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hLHTF7Y1kP+K+kA1St/o4hslP2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ctrTitle"/>
          </p:nvPr>
        </p:nvSpPr>
        <p:spPr>
          <a:xfrm>
            <a:off x="1709928" y="987552"/>
            <a:ext cx="8385048" cy="3081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subTitle"/>
          </p:nvPr>
        </p:nvSpPr>
        <p:spPr>
          <a:xfrm>
            <a:off x="2905506" y="4480561"/>
            <a:ext cx="5993892" cy="116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" type="body"/>
          </p:nvPr>
        </p:nvSpPr>
        <p:spPr>
          <a:xfrm rot="5400000">
            <a:off x="3711184" y="-766817"/>
            <a:ext cx="4351338" cy="9634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5183188" y="457201"/>
            <a:ext cx="565215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venir"/>
              <a:buNone/>
              <a:defRPr b="1" sz="2800"/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sz="24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0" name="Google Shape;100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29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1069848" y="1709738"/>
            <a:ext cx="943081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1069848" y="4589463"/>
            <a:ext cx="943081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0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1069848" y="1825625"/>
            <a:ext cx="46840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2" type="body"/>
          </p:nvPr>
        </p:nvSpPr>
        <p:spPr>
          <a:xfrm>
            <a:off x="6019802" y="1825625"/>
            <a:ext cx="468405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1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/>
          <p:nvPr>
            <p:ph type="title"/>
          </p:nvPr>
        </p:nvSpPr>
        <p:spPr>
          <a:xfrm>
            <a:off x="839788" y="365125"/>
            <a:ext cx="98999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" type="body"/>
          </p:nvPr>
        </p:nvSpPr>
        <p:spPr>
          <a:xfrm>
            <a:off x="839789" y="1681163"/>
            <a:ext cx="487213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2"/>
          <p:cNvSpPr txBox="1"/>
          <p:nvPr>
            <p:ph idx="2" type="body"/>
          </p:nvPr>
        </p:nvSpPr>
        <p:spPr>
          <a:xfrm>
            <a:off x="839787" y="2510632"/>
            <a:ext cx="487213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3" type="body"/>
          </p:nvPr>
        </p:nvSpPr>
        <p:spPr>
          <a:xfrm>
            <a:off x="5889809" y="1681163"/>
            <a:ext cx="484990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2"/>
          <p:cNvSpPr txBox="1"/>
          <p:nvPr>
            <p:ph idx="4" type="body"/>
          </p:nvPr>
        </p:nvSpPr>
        <p:spPr>
          <a:xfrm>
            <a:off x="5889810" y="2505075"/>
            <a:ext cx="487213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3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7" name="Google Shape;7;p23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" name="Google Shape;8;p23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" name="Google Shape;9;p23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10;p23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11;p23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12;p23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23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14;p23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15;p23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16;p23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" name="Google Shape;21;p23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" name="Google Shape;22;p23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" name="Google Shape;23;p23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" name="Google Shape;24;p23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" name="Google Shape;25;p23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" name="Google Shape;29;p23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" name="Google Shape;30;p23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" name="Google Shape;31;p23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" name="Google Shape;59;p23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60;p23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23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23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23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4" name="Google Shape;64;p23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2B2A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400"/>
              <a:buFont typeface="Avenir"/>
              <a:buNone/>
              <a:defRPr b="0" i="0" sz="1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wnsyndrom.cz/ja-a-ds/705/sarinka-2017.html?pg=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usmevy.cz/" TargetMode="External"/><Relationship Id="rId4" Type="http://schemas.openxmlformats.org/officeDocument/2006/relationships/hyperlink" Target="https://downsyndrom.cz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J0cCqp-R7qs&amp;fbclid=IwAR0qtEBwSfPf1EZ6Q_T4EQVjB90PQBIIig48WtPw3FQxkRU6lP5lg-RQl5s" TargetMode="External"/><Relationship Id="rId5" Type="http://schemas.openxmlformats.org/officeDocument/2006/relationships/hyperlink" Target="https://www.youtube.com/watch?v=QeEEMf9Aqc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hyperlink" Target="http://www.divadloaldente.cz/" TargetMode="External"/><Relationship Id="rId5" Type="http://schemas.openxmlformats.org/officeDocument/2006/relationships/hyperlink" Target="https://www.ceskatelevize.cz/ivysilani/11412378947-90-ct24/220411058130117/obsah/744748-nejsme-down" TargetMode="External"/><Relationship Id="rId6" Type="http://schemas.openxmlformats.org/officeDocument/2006/relationships/hyperlink" Target="http://blueappletheatre.com/" TargetMode="External"/><Relationship Id="rId7" Type="http://schemas.openxmlformats.org/officeDocument/2006/relationships/hyperlink" Target="https://moomsteatern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video.aktualne.cz/dvtv/tresnak-lide-s-mentalnim-postizenim-zazivaji-tyrani-smrt-dor/r~1ad34c7c6b2111edba63ac1f6b220ee8/" TargetMode="External"/><Relationship Id="rId4" Type="http://schemas.openxmlformats.org/officeDocument/2006/relationships/hyperlink" Target="https://video.aktualne.cz/dvtv/tresnak-lide-s-mentalnim-postizenim-zazivaji-tyrani-smrt-dor/r~1ad34c7c6b2111edba63ac1f6b220ee8/" TargetMode="External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5436396" y="1150720"/>
            <a:ext cx="6739800" cy="42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1"/>
          <p:cNvSpPr txBox="1"/>
          <p:nvPr>
            <p:ph type="ctrTitle"/>
          </p:nvPr>
        </p:nvSpPr>
        <p:spPr>
          <a:xfrm>
            <a:off x="6173692" y="3073751"/>
            <a:ext cx="4240917" cy="1711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US" sz="3700"/>
              <a:t>Jak se žije s Downovým syndromem?</a:t>
            </a:r>
            <a:endParaRPr sz="3700"/>
          </a:p>
        </p:txBody>
      </p:sp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6359982" y="1921913"/>
            <a:ext cx="4224891" cy="8197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LENKA PIVODOVÁ, PH.D.</a:t>
            </a:r>
            <a:endParaRPr/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-1" l="10212" r="41731" t="0"/>
          <a:stretch/>
        </p:blipFill>
        <p:spPr>
          <a:xfrm>
            <a:off x="1071990" y="1394992"/>
            <a:ext cx="4364406" cy="4210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"/>
          <p:cNvGrpSpPr/>
          <p:nvPr/>
        </p:nvGrpSpPr>
        <p:grpSpPr>
          <a:xfrm>
            <a:off x="10664750" y="9793"/>
            <a:ext cx="1141326" cy="6816606"/>
            <a:chOff x="5889777" y="13395"/>
            <a:chExt cx="1141326" cy="6816605"/>
          </a:xfrm>
        </p:grpSpPr>
        <p:sp>
          <p:nvSpPr>
            <p:cNvPr id="149" name="Google Shape;149;p1"/>
            <p:cNvSpPr/>
            <p:nvPr/>
          </p:nvSpPr>
          <p:spPr>
            <a:xfrm rot="5400000">
              <a:off x="6548443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 rot="5400000">
              <a:off x="6915468" y="152241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rot="5400000">
              <a:off x="6919398" y="666438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rot="5400000">
              <a:off x="6922812" y="409695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5400000">
              <a:off x="6912730" y="209657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rot="5400000">
              <a:off x="6897493" y="2294129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5400000">
              <a:off x="6866832" y="1123972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rot="5400000">
              <a:off x="6880519" y="911406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rot="5400000">
              <a:off x="6867743" y="1395113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rot="5400000">
              <a:off x="6858219" y="1832215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5400000">
              <a:off x="6845303" y="160962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5400000">
              <a:off x="6920553" y="1152725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rot="5400000">
              <a:off x="6634545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5400000">
              <a:off x="6607514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rot="5400000">
              <a:off x="6604519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rot="5400000">
              <a:off x="6595600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5400000">
              <a:off x="6581447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5400000">
              <a:off x="6595460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rot="5400000">
              <a:off x="6595156" y="2293440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rot="5400000">
              <a:off x="6581609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rot="5400000">
              <a:off x="6561059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rot="5400000">
              <a:off x="6556290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rot="5400000">
              <a:off x="6522587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rot="5400000">
              <a:off x="6341825" y="721042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rot="5400000">
              <a:off x="6354197" y="952087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rot="5400000">
              <a:off x="6348856" y="1189882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rot="5400000">
              <a:off x="6331906" y="2202936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5400000">
              <a:off x="6339742" y="1980483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rot="5400000">
              <a:off x="6312299" y="1665695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rot="5400000">
              <a:off x="6323315" y="51645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rot="5400000">
              <a:off x="6333284" y="170447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rot="5400000">
              <a:off x="6288087" y="1453344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 rot="5400000">
              <a:off x="6365939" y="2076253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rot="5400000">
              <a:off x="6079346" y="1981944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 rot="5400000">
              <a:off x="6068983" y="589065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rot="5400000">
              <a:off x="6054748" y="2269014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 rot="5400000">
              <a:off x="6066654" y="1198910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rot="5400000">
              <a:off x="6049851" y="1700235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rot="5400000">
              <a:off x="6046707" y="341230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rot="5400000">
              <a:off x="6047906" y="1428730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rot="5400000">
              <a:off x="6057409" y="910076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rot="5400000">
              <a:off x="6883378" y="27651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rot="5400000">
              <a:off x="6884905" y="510935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rot="5400000">
              <a:off x="6853335" y="2478886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5400000">
              <a:off x="6841783" y="481031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 rot="5400000">
              <a:off x="6849921" y="4529838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rot="5400000">
              <a:off x="6810282" y="4268606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rot="5400000">
              <a:off x="6822058" y="3766125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 rot="5400000">
              <a:off x="6826523" y="3170095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 rot="5400000">
              <a:off x="6817163" y="3410025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 rot="5400000">
              <a:off x="6800898" y="4009157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 rot="5400000">
              <a:off x="6835877" y="5421845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rot="5400000">
              <a:off x="6783868" y="573299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 rot="5400000">
              <a:off x="6764529" y="6498261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 rot="5400000">
              <a:off x="6764751" y="5971706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rot="5400000">
              <a:off x="6743452" y="6281124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rot="5400000">
              <a:off x="6544632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rot="5400000">
              <a:off x="6574545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rot="5400000">
              <a:off x="6578475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rot="5400000">
              <a:off x="6574127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rot="5400000">
              <a:off x="6546264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rot="5400000">
              <a:off x="6558030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 rot="5400000">
              <a:off x="6565699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 rot="5400000">
              <a:off x="6557807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 rot="5400000">
              <a:off x="6552771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 rot="5400000">
              <a:off x="6546264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 rot="5400000">
              <a:off x="6534432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 rot="5400000">
              <a:off x="6538222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 rot="5400000">
              <a:off x="6516071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 rot="5400000">
              <a:off x="6565130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 rot="5400000">
              <a:off x="6523275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 rot="5400000">
              <a:off x="6518532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 rot="5400000">
              <a:off x="6517146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 rot="5400000">
              <a:off x="6308964" y="2950571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 rot="5400000">
              <a:off x="6320322" y="4089184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 rot="5400000">
              <a:off x="6288273" y="2682263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 rot="5400000">
              <a:off x="6288904" y="3826278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 rot="5400000">
              <a:off x="6276686" y="5372714"/>
              <a:ext cx="131153" cy="111796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 rot="5400000">
              <a:off x="6256866" y="4588736"/>
              <a:ext cx="157737" cy="118324"/>
            </a:xfrm>
            <a:custGeom>
              <a:rect b="b" l="l" r="r" t="t"/>
              <a:pathLst>
                <a:path extrusionOk="0" h="39" w="48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 rot="5400000">
              <a:off x="6284254" y="3245996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 rot="5400000">
              <a:off x="6263511" y="5654959"/>
              <a:ext cx="144445" cy="111796"/>
            </a:xfrm>
            <a:custGeom>
              <a:rect b="b" l="l" r="r" t="t"/>
              <a:pathLst>
                <a:path extrusionOk="0" h="37" w="44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 rot="5400000">
              <a:off x="6227724" y="6246703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 rot="5400000">
              <a:off x="6275054" y="5134309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 rot="5400000">
              <a:off x="6271791" y="4907450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 rot="5400000">
              <a:off x="6276664" y="4407815"/>
              <a:ext cx="121406" cy="84051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 rot="5400000">
              <a:off x="6244616" y="5988099"/>
              <a:ext cx="137356" cy="120771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 rot="5400000">
              <a:off x="6339625" y="2442495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 rot="5400000">
              <a:off x="6244871" y="3606778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 rot="5400000">
              <a:off x="6231130" y="6434597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 rot="5400000">
              <a:off x="6218609" y="6657631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 rot="5400000">
              <a:off x="6319170" y="5704047"/>
              <a:ext cx="6204" cy="65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 rot="5400000">
              <a:off x="6058166" y="2764083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 rot="5400000">
              <a:off x="6037206" y="2420506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 rot="5400000">
              <a:off x="6046708" y="3285274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 rot="5400000">
              <a:off x="6001814" y="5367453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 rot="5400000">
              <a:off x="6020165" y="3055861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 rot="5400000">
              <a:off x="5985551" y="3575426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 rot="5400000">
              <a:off x="5954863" y="4784277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 rot="5400000">
              <a:off x="5997348" y="4265818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 rot="5400000">
              <a:off x="5940243" y="4473676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 rot="5400000">
              <a:off x="5999752" y="3894259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 rot="5400000">
              <a:off x="5994469" y="5102465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 rot="5400000">
              <a:off x="5990648" y="5662850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 rot="5400000">
              <a:off x="5973556" y="5933272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 rot="5400000">
              <a:off x="6089016" y="2464185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 rot="5400000">
              <a:off x="6040357" y="4852103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 rot="5400000">
              <a:off x="6043761" y="3618418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 rot="5400000">
              <a:off x="6038048" y="4281272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 rot="5400000">
              <a:off x="6025365" y="5976951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 rot="5400000">
              <a:off x="5914781" y="6554638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 rot="5400000">
              <a:off x="5901455" y="6286263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 rot="5400000">
              <a:off x="6582287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 rot="5400000">
              <a:off x="6082464" y="97108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 rot="5400000">
              <a:off x="6741618" y="6714098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63" name="Google Shape;263;p1"/>
          <p:cNvSpPr txBox="1"/>
          <p:nvPr/>
        </p:nvSpPr>
        <p:spPr>
          <a:xfrm>
            <a:off x="9949175" y="2572100"/>
            <a:ext cx="227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10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873" name="Google Shape;873;p10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3" name="Google Shape;893;p10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4" name="Google Shape;894;p10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0" name="Google Shape;900;p10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2" name="Google Shape;902;p10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0" name="Google Shape;910;p10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8" name="Google Shape;928;p10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30" name="Google Shape;930;p10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931" name="Google Shape;931;p10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3" name="Google Shape;933;p10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1" name="Google Shape;951;p10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6" name="Google Shape;966;p10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1" name="Google Shape;971;p10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2" name="Google Shape;982;p10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3" name="Google Shape;983;p10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4" name="Google Shape;984;p10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5" name="Google Shape;985;p10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6" name="Google Shape;986;p10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7" name="Google Shape;987;p10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988" name="Google Shape;98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9" name="Google Shape;989;p10"/>
          <p:cNvSpPr/>
          <p:nvPr/>
        </p:nvSpPr>
        <p:spPr>
          <a:xfrm>
            <a:off x="2155580" y="1482696"/>
            <a:ext cx="7880841" cy="36412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0" name="Google Shape;990;p10"/>
          <p:cNvSpPr txBox="1"/>
          <p:nvPr>
            <p:ph type="title"/>
          </p:nvPr>
        </p:nvSpPr>
        <p:spPr>
          <a:xfrm>
            <a:off x="2584619" y="3009432"/>
            <a:ext cx="6983138" cy="1661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/>
              <a:t>Výborně!!!</a:t>
            </a:r>
            <a:endParaRPr/>
          </a:p>
        </p:txBody>
      </p:sp>
      <p:grpSp>
        <p:nvGrpSpPr>
          <p:cNvPr id="991" name="Google Shape;991;p10"/>
          <p:cNvGrpSpPr/>
          <p:nvPr/>
        </p:nvGrpSpPr>
        <p:grpSpPr>
          <a:xfrm>
            <a:off x="16013" y="4672191"/>
            <a:ext cx="12132040" cy="1227764"/>
            <a:chOff x="16013" y="4672191"/>
            <a:chExt cx="12132040" cy="1227764"/>
          </a:xfrm>
        </p:grpSpPr>
        <p:sp>
          <p:nvSpPr>
            <p:cNvPr id="992" name="Google Shape;992;p10"/>
            <p:cNvSpPr/>
            <p:nvPr/>
          </p:nvSpPr>
          <p:spPr>
            <a:xfrm>
              <a:off x="9008065" y="5686940"/>
              <a:ext cx="146874" cy="103369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1013186" y="4743883"/>
              <a:ext cx="146874" cy="82115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6409989" y="5352857"/>
              <a:ext cx="15212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6706420" y="5096537"/>
              <a:ext cx="3148" cy="10628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6562693" y="5304243"/>
              <a:ext cx="166807" cy="110131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4919802" y="5317769"/>
              <a:ext cx="159463" cy="114961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6887915" y="5332258"/>
              <a:ext cx="182543" cy="96607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5599462" y="5346751"/>
              <a:ext cx="143728" cy="107233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6155943" y="5336292"/>
              <a:ext cx="182543" cy="100470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640740" y="5338193"/>
              <a:ext cx="151070" cy="135248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862512" y="5362259"/>
              <a:ext cx="155267" cy="103369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5300625" y="5350614"/>
              <a:ext cx="13953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154594" y="5625939"/>
              <a:ext cx="151070" cy="96607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469738" y="5600823"/>
              <a:ext cx="166807" cy="11109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794958" y="5629805"/>
              <a:ext cx="186739" cy="96607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5478972" y="5633670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6503943" y="5636568"/>
              <a:ext cx="15107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6690682" y="5633669"/>
              <a:ext cx="146874" cy="139112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5198862" y="5644296"/>
              <a:ext cx="152120" cy="99505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5773769" y="5665549"/>
              <a:ext cx="194084" cy="193212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11441723" y="4784940"/>
              <a:ext cx="143728" cy="146842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11963712" y="4802638"/>
              <a:ext cx="143728" cy="93707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11481709" y="5144498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11148229" y="4776245"/>
              <a:ext cx="143728" cy="99505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11198451" y="5094262"/>
              <a:ext cx="162611" cy="142976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11699025" y="4813378"/>
              <a:ext cx="179397" cy="88879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11718807" y="5130005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11889107" y="5144498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10872181" y="5151258"/>
              <a:ext cx="7345" cy="77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7494990" y="5349193"/>
              <a:ext cx="14058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7087687" y="5348334"/>
              <a:ext cx="166807" cy="121724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8105314" y="5358963"/>
              <a:ext cx="151070" cy="93707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10488399" y="5391807"/>
              <a:ext cx="163660" cy="121724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7840940" y="5394706"/>
              <a:ext cx="13953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8454663" y="5402434"/>
              <a:ext cx="174151" cy="128486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9778160" y="5405332"/>
              <a:ext cx="225557" cy="143944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9254079" y="5405333"/>
              <a:ext cx="175200" cy="93707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9482783" y="5405330"/>
              <a:ext cx="260178" cy="143944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8834439" y="5405332"/>
              <a:ext cx="152120" cy="111097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10162131" y="5413062"/>
              <a:ext cx="163660" cy="96607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10846142" y="5416926"/>
              <a:ext cx="143728" cy="117858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11156678" y="5423687"/>
              <a:ext cx="166807" cy="121724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7161124" y="5423687"/>
              <a:ext cx="8392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9898807" y="5477785"/>
              <a:ext cx="11540" cy="10628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8528101" y="5477787"/>
              <a:ext cx="7345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9312829" y="5484550"/>
              <a:ext cx="7345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11230114" y="5499041"/>
              <a:ext cx="8392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11742458" y="5440169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11510221" y="5425337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8780933" y="5699014"/>
              <a:ext cx="143728" cy="79216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8520758" y="5706744"/>
              <a:ext cx="158415" cy="100470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7086192" y="5711091"/>
              <a:ext cx="175200" cy="93707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8092724" y="5734760"/>
              <a:ext cx="179397" cy="93707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9246735" y="5734760"/>
              <a:ext cx="162611" cy="93707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7503130" y="5738622"/>
              <a:ext cx="155267" cy="92743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9809054" y="5738622"/>
              <a:ext cx="175200" cy="129453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9580349" y="5749250"/>
              <a:ext cx="162611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10753769" y="5762290"/>
              <a:ext cx="151070" cy="82115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10481526" y="5767605"/>
              <a:ext cx="151070" cy="111097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10182533" y="5770505"/>
              <a:ext cx="139530" cy="93707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11983838" y="5778232"/>
              <a:ext cx="155267" cy="103369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7790584" y="5782096"/>
              <a:ext cx="162611" cy="113994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9886685" y="5813976"/>
              <a:ext cx="4197" cy="676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11076365" y="5767604"/>
              <a:ext cx="143728" cy="92743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11345732" y="5762520"/>
              <a:ext cx="167855" cy="107233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11669108" y="5820739"/>
              <a:ext cx="143728" cy="79216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11992786" y="5468528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4334177" y="530922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4244182" y="5563147"/>
              <a:ext cx="159463" cy="114961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136528" y="4985840"/>
              <a:ext cx="163660" cy="104334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770567" y="4966780"/>
              <a:ext cx="143728" cy="85979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450068" y="4995442"/>
              <a:ext cx="163660" cy="92743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1248652" y="4675775"/>
              <a:ext cx="147925" cy="82115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531898" y="4682756"/>
              <a:ext cx="152120" cy="92743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16013" y="5601966"/>
              <a:ext cx="178347" cy="117858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1000597" y="4997655"/>
              <a:ext cx="159463" cy="96607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759028" y="4675775"/>
              <a:ext cx="155267" cy="111097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1444614" y="5009770"/>
              <a:ext cx="11540" cy="676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1060181" y="5278332"/>
              <a:ext cx="169954" cy="88879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1223500" y="4970162"/>
              <a:ext cx="136383" cy="107233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593795" y="5274469"/>
              <a:ext cx="140580" cy="96607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1537984" y="5281233"/>
              <a:ext cx="151070" cy="93707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792073" y="5278334"/>
              <a:ext cx="159463" cy="124621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1778228" y="5285096"/>
              <a:ext cx="155267" cy="82115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2824259" y="5322718"/>
              <a:ext cx="152120" cy="85979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2035259" y="5281233"/>
              <a:ext cx="166807" cy="111097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357747" y="5324705"/>
              <a:ext cx="146874" cy="92743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2298582" y="5331468"/>
              <a:ext cx="155267" cy="82115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2590231" y="5349824"/>
              <a:ext cx="162611" cy="117858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892788" y="5572016"/>
              <a:ext cx="175200" cy="88879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1177095" y="5574915"/>
              <a:ext cx="146874" cy="82115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1456154" y="5582644"/>
              <a:ext cx="147925" cy="78251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2660522" y="5578779"/>
              <a:ext cx="166807" cy="107233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2391952" y="5589404"/>
              <a:ext cx="15212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2069880" y="5568152"/>
              <a:ext cx="155267" cy="186450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668281" y="5596169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356777" y="5582838"/>
              <a:ext cx="155267" cy="133317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1778228" y="5632878"/>
              <a:ext cx="159463" cy="110131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2544073" y="5668620"/>
              <a:ext cx="3148" cy="10628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294682" y="4693473"/>
              <a:ext cx="163660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24228" y="4702825"/>
              <a:ext cx="147925" cy="82115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3961851" y="5315665"/>
              <a:ext cx="171003" cy="125588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3709018" y="5307935"/>
              <a:ext cx="136383" cy="143944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3126768" y="5326290"/>
              <a:ext cx="159463" cy="96607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3410024" y="5319526"/>
              <a:ext cx="143728" cy="96607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3530671" y="5609346"/>
              <a:ext cx="178347" cy="88879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3235873" y="5626736"/>
              <a:ext cx="162611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3930378" y="5630599"/>
              <a:ext cx="136383" cy="146842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2944225" y="5584229"/>
              <a:ext cx="152120" cy="92743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98191" y="5289581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10877489" y="509495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1339102" y="5296998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10866574" y="4806132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10151489" y="4770546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10363543" y="4805211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7" name="Google Shape;1107;p10"/>
            <p:cNvSpPr/>
            <p:nvPr/>
          </p:nvSpPr>
          <p:spPr>
            <a:xfrm>
              <a:off x="10582239" y="4808811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10405705" y="5090751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10174880" y="5125521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10656033" y="511911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1450492" y="4686684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1687590" y="4672191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1857890" y="4686684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4" name="Google Shape;1114;p10"/>
            <p:cNvSpPr/>
            <p:nvPr/>
          </p:nvSpPr>
          <p:spPr>
            <a:xfrm>
              <a:off x="1800884" y="4982355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5" name="Google Shape;1115;p10"/>
            <p:cNvSpPr/>
            <p:nvPr/>
          </p:nvSpPr>
          <p:spPr>
            <a:xfrm>
              <a:off x="1568647" y="4967523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476" y="812579"/>
            <a:ext cx="8580406" cy="5390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136" y="815357"/>
            <a:ext cx="8522897" cy="550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84" y="605009"/>
            <a:ext cx="9816859" cy="5892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14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136" name="Google Shape;1136;p14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0" name="Google Shape;1140;p14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1" name="Google Shape;1141;p14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2" name="Google Shape;1142;p14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3" name="Google Shape;1143;p14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4" name="Google Shape;1144;p14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5" name="Google Shape;1145;p14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6" name="Google Shape;1146;p14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7" name="Google Shape;1147;p14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8" name="Google Shape;1148;p14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9" name="Google Shape;1149;p14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0" name="Google Shape;1150;p14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1" name="Google Shape;1151;p14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2" name="Google Shape;1152;p14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3" name="Google Shape;1153;p14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4" name="Google Shape;1154;p14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5" name="Google Shape;1155;p14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6" name="Google Shape;1156;p14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7" name="Google Shape;1157;p14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8" name="Google Shape;1158;p14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9" name="Google Shape;1159;p14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0" name="Google Shape;1160;p14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1" name="Google Shape;1161;p14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2" name="Google Shape;1162;p14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3" name="Google Shape;1163;p14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4" name="Google Shape;1164;p14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5" name="Google Shape;1165;p14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6" name="Google Shape;1166;p14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7" name="Google Shape;1167;p14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8" name="Google Shape;1168;p14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0" name="Google Shape;1170;p14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1" name="Google Shape;1171;p14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2" name="Google Shape;1172;p14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3" name="Google Shape;1173;p14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4" name="Google Shape;1174;p14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5" name="Google Shape;1175;p14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6" name="Google Shape;1176;p14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7" name="Google Shape;1177;p14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8" name="Google Shape;1178;p14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9" name="Google Shape;1179;p14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0" name="Google Shape;1180;p14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1" name="Google Shape;1181;p14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2" name="Google Shape;1182;p14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5" name="Google Shape;1185;p14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6" name="Google Shape;1186;p14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7" name="Google Shape;1187;p14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8" name="Google Shape;1188;p14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1193" name="Google Shape;1193;p14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194" name="Google Shape;1194;p14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251" name="Google Shape;125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2" name="Google Shape;1252;p14"/>
          <p:cNvSpPr/>
          <p:nvPr/>
        </p:nvSpPr>
        <p:spPr>
          <a:xfrm>
            <a:off x="2155580" y="1482696"/>
            <a:ext cx="7880841" cy="36412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3" name="Google Shape;1253;p14"/>
          <p:cNvSpPr txBox="1"/>
          <p:nvPr>
            <p:ph type="title"/>
          </p:nvPr>
        </p:nvSpPr>
        <p:spPr>
          <a:xfrm>
            <a:off x="2584619" y="3009432"/>
            <a:ext cx="6983138" cy="1661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400"/>
              <a:t>???!!!</a:t>
            </a:r>
            <a:endParaRPr/>
          </a:p>
        </p:txBody>
      </p:sp>
      <p:grpSp>
        <p:nvGrpSpPr>
          <p:cNvPr id="1254" name="Google Shape;1254;p14"/>
          <p:cNvGrpSpPr/>
          <p:nvPr/>
        </p:nvGrpSpPr>
        <p:grpSpPr>
          <a:xfrm>
            <a:off x="16013" y="4672191"/>
            <a:ext cx="12132040" cy="1227764"/>
            <a:chOff x="16013" y="4672191"/>
            <a:chExt cx="12132040" cy="1227764"/>
          </a:xfrm>
        </p:grpSpPr>
        <p:sp>
          <p:nvSpPr>
            <p:cNvPr id="1255" name="Google Shape;1255;p14"/>
            <p:cNvSpPr/>
            <p:nvPr/>
          </p:nvSpPr>
          <p:spPr>
            <a:xfrm>
              <a:off x="9008065" y="5686940"/>
              <a:ext cx="146874" cy="103369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1013186" y="4743883"/>
              <a:ext cx="146874" cy="82115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409989" y="5352857"/>
              <a:ext cx="15212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706420" y="5096537"/>
              <a:ext cx="3148" cy="10628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562693" y="5304243"/>
              <a:ext cx="166807" cy="110131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4919802" y="5317769"/>
              <a:ext cx="159463" cy="114961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887915" y="5332258"/>
              <a:ext cx="182543" cy="96607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5599462" y="5346751"/>
              <a:ext cx="143728" cy="107233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155943" y="5336292"/>
              <a:ext cx="182543" cy="100470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4640740" y="5338193"/>
              <a:ext cx="151070" cy="135248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5862512" y="5362259"/>
              <a:ext cx="155267" cy="103369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5300625" y="5350614"/>
              <a:ext cx="13953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154594" y="5625939"/>
              <a:ext cx="151070" cy="96607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4469738" y="5600823"/>
              <a:ext cx="166807" cy="11109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4794958" y="5629805"/>
              <a:ext cx="186739" cy="96607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5478972" y="5633670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503943" y="5636568"/>
              <a:ext cx="15107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90682" y="5633669"/>
              <a:ext cx="146874" cy="139112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5198862" y="5644296"/>
              <a:ext cx="152120" cy="99505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5773769" y="5665549"/>
              <a:ext cx="194084" cy="193212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11441723" y="4784940"/>
              <a:ext cx="143728" cy="146842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11963712" y="4802638"/>
              <a:ext cx="143728" cy="93707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11481709" y="5144498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11148229" y="4776245"/>
              <a:ext cx="143728" cy="99505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11198451" y="5094262"/>
              <a:ext cx="162611" cy="142976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11699025" y="4813378"/>
              <a:ext cx="179397" cy="88879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11718807" y="5130005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1889107" y="5144498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10872181" y="5151258"/>
              <a:ext cx="7345" cy="77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7494990" y="5349193"/>
              <a:ext cx="14058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7087687" y="5348334"/>
              <a:ext cx="166807" cy="121724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105314" y="5358963"/>
              <a:ext cx="151070" cy="93707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10488399" y="5391807"/>
              <a:ext cx="163660" cy="121724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7840940" y="5394706"/>
              <a:ext cx="139530" cy="96607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454663" y="5402434"/>
              <a:ext cx="174151" cy="128486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9778160" y="5405332"/>
              <a:ext cx="225557" cy="143944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9254079" y="5405333"/>
              <a:ext cx="175200" cy="93707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9482783" y="5405330"/>
              <a:ext cx="260178" cy="143944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8834439" y="5405332"/>
              <a:ext cx="152120" cy="111097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10162131" y="5413062"/>
              <a:ext cx="163660" cy="96607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10846142" y="5416926"/>
              <a:ext cx="143728" cy="117858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11156678" y="5423687"/>
              <a:ext cx="166807" cy="121724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7161124" y="5423687"/>
              <a:ext cx="8392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9898807" y="5477785"/>
              <a:ext cx="11540" cy="10628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528101" y="5477787"/>
              <a:ext cx="7345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9312829" y="5484550"/>
              <a:ext cx="7345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11230114" y="5499041"/>
              <a:ext cx="8392" cy="676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11742458" y="5440169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11510221" y="5425337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8780933" y="5699014"/>
              <a:ext cx="143728" cy="79216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8520758" y="5706744"/>
              <a:ext cx="158415" cy="100470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7086192" y="5711091"/>
              <a:ext cx="175200" cy="93707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8092724" y="5734760"/>
              <a:ext cx="179397" cy="93707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9246735" y="5734760"/>
              <a:ext cx="162611" cy="93707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7503130" y="5738622"/>
              <a:ext cx="155267" cy="92743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9809054" y="5738622"/>
              <a:ext cx="175200" cy="129453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9580349" y="5749250"/>
              <a:ext cx="162611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10753769" y="5762290"/>
              <a:ext cx="151070" cy="82115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10481526" y="5767605"/>
              <a:ext cx="151070" cy="111097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10182533" y="5770505"/>
              <a:ext cx="139530" cy="93707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11983838" y="5778232"/>
              <a:ext cx="155267" cy="103369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7790584" y="5782096"/>
              <a:ext cx="162611" cy="113994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9886685" y="5813976"/>
              <a:ext cx="4197" cy="676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11076365" y="5767604"/>
              <a:ext cx="143728" cy="92743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11345732" y="5762520"/>
              <a:ext cx="167855" cy="107233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11669108" y="5820739"/>
              <a:ext cx="143728" cy="79216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11992786" y="5468528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4334177" y="530922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4244182" y="5563147"/>
              <a:ext cx="159463" cy="114961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136528" y="4985840"/>
              <a:ext cx="163660" cy="104334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770567" y="4966780"/>
              <a:ext cx="143728" cy="85979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450068" y="4995442"/>
              <a:ext cx="163660" cy="92743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1248652" y="4675775"/>
              <a:ext cx="147925" cy="82115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531898" y="4682756"/>
              <a:ext cx="152120" cy="92743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16013" y="5601966"/>
              <a:ext cx="178347" cy="117858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1000597" y="4997655"/>
              <a:ext cx="159463" cy="96607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759028" y="4675775"/>
              <a:ext cx="155267" cy="111097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1444614" y="5009770"/>
              <a:ext cx="11540" cy="676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1060181" y="5278332"/>
              <a:ext cx="169954" cy="88879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1223500" y="4970162"/>
              <a:ext cx="136383" cy="107233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593795" y="5274469"/>
              <a:ext cx="140580" cy="96607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1537984" y="5281233"/>
              <a:ext cx="151070" cy="93707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92073" y="5278334"/>
              <a:ext cx="159463" cy="124621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1778228" y="5285096"/>
              <a:ext cx="155267" cy="82115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2824259" y="5322718"/>
              <a:ext cx="152120" cy="85979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2035259" y="5281233"/>
              <a:ext cx="166807" cy="111097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357747" y="5324705"/>
              <a:ext cx="146874" cy="92743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2298582" y="5331468"/>
              <a:ext cx="155267" cy="82115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2590231" y="5349824"/>
              <a:ext cx="162611" cy="117858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892788" y="5572016"/>
              <a:ext cx="175200" cy="88879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1177095" y="5574915"/>
              <a:ext cx="146874" cy="82115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1456154" y="5582644"/>
              <a:ext cx="147925" cy="78251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2660522" y="5578779"/>
              <a:ext cx="166807" cy="107233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2391952" y="5589404"/>
              <a:ext cx="152120" cy="82115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2069880" y="5568152"/>
              <a:ext cx="155267" cy="186450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668281" y="5596169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356777" y="5582838"/>
              <a:ext cx="155267" cy="133317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1778228" y="5632878"/>
              <a:ext cx="159463" cy="110131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2544073" y="5668620"/>
              <a:ext cx="3148" cy="10628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294682" y="4693473"/>
              <a:ext cx="163660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24228" y="4702825"/>
              <a:ext cx="147925" cy="82115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3961851" y="5315665"/>
              <a:ext cx="171003" cy="125588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3709018" y="5307935"/>
              <a:ext cx="136383" cy="143944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3126768" y="5326290"/>
              <a:ext cx="159463" cy="96607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3410024" y="5319526"/>
              <a:ext cx="143728" cy="96607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3530671" y="5609346"/>
              <a:ext cx="178347" cy="88879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3235873" y="5626736"/>
              <a:ext cx="162611" cy="118826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3930378" y="5630599"/>
              <a:ext cx="136383" cy="146842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2944225" y="5584229"/>
              <a:ext cx="152120" cy="92743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98191" y="5289581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10877489" y="509495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1339102" y="5296998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10866574" y="4806132"/>
              <a:ext cx="139530" cy="103369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10151489" y="4770546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10363543" y="4805211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0" name="Google Shape;1370;p14"/>
            <p:cNvSpPr/>
            <p:nvPr/>
          </p:nvSpPr>
          <p:spPr>
            <a:xfrm>
              <a:off x="10582239" y="4808811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1" name="Google Shape;1371;p14"/>
            <p:cNvSpPr/>
            <p:nvPr/>
          </p:nvSpPr>
          <p:spPr>
            <a:xfrm>
              <a:off x="10405705" y="5090751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10174880" y="5125521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10656033" y="5119110"/>
              <a:ext cx="155267" cy="104334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1450492" y="4686684"/>
              <a:ext cx="155267" cy="89843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1687590" y="4672191"/>
              <a:ext cx="151070" cy="114961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1857890" y="4686684"/>
              <a:ext cx="159463" cy="107233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1800884" y="4982355"/>
              <a:ext cx="155267" cy="113994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1568647" y="4967523"/>
              <a:ext cx="151070" cy="178722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4" name="Google Shape;1384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5" name="Google Shape;1385;p15"/>
          <p:cNvSpPr txBox="1"/>
          <p:nvPr>
            <p:ph type="title"/>
          </p:nvPr>
        </p:nvSpPr>
        <p:spPr>
          <a:xfrm>
            <a:off x="1073811" y="718366"/>
            <a:ext cx="9483513" cy="944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Když se dítě s DS narodí...</a:t>
            </a:r>
            <a:endParaRPr/>
          </a:p>
        </p:txBody>
      </p:sp>
      <p:sp>
        <p:nvSpPr>
          <p:cNvPr id="1386" name="Google Shape;1386;p15"/>
          <p:cNvSpPr/>
          <p:nvPr/>
        </p:nvSpPr>
        <p:spPr>
          <a:xfrm>
            <a:off x="1790700" y="1883764"/>
            <a:ext cx="8978579" cy="4097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7" name="Google Shape;1387;p15"/>
          <p:cNvSpPr txBox="1"/>
          <p:nvPr>
            <p:ph idx="1" type="body"/>
          </p:nvPr>
        </p:nvSpPr>
        <p:spPr>
          <a:xfrm>
            <a:off x="2503967" y="2478755"/>
            <a:ext cx="7598826" cy="366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Věděli jsme to? Nevěděli jsme to? </a:t>
            </a:r>
            <a:endParaRPr/>
          </a:p>
          <a:p>
            <a:pPr indent="0" lvl="1" marL="22860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3B2A7"/>
              </a:buClr>
              <a:buSzPts val="2000"/>
              <a:buFont typeface="Avenir"/>
              <a:buNone/>
            </a:pPr>
            <a:r>
              <a:rPr lang="en-US" sz="2000"/>
              <a:t>Např.: příběh Sáry: 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Down Syndrom | Sárinka (*2017)</a:t>
            </a:r>
            <a:endParaRPr sz="2000"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První reakce rodičů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Reakce odborníků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Reakce okolí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Co dál?</a:t>
            </a:r>
            <a:endParaRPr/>
          </a:p>
          <a:p>
            <a:pPr indent="0" lvl="1" marL="22860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3B2A7"/>
              </a:buClr>
              <a:buSzPts val="1300"/>
              <a:buFont typeface="Avenir"/>
              <a:buNone/>
            </a:pPr>
            <a:r>
              <a:rPr lang="en-US" sz="1300"/>
              <a:t>- vyhledávání dostupných informací, vyšetření vad, smíření, hledání podpory</a:t>
            </a:r>
            <a:endParaRPr sz="1300"/>
          </a:p>
        </p:txBody>
      </p:sp>
      <p:grpSp>
        <p:nvGrpSpPr>
          <p:cNvPr id="1388" name="Google Shape;1388;p15"/>
          <p:cNvGrpSpPr/>
          <p:nvPr/>
        </p:nvGrpSpPr>
        <p:grpSpPr>
          <a:xfrm>
            <a:off x="11084461" y="-5553"/>
            <a:ext cx="781458" cy="6853105"/>
            <a:chOff x="11084461" y="-5553"/>
            <a:chExt cx="781458" cy="6853105"/>
          </a:xfrm>
        </p:grpSpPr>
        <p:sp>
          <p:nvSpPr>
            <p:cNvPr id="1389" name="Google Shape;1389;p15"/>
            <p:cNvSpPr/>
            <p:nvPr/>
          </p:nvSpPr>
          <p:spPr>
            <a:xfrm rot="5400000">
              <a:off x="11385558" y="6708631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 rot="5400000">
              <a:off x="11751122" y="657431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 rot="5400000">
              <a:off x="11763494" y="888476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 rot="5400000">
              <a:off x="11758153" y="1126271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 rot="5400000">
              <a:off x="11741203" y="2139325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 rot="5400000">
              <a:off x="11749039" y="1916872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 rot="5400000">
              <a:off x="11721596" y="1602084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 rot="5400000">
              <a:off x="11732612" y="45284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 rot="5400000">
              <a:off x="11742581" y="106836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 rot="5400000">
              <a:off x="11697384" y="1389733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 rot="5400000">
              <a:off x="11775236" y="2012642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 rot="5400000">
              <a:off x="11718261" y="2886960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 rot="5400000">
              <a:off x="11729619" y="4025573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 rot="5400000">
              <a:off x="11697570" y="2618652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 rot="5400000">
              <a:off x="11698201" y="3762667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 rot="5400000">
              <a:off x="11685983" y="5309103"/>
              <a:ext cx="131153" cy="111796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 rot="5400000">
              <a:off x="11666163" y="4525125"/>
              <a:ext cx="157737" cy="118324"/>
            </a:xfrm>
            <a:custGeom>
              <a:rect b="b" l="l" r="r" t="t"/>
              <a:pathLst>
                <a:path extrusionOk="0" h="39" w="48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 rot="5400000">
              <a:off x="11693551" y="3182385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 rot="5400000">
              <a:off x="11672808" y="5591348"/>
              <a:ext cx="144445" cy="111796"/>
            </a:xfrm>
            <a:custGeom>
              <a:rect b="b" l="l" r="r" t="t"/>
              <a:pathLst>
                <a:path extrusionOk="0" h="37" w="44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 rot="5400000">
              <a:off x="11637021" y="6183092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 rot="5400000">
              <a:off x="11684351" y="5070698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 rot="5400000">
              <a:off x="11681088" y="4843839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 rot="5400000">
              <a:off x="11685961" y="4344204"/>
              <a:ext cx="121406" cy="84051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 rot="5400000">
              <a:off x="11653913" y="5924488"/>
              <a:ext cx="137356" cy="120771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 rot="5400000">
              <a:off x="11748922" y="2378884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 rot="5400000">
              <a:off x="11654168" y="3543167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 rot="5400000">
              <a:off x="11640427" y="6370986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 rot="5400000">
              <a:off x="11627906" y="6662260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 rot="5400000">
              <a:off x="11728467" y="5640436"/>
              <a:ext cx="6204" cy="65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 rot="5400000">
              <a:off x="11176657" y="3978357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 rot="5400000">
              <a:off x="11488643" y="1918333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 rot="5400000">
              <a:off x="11478280" y="525454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 rot="5400000">
              <a:off x="11464045" y="2205403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 rot="5400000">
              <a:off x="11475951" y="1135299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 rot="5400000">
              <a:off x="11459148" y="1636624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 rot="5400000">
              <a:off x="11456004" y="277619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 rot="5400000">
              <a:off x="11457203" y="136511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 rot="5400000">
              <a:off x="11466706" y="846465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 rot="5400000">
              <a:off x="11229267" y="1572680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 rot="5400000">
              <a:off x="11221768" y="208501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 rot="5400000">
              <a:off x="11194989" y="497750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 rot="5400000">
              <a:off x="11224755" y="1047421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 rot="5400000">
              <a:off x="11226410" y="187389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 rot="5400000">
              <a:off x="11206558" y="2005786"/>
              <a:ext cx="124063" cy="117507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 rot="5400000">
              <a:off x="11212094" y="817763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 rot="5400000">
              <a:off x="11136842" y="1202016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 rot="5400000">
              <a:off x="11467463" y="2700472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 rot="5400000">
              <a:off x="11446503" y="2356895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 rot="5400000">
              <a:off x="11456005" y="328527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 rot="5400000">
              <a:off x="11411111" y="5303842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 rot="5400000">
              <a:off x="11429462" y="2992250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 rot="5400000">
              <a:off x="11394848" y="3511815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 rot="5400000">
              <a:off x="11364160" y="4720666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 rot="5400000">
              <a:off x="11406645" y="4202207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 rot="5400000">
              <a:off x="11349540" y="4410065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 rot="5400000">
              <a:off x="11409049" y="3830648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 rot="5400000">
              <a:off x="11403766" y="5038854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 rot="5400000">
              <a:off x="11399945" y="5599239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 rot="5400000">
              <a:off x="11382853" y="586966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 rot="5400000">
              <a:off x="11498313" y="2400574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 rot="5400000">
              <a:off x="11449654" y="4788492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 rot="5400000">
              <a:off x="11453058" y="3554807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 rot="5400000">
              <a:off x="11447345" y="4217661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 rot="5400000">
              <a:off x="11434662" y="5913340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 rot="5400000">
              <a:off x="11324078" y="6491027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 rot="5400000">
              <a:off x="11310752" y="6222652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 rot="5400000">
              <a:off x="11177987" y="3795373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 rot="5400000">
              <a:off x="11156278" y="3572831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 rot="5400000">
              <a:off x="11148374" y="2371010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 rot="5400000">
              <a:off x="11126608" y="3222992"/>
              <a:ext cx="151535" cy="79154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 rot="5400000">
              <a:off x="11133698" y="4190687"/>
              <a:ext cx="137356" cy="79154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 rot="5400000">
              <a:off x="11133944" y="2715183"/>
              <a:ext cx="131153" cy="78339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 rot="5400000">
              <a:off x="11110021" y="4655893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 rot="5400000">
              <a:off x="11110849" y="4461880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 rot="5400000">
              <a:off x="11118988" y="5571356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 rot="5400000">
              <a:off x="11103483" y="5221486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 rot="5400000">
              <a:off x="11113252" y="4971400"/>
              <a:ext cx="117860" cy="79154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 rot="5400000">
              <a:off x="11095998" y="6495514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 rot="5400000">
              <a:off x="11127675" y="2936171"/>
              <a:ext cx="137356" cy="96290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 rot="5400000">
              <a:off x="11170411" y="4701063"/>
              <a:ext cx="3545" cy="571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 rot="5400000">
              <a:off x="11114434" y="5793277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 rot="5400000">
              <a:off x="11058857" y="6023328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 rot="5400000">
              <a:off x="11075167" y="6234992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 rot="5400000">
              <a:off x="11101710" y="673791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 rot="5400000">
              <a:off x="11491761" y="33497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 rot="5400000">
              <a:off x="11255063" y="13242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6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Jak vychovávat dítě s DS?</a:t>
            </a:r>
            <a:endParaRPr/>
          </a:p>
        </p:txBody>
      </p:sp>
      <p:sp>
        <p:nvSpPr>
          <p:cNvPr id="1480" name="Google Shape;1480;p16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Vývoj vcelku normální, ale zdlouhavější, stojí rodiče a okolí více sil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každý pokrok je  výsledkem intenzivního cvičení a/nebo cíleného výchovného vedení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výchova a učení dítěte s DS náročnější a vyžaduje trpělivost a specifický přístup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Náročnější motorický vývoj a vývoj řeči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V oblasti emocionální a sociální předčí snadno vrstevníky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b="1" lang="en-US"/>
              <a:t>Velmi</a:t>
            </a:r>
            <a:r>
              <a:rPr lang="en-US"/>
              <a:t> záleží na stimulaci a podpůrném prostředí</a:t>
            </a:r>
            <a:endParaRPr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7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Jak stimulovat vývoj dětí s DS?</a:t>
            </a:r>
            <a:endParaRPr/>
          </a:p>
        </p:txBody>
      </p:sp>
      <p:sp>
        <p:nvSpPr>
          <p:cNvPr id="1486" name="Google Shape;1486;p17"/>
          <p:cNvSpPr txBox="1"/>
          <p:nvPr>
            <p:ph idx="1" type="body"/>
          </p:nvPr>
        </p:nvSpPr>
        <p:spPr>
          <a:xfrm>
            <a:off x="1069848" y="1874520"/>
            <a:ext cx="9633900" cy="6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8125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b="1" lang="en-US"/>
              <a:t>Děti do 4 let</a:t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3B2A7"/>
              </a:buClr>
              <a:buSzPts val="1800"/>
              <a:buFont typeface="Avenir"/>
              <a:buNone/>
            </a:pPr>
            <a:r>
              <a:rPr lang="en-US"/>
              <a:t>nácvik správného dýchání, rozvoj hrubé motoriky (Vojtova </a:t>
            </a:r>
            <a:r>
              <a:rPr lang="en-US"/>
              <a:t>metoda</a:t>
            </a:r>
            <a:r>
              <a:rPr lang="en-US"/>
              <a:t>, správný sed, nácvik chůze)</a:t>
            </a:r>
            <a:endParaRPr/>
          </a:p>
          <a:p>
            <a:pPr indent="-352425" lvl="1" marL="5715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/>
              <a:t>Předškolní děti (4 -7 let)</a:t>
            </a:r>
            <a:endParaRPr b="1"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3B2A7"/>
              </a:buClr>
              <a:buSzPts val="1800"/>
              <a:buFont typeface="Avenir"/>
              <a:buNone/>
            </a:pPr>
            <a:r>
              <a:rPr lang="en-US"/>
              <a:t> </a:t>
            </a:r>
            <a:r>
              <a:rPr b="0" lang="en-US"/>
              <a:t>logopedie, nácvik čtení</a:t>
            </a:r>
            <a:r>
              <a:rPr lang="en-US"/>
              <a:t>, Feuersteinova metoda</a:t>
            </a:r>
            <a:endParaRPr b="0"/>
          </a:p>
          <a:p>
            <a:pPr indent="-294322" lvl="1" marL="5143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/>
              <a:t>Školní děti (6-17 let)</a:t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</a:pPr>
            <a:r>
              <a:rPr lang="en-US"/>
              <a:t>Logopedie, osvojení čtení, psaní, počítání</a:t>
            </a:r>
            <a:endParaRPr/>
          </a:p>
          <a:p>
            <a:pPr indent="-294322" lvl="1" marL="5143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en-US"/>
              <a:t>Dospělí - </a:t>
            </a:r>
            <a:r>
              <a:rPr lang="en-US"/>
              <a:t>práce , </a:t>
            </a:r>
            <a:r>
              <a:rPr lang="en-US"/>
              <a:t>osamostatňování</a:t>
            </a:r>
            <a:r>
              <a:rPr lang="en-US"/>
              <a:t> se, chráněné </a:t>
            </a:r>
            <a:r>
              <a:rPr lang="en-US"/>
              <a:t>bydlení</a:t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</a:pPr>
            <a:r>
              <a:rPr lang="en-US"/>
              <a:t> zapojují se aktivně do rodinného života, praktikují různé sporty, hrají na hudební nástroje, mohou si osvojit tanec a řadu dalších dovedností</a:t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</a:pPr>
            <a:r>
              <a:t/>
            </a:r>
            <a:endParaRPr/>
          </a:p>
          <a:p>
            <a:pPr indent="-180022" lvl="1" marL="51435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800"/>
              <a:buFont typeface="Avenir"/>
              <a:buNone/>
            </a:pPr>
            <a:r>
              <a:t/>
            </a:r>
            <a:endParaRPr/>
          </a:p>
          <a:p>
            <a:pPr indent="0" lvl="1" marL="228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800"/>
              <a:buFont typeface="Avenir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8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Organizace pro rodiny s DS</a:t>
            </a:r>
            <a:endParaRPr/>
          </a:p>
        </p:txBody>
      </p:sp>
      <p:sp>
        <p:nvSpPr>
          <p:cNvPr id="1492" name="Google Shape;1492;p18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http://www.usmevy.cz/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https://downsyndrom.cz/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19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498" name="Google Shape;1498;p19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3" name="Google Shape;1553;p19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4" name="Google Shape;1554;p19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555" name="Google Shape;1555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6" name="Google Shape;155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1070652" y="883545"/>
            <a:ext cx="11121347" cy="51022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8" name="Google Shape;1558;p19"/>
          <p:cNvSpPr txBox="1"/>
          <p:nvPr>
            <p:ph type="title"/>
          </p:nvPr>
        </p:nvSpPr>
        <p:spPr>
          <a:xfrm>
            <a:off x="5391411" y="1133783"/>
            <a:ext cx="6229088" cy="112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</a:pPr>
            <a:r>
              <a:rPr lang="en-US" sz="3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Tvorba dětí a dospělých s DS</a:t>
            </a:r>
            <a:endParaRPr/>
          </a:p>
        </p:txBody>
      </p:sp>
      <p:pic>
        <p:nvPicPr>
          <p:cNvPr id="1559" name="Google Shape;1559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5" l="0" r="-2" t="0"/>
          <a:stretch/>
        </p:blipFill>
        <p:spPr>
          <a:xfrm>
            <a:off x="1066799" y="887715"/>
            <a:ext cx="3657401" cy="510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19"/>
          <p:cNvSpPr txBox="1"/>
          <p:nvPr>
            <p:ph idx="1" type="body"/>
          </p:nvPr>
        </p:nvSpPr>
        <p:spPr>
          <a:xfrm>
            <a:off x="5391410" y="2374091"/>
            <a:ext cx="6229088" cy="3187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Psaní textů, knih, divadelních her..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Např.: Milan Kosmák: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 https://www.youtube.com/watch?v=J0cCqp-R7qs&amp;fbclid=IwAR0qtEBwSfPf1EZ6Q_T4EQVjB90PQBIIig48WtPw3FQxkRU6lP5lg-RQl5s</a:t>
            </a:r>
            <a:r>
              <a:rPr lang="en-US" sz="1400"/>
              <a:t>  </a:t>
            </a:r>
            <a:endParaRPr/>
          </a:p>
          <a:p>
            <a:pPr indent="-285750" lvl="0" marL="28575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Herectví</a:t>
            </a:r>
            <a:endParaRPr sz="140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Např.: Mám upův syndrom, autor Pavel Čadek, hrají herci s DS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https://www.youtube.com/watch?v=QeEEMf9Aqco</a:t>
            </a:r>
            <a:endParaRPr sz="1400"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9641676" y="-37765"/>
            <a:ext cx="1800806" cy="6890619"/>
            <a:chOff x="9641676" y="-37765"/>
            <a:chExt cx="1800806" cy="6890619"/>
          </a:xfrm>
        </p:grpSpPr>
        <p:sp>
          <p:nvSpPr>
            <p:cNvPr id="1562" name="Google Shape;1562;p19"/>
            <p:cNvSpPr/>
            <p:nvPr/>
          </p:nvSpPr>
          <p:spPr>
            <a:xfrm rot="5400000">
              <a:off x="9755835" y="6746900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 rot="5400000">
              <a:off x="11330949" y="6221881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 rot="5400000">
              <a:off x="11343321" y="6452926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 rot="5400000">
              <a:off x="11337980" y="6690721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 rot="5400000">
              <a:off x="11312439" y="601729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 rot="5400000">
              <a:off x="11058107" y="6107832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 rot="5400000">
              <a:off x="11103264" y="6717065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 rot="5400000">
              <a:off x="11046533" y="6369083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 rot="5400000">
              <a:off x="10790908" y="6021285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 rot="5400000">
              <a:off x="10804582" y="6516876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 rot="5400000">
              <a:off x="10791921" y="6287218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3" name="Google Shape;1573;p19"/>
            <p:cNvSpPr/>
            <p:nvPr/>
          </p:nvSpPr>
          <p:spPr>
            <a:xfrm rot="5400000">
              <a:off x="10765631" y="6643163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 rot="5400000">
              <a:off x="10601364" y="6340249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5" name="Google Shape;1575;p19"/>
            <p:cNvSpPr/>
            <p:nvPr/>
          </p:nvSpPr>
          <p:spPr>
            <a:xfrm rot="5400000">
              <a:off x="10580957" y="6071075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6" name="Google Shape;1576;p19"/>
            <p:cNvSpPr/>
            <p:nvPr/>
          </p:nvSpPr>
          <p:spPr>
            <a:xfrm rot="5400000">
              <a:off x="10584238" y="6727753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 rot="5400000">
              <a:off x="10562485" y="658521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 rot="5400000">
              <a:off x="10316511" y="6540401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 rot="5400000">
              <a:off x="10289480" y="6694817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 rot="5400000">
              <a:off x="10286485" y="6130386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 rot="5400000">
              <a:off x="10263413" y="6294014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 rot="5400000">
              <a:off x="11043431" y="6554286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 rot="5400000">
              <a:off x="10023791" y="6448637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 rot="5400000">
              <a:off x="10036163" y="6679682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 rot="5400000">
              <a:off x="10005281" y="624405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6" name="Google Shape;1586;p19"/>
            <p:cNvSpPr/>
            <p:nvPr/>
          </p:nvSpPr>
          <p:spPr>
            <a:xfrm rot="5400000">
              <a:off x="10015429" y="5993077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7" name="Google Shape;1587;p19"/>
            <p:cNvSpPr/>
            <p:nvPr/>
          </p:nvSpPr>
          <p:spPr>
            <a:xfrm rot="5400000">
              <a:off x="9750540" y="6364846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 rot="5400000">
              <a:off x="9741854" y="6032921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9" name="Google Shape;1589;p19"/>
            <p:cNvSpPr/>
            <p:nvPr/>
          </p:nvSpPr>
          <p:spPr>
            <a:xfrm rot="5400000">
              <a:off x="9799759" y="6566604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0" name="Google Shape;1590;p19"/>
            <p:cNvSpPr/>
            <p:nvPr/>
          </p:nvSpPr>
          <p:spPr>
            <a:xfrm rot="5400000">
              <a:off x="11281278" y="306896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 rot="5400000">
              <a:off x="11293650" y="537941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2" name="Google Shape;1592;p19"/>
            <p:cNvSpPr/>
            <p:nvPr/>
          </p:nvSpPr>
          <p:spPr>
            <a:xfrm rot="5400000">
              <a:off x="11288309" y="751829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3" name="Google Shape;1593;p19"/>
            <p:cNvSpPr/>
            <p:nvPr/>
          </p:nvSpPr>
          <p:spPr>
            <a:xfrm rot="5400000">
              <a:off x="11262768" y="10231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4" name="Google Shape;1594;p19"/>
            <p:cNvSpPr/>
            <p:nvPr/>
          </p:nvSpPr>
          <p:spPr>
            <a:xfrm rot="5400000">
              <a:off x="10984532" y="216751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5" name="Google Shape;1595;p19"/>
            <p:cNvSpPr/>
            <p:nvPr/>
          </p:nvSpPr>
          <p:spPr>
            <a:xfrm rot="5400000">
              <a:off x="10979403" y="700379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6" name="Google Shape;1596;p19"/>
            <p:cNvSpPr/>
            <p:nvPr/>
          </p:nvSpPr>
          <p:spPr>
            <a:xfrm rot="5400000">
              <a:off x="10962256" y="-31083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7" name="Google Shape;1597;p19"/>
            <p:cNvSpPr/>
            <p:nvPr/>
          </p:nvSpPr>
          <p:spPr>
            <a:xfrm rot="5400000">
              <a:off x="10972958" y="495930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8" name="Google Shape;1598;p19"/>
            <p:cNvSpPr/>
            <p:nvPr/>
          </p:nvSpPr>
          <p:spPr>
            <a:xfrm rot="5400000">
              <a:off x="10717189" y="88736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9" name="Google Shape;1599;p19"/>
            <p:cNvSpPr/>
            <p:nvPr/>
          </p:nvSpPr>
          <p:spPr>
            <a:xfrm rot="5400000">
              <a:off x="10731007" y="643723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0" name="Google Shape;1600;p19"/>
            <p:cNvSpPr/>
            <p:nvPr/>
          </p:nvSpPr>
          <p:spPr>
            <a:xfrm rot="5400000">
              <a:off x="10718346" y="414065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1" name="Google Shape;1601;p19"/>
            <p:cNvSpPr/>
            <p:nvPr/>
          </p:nvSpPr>
          <p:spPr>
            <a:xfrm rot="5400000">
              <a:off x="10503754" y="2767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2" name="Google Shape;1602;p19"/>
            <p:cNvSpPr/>
            <p:nvPr/>
          </p:nvSpPr>
          <p:spPr>
            <a:xfrm rot="5400000">
              <a:off x="10507684" y="54187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3" name="Google Shape;1603;p19"/>
            <p:cNvSpPr/>
            <p:nvPr/>
          </p:nvSpPr>
          <p:spPr>
            <a:xfrm rot="5400000">
              <a:off x="10511098" y="28512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4" name="Google Shape;1604;p19"/>
            <p:cNvSpPr/>
            <p:nvPr/>
          </p:nvSpPr>
          <p:spPr>
            <a:xfrm rot="5400000">
              <a:off x="9928419" y="17433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5" name="Google Shape;1605;p19"/>
            <p:cNvSpPr/>
            <p:nvPr/>
          </p:nvSpPr>
          <p:spPr>
            <a:xfrm rot="5400000">
              <a:off x="10468805" y="78683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6" name="Google Shape;1606;p19"/>
            <p:cNvSpPr/>
            <p:nvPr/>
          </p:nvSpPr>
          <p:spPr>
            <a:xfrm rot="5400000">
              <a:off x="10508839" y="102815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7" name="Google Shape;1607;p19"/>
            <p:cNvSpPr/>
            <p:nvPr/>
          </p:nvSpPr>
          <p:spPr>
            <a:xfrm rot="5400000">
              <a:off x="10222831" y="736046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8" name="Google Shape;1608;p19"/>
            <p:cNvSpPr/>
            <p:nvPr/>
          </p:nvSpPr>
          <p:spPr>
            <a:xfrm rot="5400000">
              <a:off x="10744710" y="781683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9" name="Google Shape;1609;p19"/>
            <p:cNvSpPr/>
            <p:nvPr/>
          </p:nvSpPr>
          <p:spPr>
            <a:xfrm rot="5400000">
              <a:off x="10228441" y="302042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0" name="Google Shape;1610;p19"/>
            <p:cNvSpPr/>
            <p:nvPr/>
          </p:nvSpPr>
          <p:spPr>
            <a:xfrm rot="5400000">
              <a:off x="10169733" y="489659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1" name="Google Shape;1611;p19"/>
            <p:cNvSpPr/>
            <p:nvPr/>
          </p:nvSpPr>
          <p:spPr>
            <a:xfrm rot="5400000">
              <a:off x="10221688" y="107205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2" name="Google Shape;1612;p19"/>
            <p:cNvSpPr/>
            <p:nvPr/>
          </p:nvSpPr>
          <p:spPr>
            <a:xfrm rot="5400000">
              <a:off x="9930111" y="596474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3" name="Google Shape;1613;p19"/>
            <p:cNvSpPr/>
            <p:nvPr/>
          </p:nvSpPr>
          <p:spPr>
            <a:xfrm rot="5400000">
              <a:off x="9941712" y="802447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4" name="Google Shape;1614;p19"/>
            <p:cNvSpPr/>
            <p:nvPr/>
          </p:nvSpPr>
          <p:spPr>
            <a:xfrm rot="5400000">
              <a:off x="9911601" y="391888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5" name="Google Shape;1615;p19"/>
            <p:cNvSpPr/>
            <p:nvPr/>
          </p:nvSpPr>
          <p:spPr>
            <a:xfrm rot="5400000">
              <a:off x="9921570" y="21975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6" name="Google Shape;1616;p19"/>
            <p:cNvSpPr/>
            <p:nvPr/>
          </p:nvSpPr>
          <p:spPr>
            <a:xfrm rot="5400000">
              <a:off x="9657269" y="464497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7" name="Google Shape;1617;p19"/>
            <p:cNvSpPr/>
            <p:nvPr/>
          </p:nvSpPr>
          <p:spPr>
            <a:xfrm rot="5400000">
              <a:off x="9634993" y="216663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8" name="Google Shape;1618;p19"/>
            <p:cNvSpPr/>
            <p:nvPr/>
          </p:nvSpPr>
          <p:spPr>
            <a:xfrm rot="5400000">
              <a:off x="9645695" y="707816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9" name="Google Shape;1619;p19"/>
            <p:cNvSpPr/>
            <p:nvPr/>
          </p:nvSpPr>
          <p:spPr>
            <a:xfrm rot="5400000">
              <a:off x="9647385" y="3251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2"/>
          <p:cNvSpPr txBox="1"/>
          <p:nvPr>
            <p:ph type="title"/>
          </p:nvPr>
        </p:nvSpPr>
        <p:spPr>
          <a:xfrm>
            <a:off x="898815" y="1633061"/>
            <a:ext cx="3453722" cy="3495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Kde se vzal Downův syndrom?</a:t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2"/>
          <p:cNvSpPr txBox="1"/>
          <p:nvPr>
            <p:ph idx="1" type="body"/>
          </p:nvPr>
        </p:nvSpPr>
        <p:spPr>
          <a:xfrm>
            <a:off x="5501940" y="1501255"/>
            <a:ext cx="5108852" cy="3907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Trizomie 21. chromozmu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Genetická náhoda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Na 700 – 1000 dětí jedno dítě s DS, na 1500 se 1 dítě s DS narodí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768174" y="6609757"/>
            <a:ext cx="3545" cy="5712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74" name="Google Shape;274;p2"/>
          <p:cNvGrpSpPr/>
          <p:nvPr/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275" name="Google Shape;275;p2"/>
            <p:cNvSpPr/>
            <p:nvPr/>
          </p:nvSpPr>
          <p:spPr>
            <a:xfrm flipH="1">
              <a:off x="9327394" y="635532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flipH="1">
              <a:off x="11911390" y="553265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11684530" y="5529394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11435517" y="5521987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11395640" y="5789705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11665033" y="5771753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flipH="1">
              <a:off x="11907845" y="5826426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flipH="1">
              <a:off x="11376143" y="6032065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flipH="1">
              <a:off x="11088139" y="6055729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flipH="1">
              <a:off x="11655287" y="6058995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flipH="1">
              <a:off x="11937087" y="6071235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flipH="1">
              <a:off x="11522245" y="634860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flipH="1">
              <a:off x="11284869" y="6310329"/>
              <a:ext cx="124063" cy="117507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flipH="1">
              <a:off x="11793296" y="6312998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flipH="1">
              <a:off x="10610793" y="6070034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flipH="1">
              <a:off x="10932685" y="606930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flipH="1">
              <a:off x="10086396" y="6078286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flipH="1">
              <a:off x="7987068" y="6106031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flipH="1">
              <a:off x="10319459" y="6108479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flipH="1">
              <a:off x="9771808" y="6115007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flipH="1">
              <a:off x="8534717" y="6117455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flipH="1">
              <a:off x="9095661" y="6117455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flipH="1">
              <a:off x="8830696" y="6117453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flipH="1">
              <a:off x="9469623" y="6117454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flipH="1">
              <a:off x="8262664" y="6123984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flipH="1">
              <a:off x="7701721" y="6127247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flipH="1">
              <a:off x="7419919" y="613295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flipH="1">
              <a:off x="11004466" y="6132959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flipH="1">
              <a:off x="8613586" y="6178656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flipH="1">
              <a:off x="9850675" y="6178656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flipH="1">
              <a:off x="9187821" y="6184369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flipH="1">
              <a:off x="7491700" y="6196610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flipH="1">
              <a:off x="6806692" y="619987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flipH="1">
              <a:off x="7049502" y="6187634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flipH="1">
              <a:off x="9521908" y="636552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flipH="1">
              <a:off x="9729270" y="6372055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flipH="1">
              <a:off x="10926858" y="6375726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 flipH="1">
              <a:off x="10073104" y="6395720"/>
              <a:ext cx="151535" cy="79154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flipH="1">
              <a:off x="9112498" y="6395719"/>
              <a:ext cx="137356" cy="79154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 flipH="1">
              <a:off x="10591511" y="6398982"/>
              <a:ext cx="131153" cy="78339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 flipH="1">
              <a:off x="8626878" y="6398982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 flipH="1">
              <a:off x="8830697" y="6407960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 flipH="1">
              <a:off x="7741599" y="6420199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 flipH="1">
              <a:off x="8079229" y="6423464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 flipH="1">
              <a:off x="8341533" y="6425913"/>
              <a:ext cx="117860" cy="79154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 flipH="1">
              <a:off x="6806692" y="6432440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 flipH="1">
              <a:off x="10342498" y="6435704"/>
              <a:ext cx="137356" cy="96290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 flipH="1">
              <a:off x="8705749" y="6462633"/>
              <a:ext cx="3545" cy="571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flipH="1">
              <a:off x="7490088" y="6418187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 flipH="1">
              <a:off x="7271930" y="6462633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 flipH="1">
              <a:off x="7082289" y="646834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 flipH="1">
              <a:off x="6617051" y="642632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873610" y="6350050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2535" y="5479237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28881" y="5512695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8190" y="5518405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55739" y="5524118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25674" y="5521671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258671" y="5527382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091669" y="5527383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475783" y="5524118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5259" y="5527905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698210" y="5566552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944565" y="5582057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4600" y="5769742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774752" y="5772190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10471" y="5778719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027791" y="5775453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800932" y="5784429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28881" y="5766477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4960" y="5790143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1192" y="5767933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282525" y="5821150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929428" y="5851342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808023" y="6026789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0286" y="6038214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82735" y="6050453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33512" y="6050453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515587" y="6053719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36714" y="6053700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256827" y="606595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741963" y="6065959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463305" y="6298524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0120" y="6277308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06243" y="6277308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758397" y="6307501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916135" y="6305053"/>
              <a:ext cx="124063" cy="117507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65185" y="6314931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141625" y="6331981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103161" y="5553203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889595" y="5546674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397773" y="55621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848018" y="5576868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37038" y="5556465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641065" y="5586660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091" y="5598084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62801" y="5801274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940515" y="5780056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513787" y="5815963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55168" y="5833915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100429" y="5819226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267433" y="5780057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18564" y="5864923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595527" y="6064758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251481" y="6064033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111063" y="6073010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199758" y="6100755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887749" y="6103203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06156" y="6109731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599824" y="6112179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81416" y="6112179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274601" y="6112177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26949" y="6112178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24162" y="6118708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01940" y="6121971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764247" y="6127683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313513" y="6127683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701734" y="6173380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468188" y="6173380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31042" y="6179093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826279" y="6191334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87223" y="6194597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147958" y="6182358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681754" y="6360250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461985" y="6366779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250219" y="6370450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100429" y="6390444"/>
              <a:ext cx="151535" cy="79154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075213" y="6390443"/>
              <a:ext cx="137356" cy="79154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602403" y="6393706"/>
              <a:ext cx="131153" cy="78339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550199" y="6393706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357015" y="6402684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455860" y="641492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118231" y="6418188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865674" y="6420637"/>
              <a:ext cx="117860" cy="79154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387222" y="6427164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845213" y="6430428"/>
              <a:ext cx="137356" cy="96290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615774" y="6457357"/>
              <a:ext cx="3545" cy="571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642843" y="6460620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911352" y="6457357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121373" y="6463070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576864" y="642104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120744" y="5781063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459809" y="5814737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50782" y="5569170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104120" y="5598084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57282" y="5553207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21" name="Google Shape;421;p2"/>
          <p:cNvSpPr/>
          <p:nvPr/>
        </p:nvSpPr>
        <p:spPr>
          <a:xfrm>
            <a:off x="4920574" y="6762157"/>
            <a:ext cx="3545" cy="5712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20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1625" name="Google Shape;1625;p20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6" name="Google Shape;1626;p20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7" name="Google Shape;1627;p20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8" name="Google Shape;1628;p20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9" name="Google Shape;1629;p20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0" name="Google Shape;1630;p20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1" name="Google Shape;1631;p20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2" name="Google Shape;1632;p20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3" name="Google Shape;1633;p20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4" name="Google Shape;1634;p20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5" name="Google Shape;1635;p20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6" name="Google Shape;1636;p20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7" name="Google Shape;1637;p20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8" name="Google Shape;1638;p20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9" name="Google Shape;1639;p20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0" name="Google Shape;1640;p20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1" name="Google Shape;1641;p20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2" name="Google Shape;1642;p20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3" name="Google Shape;1643;p20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4" name="Google Shape;1644;p20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5" name="Google Shape;1645;p20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6" name="Google Shape;1646;p20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7" name="Google Shape;1647;p20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8" name="Google Shape;1648;p20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9" name="Google Shape;1649;p20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0" name="Google Shape;1650;p20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1" name="Google Shape;1651;p20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2" name="Google Shape;1652;p20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3" name="Google Shape;1653;p20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4" name="Google Shape;1654;p20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5" name="Google Shape;1655;p20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6" name="Google Shape;1656;p20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7" name="Google Shape;1657;p20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8" name="Google Shape;1658;p20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9" name="Google Shape;1659;p20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0" name="Google Shape;1660;p20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1" name="Google Shape;1661;p20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2" name="Google Shape;1662;p20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3" name="Google Shape;1663;p20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4" name="Google Shape;1664;p20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5" name="Google Shape;1665;p20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6" name="Google Shape;1666;p20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7" name="Google Shape;1667;p20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8" name="Google Shape;1668;p20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9" name="Google Shape;1669;p20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0" name="Google Shape;1670;p20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2" name="Google Shape;1672;p20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3" name="Google Shape;1673;p20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682" name="Google Shape;168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3" name="Google Shape;1683;p20"/>
          <p:cNvSpPr txBox="1"/>
          <p:nvPr>
            <p:ph type="title"/>
          </p:nvPr>
        </p:nvSpPr>
        <p:spPr>
          <a:xfrm>
            <a:off x="1073811" y="635109"/>
            <a:ext cx="10492667" cy="1065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Divadlo</a:t>
            </a:r>
            <a:endParaRPr/>
          </a:p>
        </p:txBody>
      </p:sp>
      <p:sp>
        <p:nvSpPr>
          <p:cNvPr id="1684" name="Google Shape;1684;p20"/>
          <p:cNvSpPr/>
          <p:nvPr/>
        </p:nvSpPr>
        <p:spPr>
          <a:xfrm>
            <a:off x="0" y="1866900"/>
            <a:ext cx="12192000" cy="49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85" name="Google Shape;168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" l="20341" r="11815" t="0"/>
          <a:stretch/>
        </p:blipFill>
        <p:spPr>
          <a:xfrm>
            <a:off x="4244" y="1866900"/>
            <a:ext cx="5092102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20"/>
          <p:cNvSpPr txBox="1"/>
          <p:nvPr>
            <p:ph idx="2" type="body"/>
          </p:nvPr>
        </p:nvSpPr>
        <p:spPr>
          <a:xfrm>
            <a:off x="5898360" y="2219493"/>
            <a:ext cx="5679008" cy="3846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Divadlo Aldente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http://www.divadloaldente.cz/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Nejsme down! — 90’ ČT24: Dokument ČT - Nejsme Down! — iVysílání — Česká televize (ceskatelevize.cz)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Zahraničí: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VB: Blue Apple 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http://blueappletheatre.com/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Švédsko</a:t>
            </a:r>
            <a:r>
              <a:rPr lang="en-US" sz="1400"/>
              <a:t>: </a:t>
            </a:r>
            <a:r>
              <a:rPr lang="en-US"/>
              <a:t>Moompsteatern</a:t>
            </a:r>
            <a:r>
              <a:rPr lang="en-US" sz="1400"/>
              <a:t>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https://moomsteatern.com/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1687" name="Google Shape;1687;p20"/>
          <p:cNvGrpSpPr/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</p:grpSpPr>
        <p:sp>
          <p:nvSpPr>
            <p:cNvPr id="1688" name="Google Shape;1688;p20"/>
            <p:cNvSpPr/>
            <p:nvPr/>
          </p:nvSpPr>
          <p:spPr>
            <a:xfrm rot="10800000">
              <a:off x="6637219" y="6356157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 rot="10800000">
              <a:off x="6139192" y="6359421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 rot="10800000">
              <a:off x="6384660" y="6368396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 rot="10800000">
              <a:off x="5653573" y="6308012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 rot="10800000">
              <a:off x="18956" y="5956599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 rot="10800000">
              <a:off x="4709370" y="6291575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 rot="10800000">
              <a:off x="4452381" y="6295774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 rot="10800000">
              <a:off x="5883090" y="6322699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 rot="10800000">
              <a:off x="5404559" y="6308010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 rot="10800000">
              <a:off x="4937280" y="6282192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 rot="10800000">
              <a:off x="5194538" y="6290059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 rot="10800000">
              <a:off x="5742191" y="6338204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 rot="10800000">
              <a:off x="5902106" y="6043523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 rot="10800000">
              <a:off x="5710297" y="6035458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 rot="10800000">
              <a:off x="6277444" y="6038724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 rot="10800000">
              <a:off x="5471034" y="6035460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 rot="10800000">
              <a:off x="6094009" y="6011795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 rot="10800000">
              <a:off x="5264556" y="604198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 rot="10800000">
              <a:off x="4392340" y="5985586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 rot="10800000">
              <a:off x="5037697" y="6020771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 rot="10800000">
              <a:off x="6473186" y="605207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 rot="10800000">
              <a:off x="4825017" y="600281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 rot="10800000">
              <a:off x="4572460" y="5957121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 rot="10800000">
              <a:off x="3908414" y="6286792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 rot="10800000">
              <a:off x="1634353" y="6266141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 rot="10800000">
              <a:off x="4177783" y="6246129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 rot="10800000">
              <a:off x="1982245" y="6242949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 rot="10800000">
              <a:off x="2268040" y="6282192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 rot="10800000">
              <a:off x="2510851" y="6246285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 rot="10800000">
              <a:off x="3028371" y="626423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 rot="10800000">
              <a:off x="3656011" y="6301648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 rot="10800000">
              <a:off x="3333279" y="6267101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 rot="10800000">
              <a:off x="2773156" y="6239757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 rot="10800000">
              <a:off x="1398709" y="6264239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 rot="10800000">
              <a:off x="1047787" y="6218542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 rot="10800000">
              <a:off x="290115" y="6200589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 rot="10800000">
              <a:off x="811181" y="6179372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 rot="10800000">
              <a:off x="543201" y="6241343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 rot="10800000">
              <a:off x="3406775" y="5979446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 rot="10800000">
              <a:off x="2327423" y="6028408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 rot="10800000">
              <a:off x="1334031" y="6019431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 rot="10800000">
              <a:off x="2124491" y="6012903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 rot="10800000">
              <a:off x="657884" y="598271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 rot="10800000">
              <a:off x="3649584" y="5970470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 rot="10800000">
              <a:off x="1829398" y="601045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 rot="10800000">
              <a:off x="1580384" y="5998215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 rot="10800000">
              <a:off x="4121911" y="5994951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 rot="10800000">
              <a:off x="438116" y="599495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 rot="10800000">
              <a:off x="1110716" y="5973734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 rot="10800000">
              <a:off x="2639354" y="5976998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 rot="10800000">
              <a:off x="867906" y="5952517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 rot="10800000">
              <a:off x="3895937" y="6000664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 rot="10800000">
              <a:off x="2865326" y="5973733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 rot="10800000">
              <a:off x="3115444" y="5992749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 rot="10800000">
              <a:off x="215687" y="5955781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 rot="10800000">
              <a:off x="6683670" y="601943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 rot="10800000">
              <a:off x="19451" y="6204541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 rot="10800000">
              <a:off x="11397390" y="635196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 rot="10800000">
              <a:off x="11140401" y="6356159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 rot="10800000">
              <a:off x="12049121" y="6351959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 rot="10800000">
              <a:off x="11625300" y="6342577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 rot="10800000">
              <a:off x="11851300" y="6351959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 rot="10800000">
              <a:off x="11988188" y="6083917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 rot="10800000">
              <a:off x="11080360" y="6045971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 rot="10800000">
              <a:off x="11725717" y="6081156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 rot="10800000">
              <a:off x="11513037" y="606320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 rot="10800000">
              <a:off x="11260480" y="6017506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 rot="10800000">
              <a:off x="10596434" y="6347177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 rot="10800000">
              <a:off x="8310592" y="6345841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 rot="10800000">
              <a:off x="10865803" y="6306514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 rot="10800000">
              <a:off x="8670714" y="633931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 rot="10800000">
              <a:off x="8956060" y="6342577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 rot="10800000">
              <a:off x="9198871" y="6306670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 rot="10800000">
              <a:off x="9716391" y="6324623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 rot="10800000">
              <a:off x="10344031" y="6362033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 rot="10800000">
              <a:off x="10070859" y="6318096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 rot="10800000">
              <a:off x="9461176" y="6300142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 rot="10800000">
              <a:off x="8039205" y="6341355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 rot="10800000">
              <a:off x="7730057" y="6318096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 rot="10800000">
              <a:off x="6930591" y="6309120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 rot="10800000">
              <a:off x="7497041" y="6299934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 rot="10800000">
              <a:off x="7207517" y="6336989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 rot="10800000">
              <a:off x="10094795" y="6039831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 rot="10800000">
              <a:off x="9015443" y="6088793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 rot="10800000">
              <a:off x="8022051" y="6079816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 rot="10800000">
              <a:off x="8806684" y="6076799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 rot="10800000">
              <a:off x="7345904" y="6043095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 rot="10800000">
              <a:off x="10337604" y="6030855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 rot="10800000">
              <a:off x="8517418" y="6070840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 rot="10800000">
              <a:off x="8268404" y="6058600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 rot="10800000">
              <a:off x="10809931" y="6055336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 rot="10800000">
              <a:off x="7126136" y="6055335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 rot="10800000">
              <a:off x="7798736" y="6034119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 rot="10800000">
              <a:off x="9327374" y="6037383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 rot="10800000">
              <a:off x="7555926" y="60129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3" name="Google Shape;1783;p20"/>
            <p:cNvSpPr/>
            <p:nvPr/>
          </p:nvSpPr>
          <p:spPr>
            <a:xfrm rot="10800000">
              <a:off x="10583957" y="606104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4" name="Google Shape;1784;p20"/>
            <p:cNvSpPr/>
            <p:nvPr/>
          </p:nvSpPr>
          <p:spPr>
            <a:xfrm rot="10800000">
              <a:off x="9553346" y="6034118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 rot="10800000">
              <a:off x="9804575" y="6052072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 rot="10800000">
              <a:off x="6903707" y="6016166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2" name="Google Shape;1792;p21"/>
          <p:cNvSpPr/>
          <p:nvPr/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3" name="Google Shape;1793;p21"/>
          <p:cNvSpPr txBox="1"/>
          <p:nvPr>
            <p:ph type="title"/>
          </p:nvPr>
        </p:nvSpPr>
        <p:spPr>
          <a:xfrm>
            <a:off x="803932" y="571500"/>
            <a:ext cx="5110909" cy="1691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Proč divadlo?</a:t>
            </a:r>
            <a:endParaRPr/>
          </a:p>
        </p:txBody>
      </p:sp>
      <p:sp>
        <p:nvSpPr>
          <p:cNvPr id="1794" name="Google Shape;1794;p21"/>
          <p:cNvSpPr txBox="1"/>
          <p:nvPr>
            <p:ph idx="1" type="body"/>
          </p:nvPr>
        </p:nvSpPr>
        <p:spPr>
          <a:xfrm>
            <a:off x="1066800" y="2450325"/>
            <a:ext cx="4987500" cy="3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V čem divadlo může hercům pomoci?</a:t>
            </a:r>
            <a:endParaRPr/>
          </a:p>
          <a:p>
            <a:pPr indent="0" lvl="0" mar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1600"/>
              <a:buNone/>
            </a:pPr>
            <a:r>
              <a:rPr i="1" lang="en-US" sz="1600"/>
              <a:t>" </a:t>
            </a:r>
            <a:r>
              <a:rPr i="1" lang="en-US" sz="1600"/>
              <a:t>Už bych</a:t>
            </a:r>
            <a:r>
              <a:rPr i="1" lang="en-US" sz="1600"/>
              <a:t> chtěl hrát divadlo a hlavně bych chtěl být zase v televizi to je hezký. A taky chci z toho být slavný a pro holky abych nějakou holku měl. To je ten pravý pocit."</a:t>
            </a:r>
            <a:endParaRPr sz="1600"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1600"/>
              <a:buChar char="•"/>
            </a:pPr>
            <a:r>
              <a:rPr lang="en-US" sz="1600"/>
              <a:t>Ovlivňují heci diváky? Tzn. Lidé s DS společnost?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1600"/>
              <a:buChar char="•"/>
            </a:pPr>
            <a:r>
              <a:rPr lang="en-US" sz="1600"/>
              <a:t>Ovlivňují diváci herce? Tzn. společnost lidé s DS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1600"/>
              <a:buChar char="•"/>
            </a:pPr>
            <a:r>
              <a:rPr lang="en-US" sz="1600"/>
              <a:t>Projekt TAČR https://www.divadloaldente.cz/nas-vyzkum/test-vyzkum/</a:t>
            </a:r>
            <a:endParaRPr sz="1600"/>
          </a:p>
        </p:txBody>
      </p:sp>
      <p:pic>
        <p:nvPicPr>
          <p:cNvPr id="1795" name="Google Shape;1795;p21"/>
          <p:cNvPicPr preferRelativeResize="0"/>
          <p:nvPr/>
        </p:nvPicPr>
        <p:blipFill rotWithShape="1">
          <a:blip r:embed="rId3">
            <a:alphaModFix/>
          </a:blip>
          <a:srcRect b="12365" l="0" r="1" t="0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6" name="Google Shape;1796;p21"/>
          <p:cNvGrpSpPr/>
          <p:nvPr/>
        </p:nvGrpSpPr>
        <p:grpSpPr>
          <a:xfrm>
            <a:off x="11445459" y="-31769"/>
            <a:ext cx="510538" cy="6804780"/>
            <a:chOff x="11445459" y="-31769"/>
            <a:chExt cx="510538" cy="6804780"/>
          </a:xfrm>
        </p:grpSpPr>
        <p:sp>
          <p:nvSpPr>
            <p:cNvPr id="1797" name="Google Shape;1797;p21"/>
            <p:cNvSpPr/>
            <p:nvPr/>
          </p:nvSpPr>
          <p:spPr>
            <a:xfrm rot="5400000">
              <a:off x="11747521" y="6663369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8" name="Google Shape;1798;p21"/>
            <p:cNvSpPr/>
            <p:nvPr/>
          </p:nvSpPr>
          <p:spPr>
            <a:xfrm rot="5400000">
              <a:off x="11768634" y="742112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9" name="Google Shape;1799;p21"/>
            <p:cNvSpPr/>
            <p:nvPr/>
          </p:nvSpPr>
          <p:spPr>
            <a:xfrm rot="5400000">
              <a:off x="11806592" y="959823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0" name="Google Shape;1800;p21"/>
            <p:cNvSpPr/>
            <p:nvPr/>
          </p:nvSpPr>
          <p:spPr>
            <a:xfrm rot="5400000">
              <a:off x="11794678" y="1198596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1" name="Google Shape;1801;p21"/>
            <p:cNvSpPr/>
            <p:nvPr/>
          </p:nvSpPr>
          <p:spPr>
            <a:xfrm rot="5400000">
              <a:off x="11748560" y="447364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2" name="Google Shape;1802;p21"/>
            <p:cNvSpPr/>
            <p:nvPr/>
          </p:nvSpPr>
          <p:spPr>
            <a:xfrm rot="5400000">
              <a:off x="11794538" y="1408197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3" name="Google Shape;1803;p21"/>
            <p:cNvSpPr/>
            <p:nvPr/>
          </p:nvSpPr>
          <p:spPr>
            <a:xfrm rot="5400000">
              <a:off x="11794234" y="2238233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4" name="Google Shape;1804;p21"/>
            <p:cNvSpPr/>
            <p:nvPr/>
          </p:nvSpPr>
          <p:spPr>
            <a:xfrm rot="5400000">
              <a:off x="11780687" y="1617942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5" name="Google Shape;1805;p21"/>
            <p:cNvSpPr/>
            <p:nvPr/>
          </p:nvSpPr>
          <p:spPr>
            <a:xfrm rot="5400000">
              <a:off x="11760137" y="200295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6" name="Google Shape;1806;p21"/>
            <p:cNvSpPr/>
            <p:nvPr/>
          </p:nvSpPr>
          <p:spPr>
            <a:xfrm rot="5400000">
              <a:off x="11755368" y="1847736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7" name="Google Shape;1807;p21"/>
            <p:cNvSpPr/>
            <p:nvPr/>
          </p:nvSpPr>
          <p:spPr>
            <a:xfrm rot="5400000">
              <a:off x="11734067" y="-12868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8" name="Google Shape;1808;p21"/>
            <p:cNvSpPr/>
            <p:nvPr/>
          </p:nvSpPr>
          <p:spPr>
            <a:xfrm rot="5400000">
              <a:off x="11540903" y="665835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9" name="Google Shape;1809;p21"/>
            <p:cNvSpPr/>
            <p:nvPr/>
          </p:nvSpPr>
          <p:spPr>
            <a:xfrm rot="5400000">
              <a:off x="11553275" y="896880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0" name="Google Shape;1810;p21"/>
            <p:cNvSpPr/>
            <p:nvPr/>
          </p:nvSpPr>
          <p:spPr>
            <a:xfrm rot="5400000">
              <a:off x="11547934" y="1134675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1" name="Google Shape;1811;p21"/>
            <p:cNvSpPr/>
            <p:nvPr/>
          </p:nvSpPr>
          <p:spPr>
            <a:xfrm rot="5400000">
              <a:off x="11530984" y="2147729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2" name="Google Shape;1812;p21"/>
            <p:cNvSpPr/>
            <p:nvPr/>
          </p:nvSpPr>
          <p:spPr>
            <a:xfrm rot="5400000">
              <a:off x="11538820" y="1925276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3" name="Google Shape;1813;p21"/>
            <p:cNvSpPr/>
            <p:nvPr/>
          </p:nvSpPr>
          <p:spPr>
            <a:xfrm rot="5400000">
              <a:off x="11511377" y="1610488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4" name="Google Shape;1814;p21"/>
            <p:cNvSpPr/>
            <p:nvPr/>
          </p:nvSpPr>
          <p:spPr>
            <a:xfrm rot="5400000">
              <a:off x="11522393" y="461249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5" name="Google Shape;1815;p21"/>
            <p:cNvSpPr/>
            <p:nvPr/>
          </p:nvSpPr>
          <p:spPr>
            <a:xfrm rot="5400000">
              <a:off x="11516789" y="39307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6" name="Google Shape;1816;p21"/>
            <p:cNvSpPr/>
            <p:nvPr/>
          </p:nvSpPr>
          <p:spPr>
            <a:xfrm rot="5400000">
              <a:off x="11487165" y="1398137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7" name="Google Shape;1817;p21"/>
            <p:cNvSpPr/>
            <p:nvPr/>
          </p:nvSpPr>
          <p:spPr>
            <a:xfrm rot="5400000">
              <a:off x="11565017" y="2021046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8" name="Google Shape;1818;p21"/>
            <p:cNvSpPr/>
            <p:nvPr/>
          </p:nvSpPr>
          <p:spPr>
            <a:xfrm rot="5400000">
              <a:off x="11839032" y="2023516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9" name="Google Shape;1819;p21"/>
            <p:cNvSpPr/>
            <p:nvPr/>
          </p:nvSpPr>
          <p:spPr>
            <a:xfrm rot="5400000">
              <a:off x="11553729" y="261247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0" name="Google Shape;1820;p21"/>
            <p:cNvSpPr/>
            <p:nvPr/>
          </p:nvSpPr>
          <p:spPr>
            <a:xfrm rot="5400000">
              <a:off x="11743710" y="3240972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1" name="Google Shape;1821;p21"/>
            <p:cNvSpPr/>
            <p:nvPr/>
          </p:nvSpPr>
          <p:spPr>
            <a:xfrm rot="5400000">
              <a:off x="11773623" y="4332283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2" name="Google Shape;1822;p21"/>
            <p:cNvSpPr/>
            <p:nvPr/>
          </p:nvSpPr>
          <p:spPr>
            <a:xfrm rot="5400000">
              <a:off x="11777553" y="5329606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3" name="Google Shape;1823;p21"/>
            <p:cNvSpPr/>
            <p:nvPr/>
          </p:nvSpPr>
          <p:spPr>
            <a:xfrm rot="5400000">
              <a:off x="11773205" y="4540510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4" name="Google Shape;1824;p21"/>
            <p:cNvSpPr/>
            <p:nvPr/>
          </p:nvSpPr>
          <p:spPr>
            <a:xfrm rot="5400000">
              <a:off x="11745342" y="5991495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5" name="Google Shape;1825;p21"/>
            <p:cNvSpPr/>
            <p:nvPr/>
          </p:nvSpPr>
          <p:spPr>
            <a:xfrm rot="5400000">
              <a:off x="11757108" y="3005032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6" name="Google Shape;1826;p21"/>
            <p:cNvSpPr/>
            <p:nvPr/>
          </p:nvSpPr>
          <p:spPr>
            <a:xfrm rot="5400000">
              <a:off x="11764777" y="4845128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7" name="Google Shape;1827;p21"/>
            <p:cNvSpPr/>
            <p:nvPr/>
          </p:nvSpPr>
          <p:spPr>
            <a:xfrm rot="5400000">
              <a:off x="11756885" y="5086249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8" name="Google Shape;1828;p21"/>
            <p:cNvSpPr/>
            <p:nvPr/>
          </p:nvSpPr>
          <p:spPr>
            <a:xfrm rot="5400000">
              <a:off x="11751849" y="2542950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9" name="Google Shape;1829;p21"/>
            <p:cNvSpPr/>
            <p:nvPr/>
          </p:nvSpPr>
          <p:spPr>
            <a:xfrm rot="5400000">
              <a:off x="11745342" y="6223503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0" name="Google Shape;1830;p21"/>
            <p:cNvSpPr/>
            <p:nvPr/>
          </p:nvSpPr>
          <p:spPr>
            <a:xfrm rot="5400000">
              <a:off x="11733510" y="5541519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1" name="Google Shape;1831;p21"/>
            <p:cNvSpPr/>
            <p:nvPr/>
          </p:nvSpPr>
          <p:spPr>
            <a:xfrm rot="5400000">
              <a:off x="11737300" y="402564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2" name="Google Shape;1832;p21"/>
            <p:cNvSpPr/>
            <p:nvPr/>
          </p:nvSpPr>
          <p:spPr>
            <a:xfrm rot="5400000">
              <a:off x="11715149" y="5781473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3" name="Google Shape;1833;p21"/>
            <p:cNvSpPr/>
            <p:nvPr/>
          </p:nvSpPr>
          <p:spPr>
            <a:xfrm rot="5400000">
              <a:off x="11764208" y="277556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4" name="Google Shape;1834;p21"/>
            <p:cNvSpPr/>
            <p:nvPr/>
          </p:nvSpPr>
          <p:spPr>
            <a:xfrm rot="5400000">
              <a:off x="11722353" y="3794520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5" name="Google Shape;1835;p21"/>
            <p:cNvSpPr/>
            <p:nvPr/>
          </p:nvSpPr>
          <p:spPr>
            <a:xfrm rot="5400000">
              <a:off x="11717610" y="3561050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6" name="Google Shape;1836;p21"/>
            <p:cNvSpPr/>
            <p:nvPr/>
          </p:nvSpPr>
          <p:spPr>
            <a:xfrm rot="5400000">
              <a:off x="11508042" y="2895364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7" name="Google Shape;1837;p21"/>
            <p:cNvSpPr/>
            <p:nvPr/>
          </p:nvSpPr>
          <p:spPr>
            <a:xfrm rot="5400000">
              <a:off x="11519400" y="4033977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8" name="Google Shape;1838;p21"/>
            <p:cNvSpPr/>
            <p:nvPr/>
          </p:nvSpPr>
          <p:spPr>
            <a:xfrm rot="5400000">
              <a:off x="11487351" y="2627056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9" name="Google Shape;1839;p21"/>
            <p:cNvSpPr/>
            <p:nvPr/>
          </p:nvSpPr>
          <p:spPr>
            <a:xfrm rot="5400000">
              <a:off x="11487982" y="3771071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0" name="Google Shape;1840;p21"/>
            <p:cNvSpPr/>
            <p:nvPr/>
          </p:nvSpPr>
          <p:spPr>
            <a:xfrm rot="5400000">
              <a:off x="11475764" y="5317507"/>
              <a:ext cx="131153" cy="111796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1" name="Google Shape;1841;p21"/>
            <p:cNvSpPr/>
            <p:nvPr/>
          </p:nvSpPr>
          <p:spPr>
            <a:xfrm rot="5400000">
              <a:off x="11455944" y="4533529"/>
              <a:ext cx="157737" cy="118324"/>
            </a:xfrm>
            <a:custGeom>
              <a:rect b="b" l="l" r="r" t="t"/>
              <a:pathLst>
                <a:path extrusionOk="0" h="39" w="48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2" name="Google Shape;1842;p21"/>
            <p:cNvSpPr/>
            <p:nvPr/>
          </p:nvSpPr>
          <p:spPr>
            <a:xfrm rot="5400000">
              <a:off x="11483332" y="3190789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3" name="Google Shape;1843;p21"/>
            <p:cNvSpPr/>
            <p:nvPr/>
          </p:nvSpPr>
          <p:spPr>
            <a:xfrm rot="5400000">
              <a:off x="11462589" y="5599752"/>
              <a:ext cx="144445" cy="111796"/>
            </a:xfrm>
            <a:custGeom>
              <a:rect b="b" l="l" r="r" t="t"/>
              <a:pathLst>
                <a:path extrusionOk="0" h="37" w="44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4" name="Google Shape;1844;p21"/>
            <p:cNvSpPr/>
            <p:nvPr/>
          </p:nvSpPr>
          <p:spPr>
            <a:xfrm rot="5400000">
              <a:off x="11426802" y="6191496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5" name="Google Shape;1845;p21"/>
            <p:cNvSpPr/>
            <p:nvPr/>
          </p:nvSpPr>
          <p:spPr>
            <a:xfrm rot="5400000">
              <a:off x="11474132" y="5079102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6" name="Google Shape;1846;p21"/>
            <p:cNvSpPr/>
            <p:nvPr/>
          </p:nvSpPr>
          <p:spPr>
            <a:xfrm rot="5400000">
              <a:off x="11470869" y="4852243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7" name="Google Shape;1847;p21"/>
            <p:cNvSpPr/>
            <p:nvPr/>
          </p:nvSpPr>
          <p:spPr>
            <a:xfrm rot="5400000">
              <a:off x="11475742" y="4352608"/>
              <a:ext cx="121406" cy="84051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8" name="Google Shape;1848;p21"/>
            <p:cNvSpPr/>
            <p:nvPr/>
          </p:nvSpPr>
          <p:spPr>
            <a:xfrm rot="5400000">
              <a:off x="11443694" y="5932892"/>
              <a:ext cx="137356" cy="120771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9" name="Google Shape;1849;p21"/>
            <p:cNvSpPr/>
            <p:nvPr/>
          </p:nvSpPr>
          <p:spPr>
            <a:xfrm rot="5400000">
              <a:off x="11538703" y="2387288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0" name="Google Shape;1850;p21"/>
            <p:cNvSpPr/>
            <p:nvPr/>
          </p:nvSpPr>
          <p:spPr>
            <a:xfrm rot="5400000">
              <a:off x="11443949" y="3551571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1" name="Google Shape;1851;p21"/>
            <p:cNvSpPr/>
            <p:nvPr/>
          </p:nvSpPr>
          <p:spPr>
            <a:xfrm rot="5400000">
              <a:off x="11430208" y="6379390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2" name="Google Shape;1852;p21"/>
            <p:cNvSpPr/>
            <p:nvPr/>
          </p:nvSpPr>
          <p:spPr>
            <a:xfrm rot="5400000">
              <a:off x="11454699" y="6633625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3" name="Google Shape;1853;p21"/>
            <p:cNvSpPr/>
            <p:nvPr/>
          </p:nvSpPr>
          <p:spPr>
            <a:xfrm rot="5400000">
              <a:off x="11518248" y="5648840"/>
              <a:ext cx="6204" cy="65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9" name="Google Shape;1859;p22"/>
          <p:cNvSpPr txBox="1"/>
          <p:nvPr>
            <p:ph type="title"/>
          </p:nvPr>
        </p:nvSpPr>
        <p:spPr>
          <a:xfrm>
            <a:off x="876300" y="1371599"/>
            <a:ext cx="3333611" cy="341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Specifika poradenství pro rodiny s DS</a:t>
            </a:r>
            <a:endParaRPr/>
          </a:p>
        </p:txBody>
      </p:sp>
      <p:sp>
        <p:nvSpPr>
          <p:cNvPr id="1860" name="Google Shape;1860;p22"/>
          <p:cNvSpPr/>
          <p:nvPr/>
        </p:nvSpPr>
        <p:spPr>
          <a:xfrm>
            <a:off x="4684896" y="0"/>
            <a:ext cx="6640807" cy="59889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1" name="Google Shape;1861;p22"/>
          <p:cNvSpPr txBox="1"/>
          <p:nvPr>
            <p:ph idx="1" type="body"/>
          </p:nvPr>
        </p:nvSpPr>
        <p:spPr>
          <a:xfrm>
            <a:off x="5583468" y="876300"/>
            <a:ext cx="5027400" cy="5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Přijetí</a:t>
            </a:r>
            <a:r>
              <a:rPr lang="en-US"/>
              <a:t> nového člena rodiny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Náročnost výchovy </a:t>
            </a:r>
            <a:r>
              <a:rPr i="1" lang="en-US"/>
              <a:t>"Rodiče dětí s DS se musí udržovat v dobré psychické i fyzické kondici."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"Boj s větrnými mlýny." - byrokracie, předsudky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Sourozenci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Partnerství - rodičovství</a:t>
            </a:r>
            <a:endParaRPr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 i="1"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862" name="Google Shape;1862;p22"/>
          <p:cNvSpPr/>
          <p:nvPr/>
        </p:nvSpPr>
        <p:spPr>
          <a:xfrm>
            <a:off x="4768174" y="6609757"/>
            <a:ext cx="3545" cy="5712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863" name="Google Shape;1863;p22"/>
          <p:cNvGrpSpPr/>
          <p:nvPr/>
        </p:nvGrpSpPr>
        <p:grpSpPr>
          <a:xfrm>
            <a:off x="19682" y="5502854"/>
            <a:ext cx="12048558" cy="1050358"/>
            <a:chOff x="19682" y="5502854"/>
            <a:chExt cx="12048558" cy="1050358"/>
          </a:xfrm>
        </p:grpSpPr>
        <p:sp>
          <p:nvSpPr>
            <p:cNvPr id="1864" name="Google Shape;1864;p22"/>
            <p:cNvSpPr/>
            <p:nvPr/>
          </p:nvSpPr>
          <p:spPr>
            <a:xfrm flipH="1">
              <a:off x="9327394" y="635532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5" name="Google Shape;1865;p22"/>
            <p:cNvSpPr/>
            <p:nvPr/>
          </p:nvSpPr>
          <p:spPr>
            <a:xfrm flipH="1">
              <a:off x="11911390" y="553265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6" name="Google Shape;1866;p22"/>
            <p:cNvSpPr/>
            <p:nvPr/>
          </p:nvSpPr>
          <p:spPr>
            <a:xfrm flipH="1">
              <a:off x="11684530" y="5529394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7" name="Google Shape;1867;p22"/>
            <p:cNvSpPr/>
            <p:nvPr/>
          </p:nvSpPr>
          <p:spPr>
            <a:xfrm flipH="1">
              <a:off x="11435517" y="5521987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8" name="Google Shape;1868;p22"/>
            <p:cNvSpPr/>
            <p:nvPr/>
          </p:nvSpPr>
          <p:spPr>
            <a:xfrm flipH="1">
              <a:off x="11395640" y="5789705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9" name="Google Shape;1869;p22"/>
            <p:cNvSpPr/>
            <p:nvPr/>
          </p:nvSpPr>
          <p:spPr>
            <a:xfrm flipH="1">
              <a:off x="11665033" y="5771753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0" name="Google Shape;1870;p22"/>
            <p:cNvSpPr/>
            <p:nvPr/>
          </p:nvSpPr>
          <p:spPr>
            <a:xfrm flipH="1">
              <a:off x="11907845" y="5826426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1" name="Google Shape;1871;p22"/>
            <p:cNvSpPr/>
            <p:nvPr/>
          </p:nvSpPr>
          <p:spPr>
            <a:xfrm flipH="1">
              <a:off x="11376143" y="6032065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2" name="Google Shape;1872;p22"/>
            <p:cNvSpPr/>
            <p:nvPr/>
          </p:nvSpPr>
          <p:spPr>
            <a:xfrm flipH="1">
              <a:off x="11088139" y="6055729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3" name="Google Shape;1873;p22"/>
            <p:cNvSpPr/>
            <p:nvPr/>
          </p:nvSpPr>
          <p:spPr>
            <a:xfrm flipH="1">
              <a:off x="11655287" y="6058995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4" name="Google Shape;1874;p22"/>
            <p:cNvSpPr/>
            <p:nvPr/>
          </p:nvSpPr>
          <p:spPr>
            <a:xfrm flipH="1">
              <a:off x="11937087" y="6071235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5" name="Google Shape;1875;p22"/>
            <p:cNvSpPr/>
            <p:nvPr/>
          </p:nvSpPr>
          <p:spPr>
            <a:xfrm flipH="1">
              <a:off x="11522245" y="634860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6" name="Google Shape;1876;p22"/>
            <p:cNvSpPr/>
            <p:nvPr/>
          </p:nvSpPr>
          <p:spPr>
            <a:xfrm flipH="1">
              <a:off x="11284869" y="6310329"/>
              <a:ext cx="124063" cy="117507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7" name="Google Shape;1877;p22"/>
            <p:cNvSpPr/>
            <p:nvPr/>
          </p:nvSpPr>
          <p:spPr>
            <a:xfrm flipH="1">
              <a:off x="11853621" y="6338596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8" name="Google Shape;1878;p22"/>
            <p:cNvSpPr/>
            <p:nvPr/>
          </p:nvSpPr>
          <p:spPr>
            <a:xfrm flipH="1">
              <a:off x="10610793" y="6070034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9" name="Google Shape;1879;p22"/>
            <p:cNvSpPr/>
            <p:nvPr/>
          </p:nvSpPr>
          <p:spPr>
            <a:xfrm flipH="1">
              <a:off x="10932685" y="606930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0" name="Google Shape;1880;p22"/>
            <p:cNvSpPr/>
            <p:nvPr/>
          </p:nvSpPr>
          <p:spPr>
            <a:xfrm flipH="1">
              <a:off x="10086396" y="6078286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1" name="Google Shape;1881;p22"/>
            <p:cNvSpPr/>
            <p:nvPr/>
          </p:nvSpPr>
          <p:spPr>
            <a:xfrm flipH="1">
              <a:off x="7987068" y="6106031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2" name="Google Shape;1882;p22"/>
            <p:cNvSpPr/>
            <p:nvPr/>
          </p:nvSpPr>
          <p:spPr>
            <a:xfrm flipH="1">
              <a:off x="10319459" y="6108479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3" name="Google Shape;1883;p22"/>
            <p:cNvSpPr/>
            <p:nvPr/>
          </p:nvSpPr>
          <p:spPr>
            <a:xfrm flipH="1">
              <a:off x="9771808" y="6115007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4" name="Google Shape;1884;p22"/>
            <p:cNvSpPr/>
            <p:nvPr/>
          </p:nvSpPr>
          <p:spPr>
            <a:xfrm flipH="1">
              <a:off x="8534717" y="6117455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5" name="Google Shape;1885;p22"/>
            <p:cNvSpPr/>
            <p:nvPr/>
          </p:nvSpPr>
          <p:spPr>
            <a:xfrm flipH="1">
              <a:off x="9095661" y="6117455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6" name="Google Shape;1886;p22"/>
            <p:cNvSpPr/>
            <p:nvPr/>
          </p:nvSpPr>
          <p:spPr>
            <a:xfrm flipH="1">
              <a:off x="8830696" y="6117453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7" name="Google Shape;1887;p22"/>
            <p:cNvSpPr/>
            <p:nvPr/>
          </p:nvSpPr>
          <p:spPr>
            <a:xfrm flipH="1">
              <a:off x="9469623" y="6117454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8" name="Google Shape;1888;p22"/>
            <p:cNvSpPr/>
            <p:nvPr/>
          </p:nvSpPr>
          <p:spPr>
            <a:xfrm flipH="1">
              <a:off x="8262664" y="6123984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9" name="Google Shape;1889;p22"/>
            <p:cNvSpPr/>
            <p:nvPr/>
          </p:nvSpPr>
          <p:spPr>
            <a:xfrm flipH="1">
              <a:off x="7701721" y="6127247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0" name="Google Shape;1890;p22"/>
            <p:cNvSpPr/>
            <p:nvPr/>
          </p:nvSpPr>
          <p:spPr>
            <a:xfrm flipH="1">
              <a:off x="7419919" y="613295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1" name="Google Shape;1891;p22"/>
            <p:cNvSpPr/>
            <p:nvPr/>
          </p:nvSpPr>
          <p:spPr>
            <a:xfrm flipH="1">
              <a:off x="11004466" y="6132959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2" name="Google Shape;1892;p22"/>
            <p:cNvSpPr/>
            <p:nvPr/>
          </p:nvSpPr>
          <p:spPr>
            <a:xfrm flipH="1">
              <a:off x="8613586" y="6178656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3" name="Google Shape;1893;p22"/>
            <p:cNvSpPr/>
            <p:nvPr/>
          </p:nvSpPr>
          <p:spPr>
            <a:xfrm flipH="1">
              <a:off x="9850675" y="6178656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4" name="Google Shape;1894;p22"/>
            <p:cNvSpPr/>
            <p:nvPr/>
          </p:nvSpPr>
          <p:spPr>
            <a:xfrm flipH="1">
              <a:off x="9187821" y="6184369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5" name="Google Shape;1895;p22"/>
            <p:cNvSpPr/>
            <p:nvPr/>
          </p:nvSpPr>
          <p:spPr>
            <a:xfrm flipH="1">
              <a:off x="7491700" y="6196610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6" name="Google Shape;1896;p22"/>
            <p:cNvSpPr/>
            <p:nvPr/>
          </p:nvSpPr>
          <p:spPr>
            <a:xfrm flipH="1">
              <a:off x="6806692" y="619987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7" name="Google Shape;1897;p22"/>
            <p:cNvSpPr/>
            <p:nvPr/>
          </p:nvSpPr>
          <p:spPr>
            <a:xfrm flipH="1">
              <a:off x="7049502" y="6187634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8" name="Google Shape;1898;p22"/>
            <p:cNvSpPr/>
            <p:nvPr/>
          </p:nvSpPr>
          <p:spPr>
            <a:xfrm flipH="1">
              <a:off x="9521908" y="636552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9" name="Google Shape;1899;p22"/>
            <p:cNvSpPr/>
            <p:nvPr/>
          </p:nvSpPr>
          <p:spPr>
            <a:xfrm flipH="1">
              <a:off x="9835821" y="6357642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0" name="Google Shape;1900;p22"/>
            <p:cNvSpPr/>
            <p:nvPr/>
          </p:nvSpPr>
          <p:spPr>
            <a:xfrm flipH="1">
              <a:off x="10926858" y="6375726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1" name="Google Shape;1901;p22"/>
            <p:cNvSpPr/>
            <p:nvPr/>
          </p:nvSpPr>
          <p:spPr>
            <a:xfrm flipH="1">
              <a:off x="10073104" y="6395720"/>
              <a:ext cx="151535" cy="79154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2" name="Google Shape;1902;p22"/>
            <p:cNvSpPr/>
            <p:nvPr/>
          </p:nvSpPr>
          <p:spPr>
            <a:xfrm flipH="1">
              <a:off x="9112498" y="6395719"/>
              <a:ext cx="137356" cy="79154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3" name="Google Shape;1903;p22"/>
            <p:cNvSpPr/>
            <p:nvPr/>
          </p:nvSpPr>
          <p:spPr>
            <a:xfrm flipH="1">
              <a:off x="10591511" y="6398982"/>
              <a:ext cx="131153" cy="78339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4" name="Google Shape;1904;p22"/>
            <p:cNvSpPr/>
            <p:nvPr/>
          </p:nvSpPr>
          <p:spPr>
            <a:xfrm flipH="1">
              <a:off x="8626878" y="6398982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5" name="Google Shape;1905;p22"/>
            <p:cNvSpPr/>
            <p:nvPr/>
          </p:nvSpPr>
          <p:spPr>
            <a:xfrm flipH="1">
              <a:off x="8830697" y="6407960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6" name="Google Shape;1906;p22"/>
            <p:cNvSpPr/>
            <p:nvPr/>
          </p:nvSpPr>
          <p:spPr>
            <a:xfrm flipH="1">
              <a:off x="7741599" y="6420199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7" name="Google Shape;1907;p22"/>
            <p:cNvSpPr/>
            <p:nvPr/>
          </p:nvSpPr>
          <p:spPr>
            <a:xfrm flipH="1">
              <a:off x="8079229" y="6423464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8" name="Google Shape;1908;p22"/>
            <p:cNvSpPr/>
            <p:nvPr/>
          </p:nvSpPr>
          <p:spPr>
            <a:xfrm flipH="1">
              <a:off x="8341533" y="6425913"/>
              <a:ext cx="117860" cy="79154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9" name="Google Shape;1909;p22"/>
            <p:cNvSpPr/>
            <p:nvPr/>
          </p:nvSpPr>
          <p:spPr>
            <a:xfrm flipH="1">
              <a:off x="6806692" y="6432440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0" name="Google Shape;1910;p22"/>
            <p:cNvSpPr/>
            <p:nvPr/>
          </p:nvSpPr>
          <p:spPr>
            <a:xfrm flipH="1">
              <a:off x="10345533" y="6387995"/>
              <a:ext cx="137356" cy="96290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1" name="Google Shape;1911;p22"/>
            <p:cNvSpPr/>
            <p:nvPr/>
          </p:nvSpPr>
          <p:spPr>
            <a:xfrm flipH="1">
              <a:off x="8705749" y="6462633"/>
              <a:ext cx="3545" cy="571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2" name="Google Shape;1912;p22"/>
            <p:cNvSpPr/>
            <p:nvPr/>
          </p:nvSpPr>
          <p:spPr>
            <a:xfrm flipH="1">
              <a:off x="7490088" y="6418187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3" name="Google Shape;1913;p22"/>
            <p:cNvSpPr/>
            <p:nvPr/>
          </p:nvSpPr>
          <p:spPr>
            <a:xfrm flipH="1">
              <a:off x="7271930" y="6462633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4" name="Google Shape;1914;p22"/>
            <p:cNvSpPr/>
            <p:nvPr/>
          </p:nvSpPr>
          <p:spPr>
            <a:xfrm flipH="1">
              <a:off x="7082289" y="646834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5" name="Google Shape;1915;p22"/>
            <p:cNvSpPr/>
            <p:nvPr/>
          </p:nvSpPr>
          <p:spPr>
            <a:xfrm flipH="1">
              <a:off x="6617051" y="6426321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3873610" y="6350050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295557" y="6258636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733257" y="552767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234581" y="5557235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0" name="Google Shape;1920;p22"/>
            <p:cNvSpPr/>
            <p:nvPr/>
          </p:nvSpPr>
          <p:spPr>
            <a:xfrm>
              <a:off x="1055739" y="5502854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448522" y="5559112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1258671" y="550611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2091669" y="5506119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1475783" y="5502854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19682" y="5555604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1698210" y="5545288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1944565" y="556079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534600" y="5769742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774752" y="5772190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1010471" y="5778719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2027791" y="5775453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1800932" y="5784429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1528881" y="5766477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344960" y="5790143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59611" y="5793803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1282525" y="5821150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1929428" y="5851342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1808023" y="6026789"/>
              <a:ext cx="140901" cy="93027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420286" y="6038214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2082735" y="6050453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1033512" y="6050453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1515587" y="6053719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136714" y="6053700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1256827" y="606595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741963" y="6065959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1463305" y="6298524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40120" y="6277308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506243" y="6277308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1758397" y="6307501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1916135" y="6305053"/>
              <a:ext cx="124063" cy="117507"/>
            </a:xfrm>
            <a:custGeom>
              <a:rect b="b" l="l" r="r" t="t"/>
              <a:pathLst>
                <a:path extrusionOk="0" h="39" w="38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865185" y="6314931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1141625" y="6331981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3103161" y="553193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2889595" y="5525410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2397773" y="5540914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3848018" y="555560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2637038" y="5535201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3641065" y="5565396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3415091" y="5576820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2762801" y="5801274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3940515" y="5822586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2513787" y="5815963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3655168" y="5833915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3100429" y="5819226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2267433" y="5780057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3418564" y="5864923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2595527" y="6064758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2251481" y="6064033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3111063" y="6073010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199758" y="6100755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2887749" y="6103203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3406156" y="6109731"/>
              <a:ext cx="147104" cy="108531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4599824" y="6112179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4081416" y="6112179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4274601" y="6112177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3726949" y="6112178"/>
              <a:ext cx="128495" cy="93843"/>
            </a:xfrm>
            <a:custGeom>
              <a:rect b="b" l="l" r="r" t="t"/>
              <a:pathLst>
                <a:path extrusionOk="0" h="31" w="39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924162" y="6118708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5501940" y="6121971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764247" y="6127683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2313513" y="6127683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701734" y="6173380"/>
              <a:ext cx="9748" cy="8977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3468188" y="6173380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131042" y="6179093"/>
              <a:ext cx="6204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5826279" y="6191334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6387223" y="6168017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6147958" y="6155778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681754" y="6360250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3461985" y="6366779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2250219" y="6370450"/>
              <a:ext cx="147990" cy="79154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3170995" y="6343505"/>
              <a:ext cx="151535" cy="79154"/>
            </a:xfrm>
            <a:custGeom>
              <a:rect b="b" l="l" r="r" t="t"/>
              <a:pathLst>
                <a:path extrusionOk="0" h="26" w="4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4075213" y="6390443"/>
              <a:ext cx="137356" cy="79154"/>
            </a:xfrm>
            <a:custGeom>
              <a:rect b="b" l="l" r="r" t="t"/>
              <a:pathLst>
                <a:path extrusionOk="0" h="26" w="42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2591170" y="6334358"/>
              <a:ext cx="131153" cy="78339"/>
            </a:xfrm>
            <a:custGeom>
              <a:rect b="b" l="l" r="r" t="t"/>
              <a:pathLst>
                <a:path extrusionOk="0" h="26" w="40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4550199" y="6393706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4357015" y="6402684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5455860" y="641492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5118231" y="6418188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865674" y="6420637"/>
              <a:ext cx="117860" cy="79154"/>
            </a:xfrm>
            <a:custGeom>
              <a:rect b="b" l="l" r="r" t="t"/>
              <a:pathLst>
                <a:path extrusionOk="0" h="26" w="3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6387222" y="6427164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2892485" y="6346351"/>
              <a:ext cx="137356" cy="96290"/>
            </a:xfrm>
            <a:custGeom>
              <a:rect b="b" l="l" r="r" t="t"/>
              <a:pathLst>
                <a:path extrusionOk="0" h="32" w="4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4615774" y="6457357"/>
              <a:ext cx="3545" cy="5712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5687167" y="6439403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5911352" y="6457357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6121373" y="6463070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6576864" y="642104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4164104" y="5853791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459809" y="5814737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4250782" y="5547906"/>
              <a:ext cx="147990" cy="109348"/>
            </a:xfrm>
            <a:custGeom>
              <a:rect b="b" l="l" r="r" t="t"/>
              <a:pathLst>
                <a:path extrusionOk="0" h="36" w="45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4104120" y="5576820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4457282" y="5531943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010" name="Google Shape;2010;p22"/>
          <p:cNvSpPr/>
          <p:nvPr/>
        </p:nvSpPr>
        <p:spPr>
          <a:xfrm>
            <a:off x="4920574" y="6762157"/>
            <a:ext cx="3545" cy="5712"/>
          </a:xfrm>
          <a:custGeom>
            <a:rect b="b" l="l" r="r" t="t"/>
            <a:pathLst>
              <a:path extrusionOk="0" h="2" w="1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7" name="Google Shape;427;p3"/>
          <p:cNvSpPr txBox="1"/>
          <p:nvPr>
            <p:ph type="title"/>
          </p:nvPr>
        </p:nvSpPr>
        <p:spPr>
          <a:xfrm>
            <a:off x="1073810" y="696226"/>
            <a:ext cx="8675712" cy="981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US" sz="3100"/>
              <a:t>Jak ovlivňuje Downův syndrom vývoj dítěte?</a:t>
            </a:r>
            <a:endParaRPr/>
          </a:p>
        </p:txBody>
      </p:sp>
      <p:sp>
        <p:nvSpPr>
          <p:cNvPr id="428" name="Google Shape;428;p3"/>
          <p:cNvSpPr/>
          <p:nvPr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429" name="Google Shape;429;p3"/>
          <p:cNvGrpSpPr/>
          <p:nvPr/>
        </p:nvGrpSpPr>
        <p:grpSpPr>
          <a:xfrm>
            <a:off x="10357373" y="-18787"/>
            <a:ext cx="1238944" cy="1919798"/>
            <a:chOff x="10357373" y="-18787"/>
            <a:chExt cx="1238944" cy="1919798"/>
          </a:xfrm>
        </p:grpSpPr>
        <p:sp>
          <p:nvSpPr>
            <p:cNvPr id="430" name="Google Shape;430;p3"/>
            <p:cNvSpPr/>
            <p:nvPr/>
          </p:nvSpPr>
          <p:spPr>
            <a:xfrm rot="5400000">
              <a:off x="10615372" y="140636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 rot="5400000">
              <a:off x="11481520" y="755028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 rot="5400000">
              <a:off x="11493892" y="986073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 rot="5400000">
              <a:off x="11488551" y="1223868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5400000">
              <a:off x="11451994" y="1699681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 rot="5400000">
              <a:off x="11463010" y="55044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 rot="5400000">
              <a:off x="11472979" y="204433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 rot="5400000">
              <a:off x="11427782" y="1487330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 rot="5400000">
              <a:off x="11208678" y="599147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 rot="5400000">
              <a:off x="10920666" y="1240267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 rot="5400000">
              <a:off x="11206349" y="1208992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 rot="5400000">
              <a:off x="11189546" y="1710317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 rot="5400000">
              <a:off x="11186402" y="351312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 rot="5400000">
              <a:off x="11187601" y="143881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 rot="5400000">
              <a:off x="11197104" y="920158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 rot="5400000">
              <a:off x="10952607" y="1741989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 rot="5400000">
              <a:off x="10968114" y="20578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 rot="5400000">
              <a:off x="10941335" y="495036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 rot="5400000">
              <a:off x="10955153" y="1050023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 rot="5400000">
              <a:off x="10942492" y="820365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 rot="5400000">
              <a:off x="10881044" y="1422049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 rot="5400000">
              <a:off x="11479747" y="19557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 rot="5400000">
              <a:off x="10960727" y="5686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 rot="5400000">
              <a:off x="11222159" y="1071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 rot="-5400000">
              <a:off x="10386315" y="67225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 rot="-5400000">
              <a:off x="10339661" y="1306068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 rot="-5400000">
              <a:off x="10368751" y="1744954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 rot="-5400000">
              <a:off x="10347006" y="1478722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 rot="-5400000">
              <a:off x="10367663" y="1109557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 rot="-5400000">
              <a:off x="10365260" y="835870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 rot="-5400000">
              <a:off x="10447263" y="889298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 rot="-5400000">
              <a:off x="10433783" y="22103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 rot="-5400000">
              <a:off x="10414899" y="458514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 rot="-5400000">
              <a:off x="10642418" y="126325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 rot="-5400000">
              <a:off x="10657923" y="1656413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 rot="-5400000">
              <a:off x="10661863" y="32114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 rot="-5400000">
              <a:off x="10672041" y="1015660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 rot="-5400000">
              <a:off x="10688371" y="790064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 rot="-5400000">
              <a:off x="10692441" y="60206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 rot="-5400000">
              <a:off x="10656151" y="131093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70" name="Google Shape;470;p3"/>
          <p:cNvSpPr/>
          <p:nvPr/>
        </p:nvSpPr>
        <p:spPr>
          <a:xfrm rot="-5400000">
            <a:off x="10429612" y="2010881"/>
            <a:ext cx="9748" cy="8977"/>
          </a:xfrm>
          <a:custGeom>
            <a:rect b="b" l="l" r="r" t="t"/>
            <a:pathLst>
              <a:path extrusionOk="0" h="3" w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1" name="Google Shape;471;p3"/>
          <p:cNvSpPr txBox="1"/>
          <p:nvPr>
            <p:ph idx="1" type="body"/>
          </p:nvPr>
        </p:nvSpPr>
        <p:spPr>
          <a:xfrm>
            <a:off x="1086357" y="2342775"/>
            <a:ext cx="5009643" cy="3197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Disharmonie organismu a odlišný a pomalejší vývoj buněk i celého jedince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Typické rysy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Zdravotní komplikace</a:t>
            </a:r>
            <a:r>
              <a:rPr lang="en-US" sz="1300"/>
              <a:t> - </a:t>
            </a:r>
            <a:endParaRPr/>
          </a:p>
          <a:p>
            <a:pPr indent="0" lvl="1" marL="228600" rtl="0" algn="l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3B2A7"/>
              </a:buClr>
              <a:buSzPts val="1400"/>
              <a:buFont typeface="Avenir"/>
              <a:buNone/>
            </a:pPr>
            <a:r>
              <a:rPr lang="en-US" sz="1400"/>
              <a:t>srdeční vady, zhoršená funkce štítné žlázy, respirační nemoci, snížená imunita, poruchy zraku a sluchu, další zdravotní komplikace</a:t>
            </a:r>
            <a:endParaRPr sz="1400"/>
          </a:p>
          <a:p>
            <a:pPr indent="-14605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1300"/>
              <a:buNone/>
            </a:pPr>
            <a:r>
              <a:t/>
            </a:r>
            <a:endParaRPr sz="1300"/>
          </a:p>
        </p:txBody>
      </p:sp>
      <p:grpSp>
        <p:nvGrpSpPr>
          <p:cNvPr id="472" name="Google Shape;472;p3"/>
          <p:cNvGrpSpPr/>
          <p:nvPr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473" name="Google Shape;473;p3"/>
            <p:cNvSpPr/>
            <p:nvPr/>
          </p:nvSpPr>
          <p:spPr>
            <a:xfrm rot="5400000">
              <a:off x="11194161" y="6018941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 rot="5400000">
              <a:off x="11543533" y="6280908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 rot="5400000">
              <a:off x="11520975" y="6503581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 rot="5400000">
              <a:off x="11222215" y="6733978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 rot="5400000">
              <a:off x="11506680" y="6716732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 rot="5400000">
              <a:off x="11203570" y="660050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 rot="5400000">
              <a:off x="11189260" y="6415578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 rot="5400000">
              <a:off x="10904088" y="655127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 rot="5400000">
              <a:off x="10641775" y="6182738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 rot="5400000">
              <a:off x="10883257" y="6290757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 rot="5400000">
              <a:off x="10909800" y="675246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 rot="-5400000">
              <a:off x="11219682" y="6196029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 rot="-5400000">
              <a:off x="10353319" y="6028606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 rot="-5400000">
              <a:off x="11487085" y="6029984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 rot="-5400000">
              <a:off x="10918273" y="6040831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 rot="-5400000">
              <a:off x="10353729" y="628141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 rot="-5400000">
              <a:off x="10383094" y="6512109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 rot="-5400000">
              <a:off x="10611803" y="659994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 rot="-5400000">
              <a:off x="10598032" y="6383097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 rot="-5400000">
              <a:off x="10656888" y="6756491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 rot="-5400000">
              <a:off x="10619290" y="6036794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 rot="-5400000">
              <a:off x="10368502" y="67592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495" name="Google Shape;495;p3"/>
          <p:cNvPicPr preferRelativeResize="0"/>
          <p:nvPr/>
        </p:nvPicPr>
        <p:blipFill rotWithShape="1">
          <a:blip r:embed="rId3">
            <a:alphaModFix/>
          </a:blip>
          <a:srcRect b="0" l="4555" r="4555" t="0"/>
          <a:stretch/>
        </p:blipFill>
        <p:spPr>
          <a:xfrm>
            <a:off x="6499807" y="1879643"/>
            <a:ext cx="5613519" cy="410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1" name="Google Shape;501;p4"/>
          <p:cNvSpPr txBox="1"/>
          <p:nvPr>
            <p:ph type="title"/>
          </p:nvPr>
        </p:nvSpPr>
        <p:spPr>
          <a:xfrm>
            <a:off x="1073810" y="696226"/>
            <a:ext cx="8675712" cy="981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en-US" sz="3100"/>
              <a:t>Jak ovlivňuje Downův syndrom vývoj dítětě?</a:t>
            </a:r>
            <a:endParaRPr/>
          </a:p>
        </p:txBody>
      </p:sp>
      <p:sp>
        <p:nvSpPr>
          <p:cNvPr id="502" name="Google Shape;502;p4"/>
          <p:cNvSpPr/>
          <p:nvPr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03" name="Google Shape;503;p4"/>
          <p:cNvGrpSpPr/>
          <p:nvPr/>
        </p:nvGrpSpPr>
        <p:grpSpPr>
          <a:xfrm>
            <a:off x="10357373" y="-18787"/>
            <a:ext cx="1238944" cy="1919798"/>
            <a:chOff x="10357373" y="-18787"/>
            <a:chExt cx="1238944" cy="1919798"/>
          </a:xfrm>
        </p:grpSpPr>
        <p:sp>
          <p:nvSpPr>
            <p:cNvPr id="504" name="Google Shape;504;p4"/>
            <p:cNvSpPr/>
            <p:nvPr/>
          </p:nvSpPr>
          <p:spPr>
            <a:xfrm rot="5400000">
              <a:off x="10615372" y="140636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 rot="5400000">
              <a:off x="11481520" y="755028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 rot="5400000">
              <a:off x="11493892" y="986073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 rot="5400000">
              <a:off x="11488551" y="1223868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 rot="5400000">
              <a:off x="11451994" y="1699681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 rot="5400000">
              <a:off x="11463010" y="55044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 rot="5400000">
              <a:off x="11472979" y="204433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5400000">
              <a:off x="11427782" y="1487330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 rot="5400000">
              <a:off x="11208678" y="599147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 rot="5400000">
              <a:off x="10920666" y="1240267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 rot="5400000">
              <a:off x="11206349" y="1208992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 rot="5400000">
              <a:off x="11189546" y="1710317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 rot="5400000">
              <a:off x="11186402" y="351312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 rot="5400000">
              <a:off x="11187601" y="143881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 rot="5400000">
              <a:off x="11197104" y="920158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 rot="5400000">
              <a:off x="10952607" y="1741989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 rot="5400000">
              <a:off x="10968114" y="20578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 rot="5400000">
              <a:off x="10941335" y="495036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 rot="5400000">
              <a:off x="10955153" y="1050023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 rot="5400000">
              <a:off x="10942492" y="820365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 rot="5400000">
              <a:off x="10881044" y="1422049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 rot="5400000">
              <a:off x="11479747" y="19557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 rot="5400000">
              <a:off x="10960727" y="5686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 rot="5400000">
              <a:off x="11222159" y="1071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 rot="-5400000">
              <a:off x="10386315" y="67225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 rot="-5400000">
              <a:off x="10339661" y="1306068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 rot="-5400000">
              <a:off x="10368751" y="1744954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 rot="-5400000">
              <a:off x="10347006" y="1478722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 rot="-5400000">
              <a:off x="10367663" y="1109557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 rot="-5400000">
              <a:off x="10365260" y="835870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 rot="-5400000">
              <a:off x="10447263" y="889298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 rot="-5400000">
              <a:off x="10433783" y="22103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 rot="-5400000">
              <a:off x="10414899" y="458514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 rot="-5400000">
              <a:off x="10642418" y="126325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 rot="-5400000">
              <a:off x="10657923" y="1656413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 rot="-5400000">
              <a:off x="10661863" y="32114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 rot="-5400000">
              <a:off x="10672041" y="1015660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 rot="-5400000">
              <a:off x="10688371" y="790064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 rot="-5400000">
              <a:off x="10692441" y="60206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 rot="-5400000">
              <a:off x="10656151" y="131093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44" name="Google Shape;544;p4"/>
          <p:cNvSpPr/>
          <p:nvPr/>
        </p:nvSpPr>
        <p:spPr>
          <a:xfrm rot="-5400000">
            <a:off x="10429612" y="2010881"/>
            <a:ext cx="9748" cy="8977"/>
          </a:xfrm>
          <a:custGeom>
            <a:rect b="b" l="l" r="r" t="t"/>
            <a:pathLst>
              <a:path extrusionOk="0" h="3" w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5" name="Google Shape;545;p4"/>
          <p:cNvSpPr txBox="1"/>
          <p:nvPr>
            <p:ph idx="1" type="body"/>
          </p:nvPr>
        </p:nvSpPr>
        <p:spPr>
          <a:xfrm>
            <a:off x="1086357" y="2342775"/>
            <a:ext cx="5009643" cy="3197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Hypermobilita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Hypotonie – </a:t>
            </a:r>
            <a:r>
              <a:rPr lang="en-US"/>
              <a:t>komplikace</a:t>
            </a:r>
            <a:r>
              <a:rPr lang="en-US"/>
              <a:t> vývoje hrubé i jemné motoriky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Char char="•"/>
            </a:pPr>
            <a:r>
              <a:rPr lang="en-US"/>
              <a:t>Mentální postižení</a:t>
            </a:r>
            <a:endParaRPr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3B2A7"/>
              </a:buClr>
              <a:buSzPts val="2000"/>
              <a:buNone/>
            </a:pPr>
            <a:r>
              <a:t/>
            </a:r>
            <a:endParaRPr/>
          </a:p>
        </p:txBody>
      </p:sp>
      <p:grpSp>
        <p:nvGrpSpPr>
          <p:cNvPr id="546" name="Google Shape;546;p4"/>
          <p:cNvGrpSpPr/>
          <p:nvPr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47" name="Google Shape;547;p4"/>
            <p:cNvSpPr/>
            <p:nvPr/>
          </p:nvSpPr>
          <p:spPr>
            <a:xfrm rot="5400000">
              <a:off x="11194161" y="6018941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 rot="5400000">
              <a:off x="11543533" y="6280908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 rot="5400000">
              <a:off x="11520975" y="6503581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 rot="5400000">
              <a:off x="11222215" y="6733978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 rot="5400000">
              <a:off x="11506680" y="6716732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 rot="5400000">
              <a:off x="11203570" y="660050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 rot="5400000">
              <a:off x="11189260" y="6415578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 rot="5400000">
              <a:off x="10904088" y="655127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 rot="5400000">
              <a:off x="10641775" y="6182738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 rot="5400000">
              <a:off x="10883257" y="6290757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 rot="5400000">
              <a:off x="10909800" y="675246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 rot="-5400000">
              <a:off x="11219682" y="6196029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 rot="-5400000">
              <a:off x="10353319" y="6028606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 rot="-5400000">
              <a:off x="11487085" y="6029984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 rot="-5400000">
              <a:off x="10918273" y="6040831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 rot="-5400000">
              <a:off x="10353729" y="628141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 rot="-5400000">
              <a:off x="10383094" y="6512109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 rot="-5400000">
              <a:off x="10611803" y="659994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 rot="-5400000">
              <a:off x="10598032" y="6383097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 rot="-5400000">
              <a:off x="10656888" y="6756491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 rot="-5400000">
              <a:off x="10619290" y="6036794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 rot="-5400000">
              <a:off x="10368502" y="67592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569" name="Google Shape;569;p4"/>
          <p:cNvPicPr preferRelativeResize="0"/>
          <p:nvPr/>
        </p:nvPicPr>
        <p:blipFill rotWithShape="1">
          <a:blip r:embed="rId3">
            <a:alphaModFix/>
          </a:blip>
          <a:srcRect b="0" l="28043" r="28042" t="0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5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575" name="Google Shape;575;p5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32" name="Google Shape;63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3" name="Google Shape;633;p5"/>
          <p:cNvSpPr txBox="1"/>
          <p:nvPr>
            <p:ph type="title"/>
          </p:nvPr>
        </p:nvSpPr>
        <p:spPr>
          <a:xfrm>
            <a:off x="1073810" y="696226"/>
            <a:ext cx="8675712" cy="981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Mentální postižení</a:t>
            </a:r>
            <a:endParaRPr/>
          </a:p>
        </p:txBody>
      </p:sp>
      <p:sp>
        <p:nvSpPr>
          <p:cNvPr id="634" name="Google Shape;634;p5"/>
          <p:cNvSpPr/>
          <p:nvPr/>
        </p:nvSpPr>
        <p:spPr>
          <a:xfrm>
            <a:off x="7590" y="1874829"/>
            <a:ext cx="12175500" cy="41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35" name="Google Shape;635;p5"/>
          <p:cNvGrpSpPr/>
          <p:nvPr/>
        </p:nvGrpSpPr>
        <p:grpSpPr>
          <a:xfrm>
            <a:off x="10357373" y="-18787"/>
            <a:ext cx="1238944" cy="1919798"/>
            <a:chOff x="10357373" y="-18787"/>
            <a:chExt cx="1238944" cy="1919798"/>
          </a:xfrm>
        </p:grpSpPr>
        <p:sp>
          <p:nvSpPr>
            <p:cNvPr id="636" name="Google Shape;636;p5"/>
            <p:cNvSpPr/>
            <p:nvPr/>
          </p:nvSpPr>
          <p:spPr>
            <a:xfrm rot="5400000">
              <a:off x="10615372" y="140636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 rot="5400000">
              <a:off x="11481520" y="755028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 rot="5400000">
              <a:off x="11493892" y="986073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 rot="5400000">
              <a:off x="11488551" y="1223868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 rot="5400000">
              <a:off x="11451994" y="1699681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 rot="5400000">
              <a:off x="11463010" y="55044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 rot="5400000">
              <a:off x="11472979" y="204433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 rot="5400000">
              <a:off x="11427782" y="1487330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 rot="5400000">
              <a:off x="11208678" y="599147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 rot="5400000">
              <a:off x="10920666" y="1240267"/>
              <a:ext cx="154193" cy="81603"/>
            </a:xfrm>
            <a:custGeom>
              <a:rect b="b" l="l" r="r" t="t"/>
              <a:pathLst>
                <a:path extrusionOk="0" h="27" w="4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 rot="5400000">
              <a:off x="11206349" y="1208992"/>
              <a:ext cx="121406" cy="90579"/>
            </a:xfrm>
            <a:custGeom>
              <a:rect b="b" l="l" r="r" t="t"/>
              <a:pathLst>
                <a:path extrusionOk="0" h="30" w="37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 rot="5400000">
              <a:off x="11189546" y="1710317"/>
              <a:ext cx="154193" cy="84866"/>
            </a:xfrm>
            <a:custGeom>
              <a:rect b="b" l="l" r="r" t="t"/>
              <a:pathLst>
                <a:path extrusionOk="0" h="28" w="47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 rot="5400000">
              <a:off x="11186402" y="351312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 rot="5400000">
              <a:off x="11187601" y="143881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 rot="5400000">
              <a:off x="11197104" y="920158"/>
              <a:ext cx="117860" cy="81603"/>
            </a:xfrm>
            <a:custGeom>
              <a:rect b="b" l="l" r="r" t="t"/>
              <a:pathLst>
                <a:path extrusionOk="0" h="27" w="36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 rot="5400000">
              <a:off x="10952607" y="1741989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 rot="5400000">
              <a:off x="10968114" y="20578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 rot="5400000">
              <a:off x="10941335" y="495036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 rot="5400000">
              <a:off x="10955153" y="1050023"/>
              <a:ext cx="117860" cy="87315"/>
            </a:xfrm>
            <a:custGeom>
              <a:rect b="b" l="l" r="r" t="t"/>
              <a:pathLst>
                <a:path extrusionOk="0" h="29" w="36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 rot="5400000">
              <a:off x="10942492" y="820365"/>
              <a:ext cx="128495" cy="84051"/>
            </a:xfrm>
            <a:custGeom>
              <a:rect b="b" l="l" r="r" t="t"/>
              <a:pathLst>
                <a:path extrusionOk="0" h="28" w="39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 rot="5400000">
              <a:off x="10881044" y="1422049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 rot="5400000">
              <a:off x="11479747" y="19557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 rot="5400000">
              <a:off x="10960727" y="5686"/>
              <a:ext cx="133812" cy="84866"/>
            </a:xfrm>
            <a:custGeom>
              <a:rect b="b" l="l" r="r" t="t"/>
              <a:pathLst>
                <a:path extrusionOk="0" h="28" w="41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 rot="5400000">
              <a:off x="11222159" y="1071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 rot="-5400000">
              <a:off x="10386315" y="67225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 rot="-5400000">
              <a:off x="10339661" y="1306068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 rot="-5400000">
              <a:off x="10368751" y="1744954"/>
              <a:ext cx="190526" cy="121588"/>
            </a:xfrm>
            <a:custGeom>
              <a:rect b="b" l="l" r="r" t="t"/>
              <a:pathLst>
                <a:path extrusionOk="0" h="40" w="58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 rot="-5400000">
              <a:off x="10347006" y="1478722"/>
              <a:ext cx="138242" cy="81603"/>
            </a:xfrm>
            <a:custGeom>
              <a:rect b="b" l="l" r="r" t="t"/>
              <a:pathLst>
                <a:path extrusionOk="0" h="27" w="42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 rot="-5400000">
              <a:off x="10367663" y="1109557"/>
              <a:ext cx="121406" cy="99554"/>
            </a:xfrm>
            <a:custGeom>
              <a:rect b="b" l="l" r="r" t="t"/>
              <a:pathLst>
                <a:path extrusionOk="0" h="33" w="37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 rot="-5400000">
              <a:off x="10365260" y="835870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 rot="-5400000">
              <a:off x="10447263" y="889298"/>
              <a:ext cx="7089" cy="571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 rot="-5400000">
              <a:off x="10433783" y="22103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 rot="-5400000">
              <a:off x="10414899" y="458514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 rot="-5400000">
              <a:off x="10642418" y="126325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 rot="-5400000">
              <a:off x="10657923" y="1656413"/>
              <a:ext cx="127608" cy="93843"/>
            </a:xfrm>
            <a:custGeom>
              <a:rect b="b" l="l" r="r" t="t"/>
              <a:pathLst>
                <a:path extrusionOk="0" h="31" w="39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 rot="-5400000">
              <a:off x="10661863" y="321142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 rot="-5400000">
              <a:off x="10672041" y="1015660"/>
              <a:ext cx="121406" cy="78339"/>
            </a:xfrm>
            <a:custGeom>
              <a:rect b="b" l="l" r="r" t="t"/>
              <a:pathLst>
                <a:path extrusionOk="0" h="26" w="37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 rot="-5400000">
              <a:off x="10688371" y="790064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 rot="-5400000">
              <a:off x="10692441" y="602066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 rot="-5400000">
              <a:off x="10656151" y="131093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76" name="Google Shape;676;p5"/>
          <p:cNvSpPr/>
          <p:nvPr/>
        </p:nvSpPr>
        <p:spPr>
          <a:xfrm rot="-5400000">
            <a:off x="10429612" y="2010881"/>
            <a:ext cx="9748" cy="8977"/>
          </a:xfrm>
          <a:custGeom>
            <a:rect b="b" l="l" r="r" t="t"/>
            <a:pathLst>
              <a:path extrusionOk="0" h="3" w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rgbClr val="E0D7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7" name="Google Shape;677;p5"/>
          <p:cNvSpPr txBox="1"/>
          <p:nvPr>
            <p:ph idx="1" type="body"/>
          </p:nvPr>
        </p:nvSpPr>
        <p:spPr>
          <a:xfrm>
            <a:off x="1086357" y="2342775"/>
            <a:ext cx="5009643" cy="3476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lehká MR (IQ mezi 50 a 70 body)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střední MR (IQ mezi 35 a 50 body)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výjimkou jsou na jedné straně případy těžké či dokonce hluboké mentální retardace (IQ 20 až 35 či nižší), na druhé straně IQ na hranici normálního pásma (kolem 80 bodů).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https://www.respekt.cz/tydenik/2022/47/kdo-zabil-dorotu-s?fbclid=IwAR1yCrWXUjWBtzYjL3h7DQcoGWy8gRAjKEbdaT2DoM_-pKnEI4S64ZYmfG4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https://video.aktualne.cz/dvtv/tresnak-lide-s-mentalnim-postizenim-zazivaji-tyrani-smrt-dor/r~1ad34c7c6b2111edba63ac1f6b220ee8/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100"/>
          </a:p>
        </p:txBody>
      </p:sp>
      <p:grpSp>
        <p:nvGrpSpPr>
          <p:cNvPr id="678" name="Google Shape;678;p5"/>
          <p:cNvGrpSpPr/>
          <p:nvPr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679" name="Google Shape;679;p5"/>
            <p:cNvSpPr/>
            <p:nvPr/>
          </p:nvSpPr>
          <p:spPr>
            <a:xfrm rot="5400000">
              <a:off x="11194161" y="6018941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 rot="5400000">
              <a:off x="11543533" y="6280908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 rot="5400000">
              <a:off x="11520975" y="6503581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 rot="5400000">
              <a:off x="11222215" y="6733978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 rot="5400000">
              <a:off x="11506680" y="6716732"/>
              <a:ext cx="138242" cy="102819"/>
            </a:xfrm>
            <a:custGeom>
              <a:rect b="b" l="l" r="r" t="t"/>
              <a:pathLst>
                <a:path extrusionOk="0" h="34" w="42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 rot="5400000">
              <a:off x="11203570" y="6600503"/>
              <a:ext cx="131153" cy="96290"/>
            </a:xfrm>
            <a:custGeom>
              <a:rect b="b" l="l" r="r" t="t"/>
              <a:pathLst>
                <a:path extrusionOk="0" h="32" w="40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 rot="5400000">
              <a:off x="11189260" y="6415578"/>
              <a:ext cx="127608" cy="150965"/>
            </a:xfrm>
            <a:custGeom>
              <a:rect b="b" l="l" r="r" t="t"/>
              <a:pathLst>
                <a:path extrusionOk="0" h="50" w="39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 rot="5400000">
              <a:off x="10904088" y="6551279"/>
              <a:ext cx="131153" cy="87315"/>
            </a:xfrm>
            <a:custGeom>
              <a:rect b="b" l="l" r="r" t="t"/>
              <a:pathLst>
                <a:path extrusionOk="0" h="29" w="40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 rot="5400000">
              <a:off x="10641775" y="6182738"/>
              <a:ext cx="141786" cy="90579"/>
            </a:xfrm>
            <a:custGeom>
              <a:rect b="b" l="l" r="r" t="t"/>
              <a:pathLst>
                <a:path extrusionOk="0" h="30" w="43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 rot="5400000">
              <a:off x="10883257" y="6290757"/>
              <a:ext cx="121406" cy="66913"/>
            </a:xfrm>
            <a:custGeom>
              <a:rect b="b" l="l" r="r" t="t"/>
              <a:pathLst>
                <a:path extrusionOk="0" h="22" w="37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 rot="5400000">
              <a:off x="10909800" y="6752465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 rot="-5400000">
              <a:off x="11219682" y="6196029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 rot="-5400000">
              <a:off x="10353319" y="6028606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 rot="-5400000">
              <a:off x="11487085" y="6029984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 rot="-5400000">
              <a:off x="10918273" y="6040831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 rot="-5400000">
              <a:off x="10353729" y="628141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 rot="-5400000">
              <a:off x="10383094" y="6512109"/>
              <a:ext cx="127608" cy="114243"/>
            </a:xfrm>
            <a:custGeom>
              <a:rect b="b" l="l" r="r" t="t"/>
              <a:pathLst>
                <a:path extrusionOk="0" h="38" w="39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 rot="-5400000">
              <a:off x="10611803" y="6599947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 rot="-5400000">
              <a:off x="10598032" y="6383097"/>
              <a:ext cx="157737" cy="81603"/>
            </a:xfrm>
            <a:custGeom>
              <a:rect b="b" l="l" r="r" t="t"/>
              <a:pathLst>
                <a:path extrusionOk="0" h="27" w="48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 rot="-5400000">
              <a:off x="10656888" y="6756491"/>
              <a:ext cx="163941" cy="163205"/>
            </a:xfrm>
            <a:custGeom>
              <a:rect b="b" l="l" r="r" t="t"/>
              <a:pathLst>
                <a:path extrusionOk="0" h="54" w="50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 rot="-5400000">
              <a:off x="10619290" y="6036794"/>
              <a:ext cx="219770" cy="121588"/>
            </a:xfrm>
            <a:custGeom>
              <a:rect b="b" l="l" r="r" t="t"/>
              <a:pathLst>
                <a:path extrusionOk="0" h="40" w="67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 rot="-5400000">
              <a:off x="10368502" y="675929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701" name="Google Shape;701;p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-2" l="22684" r="22682" t="0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6"/>
          <p:cNvGrpSpPr/>
          <p:nvPr/>
        </p:nvGrpSpPr>
        <p:grpSpPr>
          <a:xfrm>
            <a:off x="11096450" y="13394"/>
            <a:ext cx="494218" cy="6814823"/>
            <a:chOff x="11096450" y="13395"/>
            <a:chExt cx="494218" cy="6814823"/>
          </a:xfrm>
        </p:grpSpPr>
        <p:sp>
          <p:nvSpPr>
            <p:cNvPr id="707" name="Google Shape;707;p6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7" name="Google Shape;737;p6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8" name="Google Shape;738;p6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9" name="Google Shape;739;p6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0" name="Google Shape;740;p6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1" name="Google Shape;741;p6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2" name="Google Shape;742;p6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3" name="Google Shape;743;p6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6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5" name="Google Shape;745;p6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6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7" name="Google Shape;747;p6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6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9" name="Google Shape;749;p6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0" name="Google Shape;750;p6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1" name="Google Shape;751;p6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2" name="Google Shape;752;p6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3" name="Google Shape;753;p6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4" name="Google Shape;754;p6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5" name="Google Shape;755;p6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764" name="Google Shape;76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5" name="Google Shape;765;p6"/>
          <p:cNvSpPr/>
          <p:nvPr/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6" name="Google Shape;766;p6"/>
          <p:cNvSpPr txBox="1"/>
          <p:nvPr>
            <p:ph type="title"/>
          </p:nvPr>
        </p:nvSpPr>
        <p:spPr>
          <a:xfrm>
            <a:off x="876300" y="809958"/>
            <a:ext cx="4327007" cy="4413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/>
              <a:t>Jak si představit mentální postižení?</a:t>
            </a:r>
            <a:br>
              <a:rPr lang="en-US" sz="4400"/>
            </a:br>
            <a:r>
              <a:rPr lang="en-US" sz="1300"/>
              <a:t>https://www.divadloaldente.cz/nas-vyzkum/test-vyzkum/</a:t>
            </a:r>
            <a:br>
              <a:rPr lang="en-US" sz="4400"/>
            </a:br>
            <a:endParaRPr sz="4400"/>
          </a:p>
        </p:txBody>
      </p:sp>
      <p:grpSp>
        <p:nvGrpSpPr>
          <p:cNvPr id="767" name="Google Shape;767;p6"/>
          <p:cNvGrpSpPr/>
          <p:nvPr/>
        </p:nvGrpSpPr>
        <p:grpSpPr>
          <a:xfrm>
            <a:off x="5721055" y="-4533"/>
            <a:ext cx="778194" cy="6834534"/>
            <a:chOff x="5721056" y="-4534"/>
            <a:chExt cx="778194" cy="6834534"/>
          </a:xfrm>
        </p:grpSpPr>
        <p:sp>
          <p:nvSpPr>
            <p:cNvPr id="768" name="Google Shape;768;p6"/>
            <p:cNvSpPr/>
            <p:nvPr/>
          </p:nvSpPr>
          <p:spPr>
            <a:xfrm rot="5400000">
              <a:off x="6016590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 rot="5400000">
              <a:off x="6383615" y="152241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 rot="5400000">
              <a:off x="6387545" y="666438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 rot="5400000">
              <a:off x="6390959" y="409695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 rot="5400000">
              <a:off x="6380877" y="209657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 rot="5400000">
              <a:off x="6365640" y="2294129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 rot="5400000">
              <a:off x="6334979" y="1123972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 rot="5400000">
              <a:off x="6348666" y="911406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 rot="5400000">
              <a:off x="6335890" y="1395113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 rot="5400000">
              <a:off x="6326366" y="1832215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 rot="5400000">
              <a:off x="6313450" y="1609623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 rot="5400000">
              <a:off x="6388700" y="1152725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 rot="5400000">
              <a:off x="6090740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 rot="5400000">
              <a:off x="6075661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 rot="5400000">
              <a:off x="6072666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 rot="5400000">
              <a:off x="6063747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 rot="5400000">
              <a:off x="6049594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 rot="5400000">
              <a:off x="6063607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 rot="5400000">
              <a:off x="6063303" y="2293440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 rot="5400000">
              <a:off x="6049756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 rot="5400000">
              <a:off x="6029206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9" name="Google Shape;789;p6"/>
            <p:cNvSpPr/>
            <p:nvPr/>
          </p:nvSpPr>
          <p:spPr>
            <a:xfrm rot="5400000">
              <a:off x="6024437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 rot="5400000">
              <a:off x="5990734" y="2101447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 rot="5400000">
              <a:off x="5809972" y="721042"/>
              <a:ext cx="147990" cy="75075"/>
            </a:xfrm>
            <a:custGeom>
              <a:rect b="b" l="l" r="r" t="t"/>
              <a:pathLst>
                <a:path extrusionOk="0" h="25" w="4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 rot="5400000">
              <a:off x="5822344" y="952087"/>
              <a:ext cx="124063" cy="69362"/>
            </a:xfrm>
            <a:custGeom>
              <a:rect b="b" l="l" r="r" t="t"/>
              <a:pathLst>
                <a:path extrusionOk="0" h="23" w="38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 rot="5400000">
              <a:off x="5817003" y="1189882"/>
              <a:ext cx="124951" cy="66098"/>
            </a:xfrm>
            <a:custGeom>
              <a:rect b="b" l="l" r="r" t="t"/>
              <a:pathLst>
                <a:path extrusionOk="0" h="22" w="38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 rot="5400000">
              <a:off x="5800053" y="2202936"/>
              <a:ext cx="140901" cy="90579"/>
            </a:xfrm>
            <a:custGeom>
              <a:rect b="b" l="l" r="r" t="t"/>
              <a:pathLst>
                <a:path extrusionOk="0" h="30" w="43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 rot="5400000">
              <a:off x="5807889" y="1980483"/>
              <a:ext cx="128495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 rot="5400000">
              <a:off x="5780446" y="1665695"/>
              <a:ext cx="131153" cy="157493"/>
            </a:xfrm>
            <a:custGeom>
              <a:rect b="b" l="l" r="r" t="t"/>
              <a:pathLst>
                <a:path extrusionOk="0" h="52" w="40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 rot="5400000">
              <a:off x="5791462" y="51645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 rot="5400000">
              <a:off x="5801431" y="170447"/>
              <a:ext cx="131153" cy="112612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 rot="5400000">
              <a:off x="5756234" y="1453344"/>
              <a:ext cx="134697" cy="93027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 rot="5400000">
              <a:off x="5834086" y="2076253"/>
              <a:ext cx="2659" cy="8977"/>
            </a:xfrm>
            <a:custGeom>
              <a:rect b="b" l="l" r="r" t="t"/>
              <a:pathLst>
                <a:path extrusionOk="0" h="3" w="1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 rot="5400000">
              <a:off x="6351525" y="27651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 rot="5400000">
              <a:off x="6353052" y="510935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 rot="5400000">
              <a:off x="6321482" y="2478886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 rot="5400000">
              <a:off x="6309930" y="4810310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 rot="5400000">
              <a:off x="6318068" y="4529838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 rot="5400000">
              <a:off x="6278429" y="4268606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 rot="5400000">
              <a:off x="6290205" y="3766125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 rot="5400000">
              <a:off x="6294670" y="3170095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 rot="5400000">
              <a:off x="6285310" y="3410025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 rot="5400000">
              <a:off x="6269045" y="4009157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 rot="5400000">
              <a:off x="6304024" y="5421845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 rot="5400000">
              <a:off x="6252015" y="5732999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 rot="5400000">
              <a:off x="6232676" y="6498261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 rot="5400000">
              <a:off x="6232898" y="5971706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 rot="5400000">
              <a:off x="6211599" y="6281124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 rot="5400000">
              <a:off x="6012779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 rot="5400000">
              <a:off x="6042692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 rot="5400000">
              <a:off x="6046622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 rot="5400000">
              <a:off x="6042274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 rot="5400000">
              <a:off x="6014411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 rot="5400000">
              <a:off x="6026177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 rot="5400000">
              <a:off x="6033846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 rot="5400000">
              <a:off x="6025954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 rot="5400000">
              <a:off x="6020918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 rot="5400000">
              <a:off x="6014411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 rot="5400000">
              <a:off x="6002579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 rot="5400000">
              <a:off x="6006369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 rot="5400000">
              <a:off x="5984218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 rot="5400000">
              <a:off x="6033277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 rot="5400000">
              <a:off x="5991422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 rot="5400000">
              <a:off x="5986679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 rot="5400000">
              <a:off x="5985293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 rot="5400000">
              <a:off x="5777111" y="2950571"/>
              <a:ext cx="150648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 rot="5400000">
              <a:off x="5788469" y="4089184"/>
              <a:ext cx="121406" cy="124036"/>
            </a:xfrm>
            <a:custGeom>
              <a:rect b="b" l="l" r="r" t="t"/>
              <a:pathLst>
                <a:path extrusionOk="0" h="41" w="37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 rot="5400000">
              <a:off x="5756420" y="2682263"/>
              <a:ext cx="137356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 rot="5400000">
              <a:off x="5757051" y="3826278"/>
              <a:ext cx="121406" cy="79154"/>
            </a:xfrm>
            <a:custGeom>
              <a:rect b="b" l="l" r="r" t="t"/>
              <a:pathLst>
                <a:path extrusionOk="0" h="26" w="37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 rot="5400000">
              <a:off x="5744833" y="5372714"/>
              <a:ext cx="131153" cy="111796"/>
            </a:xfrm>
            <a:custGeom>
              <a:rect b="b" l="l" r="r" t="t"/>
              <a:pathLst>
                <a:path extrusionOk="0" h="37" w="40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 rot="5400000">
              <a:off x="5725013" y="4588736"/>
              <a:ext cx="157737" cy="118324"/>
            </a:xfrm>
            <a:custGeom>
              <a:rect b="b" l="l" r="r" t="t"/>
              <a:pathLst>
                <a:path extrusionOk="0" h="39" w="48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 rot="5400000">
              <a:off x="5752401" y="3245996"/>
              <a:ext cx="115202" cy="124036"/>
            </a:xfrm>
            <a:custGeom>
              <a:rect b="b" l="l" r="r" t="t"/>
              <a:pathLst>
                <a:path extrusionOk="0" h="41" w="35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 rot="5400000">
              <a:off x="5731658" y="5654959"/>
              <a:ext cx="144445" cy="111796"/>
            </a:xfrm>
            <a:custGeom>
              <a:rect b="b" l="l" r="r" t="t"/>
              <a:pathLst>
                <a:path extrusionOk="0" h="37" w="44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 rot="5400000">
              <a:off x="5695871" y="6246703"/>
              <a:ext cx="131153" cy="75890"/>
            </a:xfrm>
            <a:custGeom>
              <a:rect b="b" l="l" r="r" t="t"/>
              <a:pathLst>
                <a:path extrusionOk="0" h="25" w="40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 rot="5400000">
              <a:off x="5743201" y="5134309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 rot="5400000">
              <a:off x="5739938" y="4907450"/>
              <a:ext cx="131153" cy="90579"/>
            </a:xfrm>
            <a:custGeom>
              <a:rect b="b" l="l" r="r" t="t"/>
              <a:pathLst>
                <a:path extrusionOk="0" h="30" w="4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 rot="5400000">
              <a:off x="5744811" y="4407815"/>
              <a:ext cx="121406" cy="84051"/>
            </a:xfrm>
            <a:custGeom>
              <a:rect b="b" l="l" r="r" t="t"/>
              <a:pathLst>
                <a:path extrusionOk="0" h="28" w="37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 rot="5400000">
              <a:off x="5712763" y="5988099"/>
              <a:ext cx="137356" cy="120771"/>
            </a:xfrm>
            <a:custGeom>
              <a:rect b="b" l="l" r="r" t="t"/>
              <a:pathLst>
                <a:path extrusionOk="0" h="40" w="42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 rot="5400000">
              <a:off x="5807772" y="2442495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 rot="5400000">
              <a:off x="5713018" y="3606778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 rot="5400000">
              <a:off x="5735588" y="6471060"/>
              <a:ext cx="127608" cy="97107"/>
            </a:xfrm>
            <a:custGeom>
              <a:rect b="b" l="l" r="r" t="t"/>
              <a:pathLst>
                <a:path extrusionOk="0" h="32" w="39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 rot="5400000">
              <a:off x="5747100" y="6667378"/>
              <a:ext cx="134697" cy="90579"/>
            </a:xfrm>
            <a:custGeom>
              <a:rect b="b" l="l" r="r" t="t"/>
              <a:pathLst>
                <a:path extrusionOk="0" h="30" w="41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 rot="5400000">
              <a:off x="6050434" y="16978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 rot="5400000">
              <a:off x="6209765" y="6714098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852" name="Google Shape;85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4989" y="-5266"/>
            <a:ext cx="5330117" cy="686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174" y="769400"/>
            <a:ext cx="8149086" cy="548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84" y="1016700"/>
            <a:ext cx="8019689" cy="516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710" y="975681"/>
            <a:ext cx="8733851" cy="554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hemianVTI">
  <a:themeElements>
    <a:clrScheme name="Boho">
      <a:dk1>
        <a:srgbClr val="000000"/>
      </a:dk1>
      <a:lt1>
        <a:srgbClr val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2021-01-03T18:41:12Z</dcterms:created>
  <dc:creator>Tobík</dc:creator>
</cp:coreProperties>
</file>