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8" r:id="rId11"/>
    <p:sldId id="266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69" r:id="rId21"/>
    <p:sldId id="267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54B5F2B-7EDD-4C65-B9AC-73D7D8BE5EF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A83B5F-6063-4C0A-AE7B-962572647264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katpsych.truni.sk/konferencie/absolvent2006/lackova.htm" TargetMode="External"/><Relationship Id="rId2" Type="http://schemas.openxmlformats.org/officeDocument/2006/relationships/hyperlink" Target="http://www.jackdial.com/clinic/cves/indexcvesdescrpt5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uv.cz/ramps/spz-jihomoravsky-kraj" TargetMode="External"/><Relationship Id="rId3" Type="http://schemas.openxmlformats.org/officeDocument/2006/relationships/hyperlink" Target="http://www.tyflocentrum.cz/" TargetMode="External"/><Relationship Id="rId7" Type="http://schemas.openxmlformats.org/officeDocument/2006/relationships/hyperlink" Target="http://www.spc-info.upol.cz/" TargetMode="External"/><Relationship Id="rId2" Type="http://schemas.openxmlformats.org/officeDocument/2006/relationships/hyperlink" Target="http://www.sss-ou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eiresias.muni.cz/" TargetMode="External"/><Relationship Id="rId5" Type="http://schemas.openxmlformats.org/officeDocument/2006/relationships/hyperlink" Target="http://www.ranapece.cz/" TargetMode="External"/><Relationship Id="rId4" Type="http://schemas.openxmlformats.org/officeDocument/2006/relationships/hyperlink" Target="http://www.sons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bartimeus.n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Daniel </a:t>
            </a:r>
            <a:r>
              <a:rPr lang="cs-CZ" dirty="0" err="1" smtClean="0"/>
              <a:t>Žahour</a:t>
            </a:r>
            <a:endParaRPr lang="cs-CZ" dirty="0" smtClean="0"/>
          </a:p>
          <a:p>
            <a:r>
              <a:rPr lang="cs-CZ" dirty="0" smtClean="0"/>
              <a:t>zahour@sss-ou.cz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Psychodiagnostika</a:t>
            </a:r>
            <a:br>
              <a:rPr lang="cs-CZ" dirty="0" smtClean="0"/>
            </a:br>
            <a:r>
              <a:rPr lang="cs-CZ" dirty="0" smtClean="0"/>
              <a:t>zrakově postižených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testy pro osoby se ZP - nedostupné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Performance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Adult</a:t>
            </a:r>
            <a:r>
              <a:rPr lang="cs-CZ" b="1" dirty="0"/>
              <a:t> </a:t>
            </a:r>
            <a:r>
              <a:rPr lang="cs-CZ" dirty="0" smtClean="0"/>
              <a:t>Blind</a:t>
            </a:r>
          </a:p>
          <a:p>
            <a:r>
              <a:rPr lang="cs-CZ" dirty="0" err="1" smtClean="0"/>
              <a:t>Plan-of-Search</a:t>
            </a:r>
            <a:r>
              <a:rPr lang="cs-CZ" dirty="0" smtClean="0"/>
              <a:t> Test</a:t>
            </a:r>
          </a:p>
          <a:p>
            <a:r>
              <a:rPr lang="cs-CZ" dirty="0" err="1" smtClean="0"/>
              <a:t>Haptic</a:t>
            </a:r>
            <a:r>
              <a:rPr lang="cs-CZ" dirty="0" smtClean="0"/>
              <a:t> </a:t>
            </a:r>
            <a:r>
              <a:rPr lang="cs-CZ" dirty="0" err="1"/>
              <a:t>Matrices</a:t>
            </a:r>
            <a:r>
              <a:rPr lang="cs-CZ" dirty="0"/>
              <a:t> </a:t>
            </a:r>
            <a:r>
              <a:rPr lang="cs-CZ" dirty="0" err="1"/>
              <a:t>Intelligence</a:t>
            </a:r>
            <a:r>
              <a:rPr lang="cs-CZ" dirty="0"/>
              <a:t> </a:t>
            </a:r>
            <a:r>
              <a:rPr lang="cs-CZ" dirty="0" err="1" smtClean="0"/>
              <a:t>Assessment</a:t>
            </a:r>
            <a:r>
              <a:rPr lang="cs-CZ" dirty="0"/>
              <a:t> </a:t>
            </a:r>
          </a:p>
          <a:p>
            <a:r>
              <a:rPr lang="cs-CZ" dirty="0" err="1"/>
              <a:t>Haptic</a:t>
            </a:r>
            <a:r>
              <a:rPr lang="cs-CZ" dirty="0"/>
              <a:t> </a:t>
            </a:r>
            <a:r>
              <a:rPr lang="cs-CZ" dirty="0" err="1"/>
              <a:t>Intelligence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Adult</a:t>
            </a:r>
            <a:r>
              <a:rPr lang="cs-CZ" dirty="0"/>
              <a:t> Blind</a:t>
            </a:r>
          </a:p>
          <a:p>
            <a:r>
              <a:rPr lang="cs-CZ" dirty="0" err="1"/>
              <a:t>Vocational</a:t>
            </a:r>
            <a:r>
              <a:rPr lang="cs-CZ" dirty="0"/>
              <a:t> </a:t>
            </a:r>
            <a:r>
              <a:rPr lang="cs-CZ" dirty="0" err="1"/>
              <a:t>Intelligence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Adult</a:t>
            </a:r>
            <a:r>
              <a:rPr lang="cs-CZ" dirty="0"/>
              <a:t> </a:t>
            </a:r>
            <a:r>
              <a:rPr lang="cs-CZ" dirty="0" smtClean="0"/>
              <a:t>Blind</a:t>
            </a:r>
            <a:endParaRPr lang="cs-CZ" dirty="0"/>
          </a:p>
          <a:p>
            <a:r>
              <a:rPr lang="cs-CZ" dirty="0" err="1"/>
              <a:t>Stanford-Ohwaki-Kohs</a:t>
            </a:r>
            <a:r>
              <a:rPr lang="cs-CZ" dirty="0"/>
              <a:t> </a:t>
            </a:r>
            <a:r>
              <a:rPr lang="cs-CZ" dirty="0" err="1"/>
              <a:t>Tactile</a:t>
            </a:r>
            <a:r>
              <a:rPr lang="cs-CZ" dirty="0"/>
              <a:t> </a:t>
            </a:r>
            <a:r>
              <a:rPr lang="cs-CZ" dirty="0" err="1"/>
              <a:t>Block</a:t>
            </a:r>
            <a:r>
              <a:rPr lang="cs-CZ" dirty="0"/>
              <a:t> Design </a:t>
            </a:r>
            <a:r>
              <a:rPr lang="cs-CZ" dirty="0" err="1"/>
              <a:t>Intelligence</a:t>
            </a:r>
            <a:r>
              <a:rPr lang="cs-CZ" dirty="0"/>
              <a:t> Test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Blind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Raven</a:t>
            </a:r>
            <a:r>
              <a:rPr lang="cs-CZ" dirty="0"/>
              <a:t> </a:t>
            </a:r>
            <a:r>
              <a:rPr lang="cs-CZ" dirty="0" err="1"/>
              <a:t>Progressive</a:t>
            </a:r>
            <a:r>
              <a:rPr lang="cs-CZ" dirty="0"/>
              <a:t> </a:t>
            </a:r>
            <a:r>
              <a:rPr lang="cs-CZ" dirty="0" err="1"/>
              <a:t>Matrices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Presentation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smtClean="0"/>
              <a:t>Blind</a:t>
            </a:r>
            <a:r>
              <a:rPr lang="cs-CZ" dirty="0"/>
              <a:t> </a:t>
            </a:r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Tactile</a:t>
            </a:r>
            <a:r>
              <a:rPr lang="cs-CZ" dirty="0"/>
              <a:t> TONI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03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nevidomé dospělé populace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CTB - </a:t>
            </a:r>
            <a:r>
              <a:rPr lang="en-US" dirty="0"/>
              <a:t>Cognitive Test for the </a:t>
            </a:r>
            <a:r>
              <a:rPr lang="en-US" dirty="0" smtClean="0"/>
              <a:t>Blind</a:t>
            </a:r>
            <a:r>
              <a:rPr lang="cs-CZ" dirty="0" smtClean="0"/>
              <a:t> </a:t>
            </a:r>
            <a:r>
              <a:rPr lang="en-US" dirty="0" smtClean="0"/>
              <a:t>/ </a:t>
            </a:r>
            <a:r>
              <a:rPr lang="en-US" dirty="0"/>
              <a:t>Dial et al., </a:t>
            </a:r>
            <a:r>
              <a:rPr lang="en-US" dirty="0" smtClean="0"/>
              <a:t>1990</a:t>
            </a:r>
            <a:endParaRPr lang="cs-CZ" dirty="0" smtClean="0"/>
          </a:p>
          <a:p>
            <a:pPr lvl="1"/>
            <a:r>
              <a:rPr lang="cs-CZ" dirty="0" smtClean="0"/>
              <a:t>292 </a:t>
            </a:r>
            <a:r>
              <a:rPr lang="cs-CZ" dirty="0"/>
              <a:t>osob se zrakovým </a:t>
            </a:r>
            <a:r>
              <a:rPr lang="cs-CZ" dirty="0" smtClean="0"/>
              <a:t>postižením</a:t>
            </a:r>
          </a:p>
          <a:p>
            <a:pPr lvl="1"/>
            <a:r>
              <a:rPr lang="cs-CZ" dirty="0" smtClean="0"/>
              <a:t>věk </a:t>
            </a:r>
            <a:r>
              <a:rPr lang="cs-CZ" dirty="0"/>
              <a:t>18-69 </a:t>
            </a:r>
            <a:r>
              <a:rPr lang="cs-CZ" dirty="0" smtClean="0"/>
              <a:t>let</a:t>
            </a:r>
          </a:p>
          <a:p>
            <a:pPr lvl="1"/>
            <a:r>
              <a:rPr lang="cs-CZ" dirty="0"/>
              <a:t>celkové, verbální a </a:t>
            </a:r>
            <a:r>
              <a:rPr lang="cs-CZ" dirty="0" err="1"/>
              <a:t>performační</a:t>
            </a:r>
            <a:r>
              <a:rPr lang="cs-CZ" dirty="0"/>
              <a:t> standardní </a:t>
            </a:r>
            <a:r>
              <a:rPr lang="cs-CZ" dirty="0" smtClean="0"/>
              <a:t>skóry</a:t>
            </a:r>
          </a:p>
          <a:p>
            <a:pPr lvl="1"/>
            <a:r>
              <a:rPr lang="cs-CZ" dirty="0" smtClean="0"/>
              <a:t>10 </a:t>
            </a:r>
            <a:r>
              <a:rPr lang="cs-CZ" dirty="0" err="1" smtClean="0"/>
              <a:t>subtestů</a:t>
            </a:r>
            <a:r>
              <a:rPr lang="cs-CZ" dirty="0" smtClean="0"/>
              <a:t>: </a:t>
            </a:r>
          </a:p>
          <a:p>
            <a:pPr lvl="2"/>
            <a:r>
              <a:rPr lang="cs-CZ" dirty="0" smtClean="0"/>
              <a:t>5 verbálních - auditivní </a:t>
            </a:r>
            <a:r>
              <a:rPr lang="cs-CZ" dirty="0"/>
              <a:t>analýza, bezprostřední vybavování čísel, porozumění řeči a paměť, učení písmen a čísel, </a:t>
            </a:r>
            <a:r>
              <a:rPr lang="cs-CZ" dirty="0" smtClean="0"/>
              <a:t>slovník</a:t>
            </a:r>
          </a:p>
          <a:p>
            <a:pPr lvl="2"/>
            <a:r>
              <a:rPr lang="cs-CZ" dirty="0" smtClean="0"/>
              <a:t>5 </a:t>
            </a:r>
            <a:r>
              <a:rPr lang="cs-CZ" dirty="0" err="1" smtClean="0"/>
              <a:t>performačních</a:t>
            </a:r>
            <a:r>
              <a:rPr lang="cs-CZ" dirty="0" smtClean="0"/>
              <a:t> - hmatové </a:t>
            </a:r>
            <a:r>
              <a:rPr lang="cs-CZ" dirty="0"/>
              <a:t>učení, hmatová paměť, rozpoznávání hmatové paměti,  vybavení vzoru, analýza </a:t>
            </a:r>
            <a:r>
              <a:rPr lang="cs-CZ" dirty="0" smtClean="0"/>
              <a:t>prostoru</a:t>
            </a:r>
          </a:p>
        </p:txBody>
      </p:sp>
    </p:spTree>
    <p:extLst>
      <p:ext uri="{BB962C8B-B14F-4D97-AF65-F5344CB8AC3E}">
        <p14:creationId xmlns:p14="http://schemas.microsoft.com/office/powerpoint/2010/main" val="429048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CTB – ukázky (</a:t>
            </a:r>
            <a:r>
              <a:rPr lang="cs-CZ" dirty="0" err="1" smtClean="0"/>
              <a:t>Dial</a:t>
            </a:r>
            <a:r>
              <a:rPr lang="cs-CZ" dirty="0" smtClean="0"/>
              <a:t>, 2015)</a:t>
            </a:r>
            <a:br>
              <a:rPr lang="cs-CZ" dirty="0" smtClean="0"/>
            </a:br>
            <a:r>
              <a:rPr lang="cs-CZ" dirty="0" err="1" smtClean="0"/>
              <a:t>Haptic</a:t>
            </a:r>
            <a:r>
              <a:rPr lang="cs-CZ" dirty="0" smtClean="0"/>
              <a:t> </a:t>
            </a:r>
            <a:r>
              <a:rPr lang="cs-CZ" dirty="0" err="1" smtClean="0"/>
              <a:t>Category</a:t>
            </a:r>
            <a:r>
              <a:rPr lang="cs-CZ" dirty="0" smtClean="0"/>
              <a:t> </a:t>
            </a:r>
            <a:r>
              <a:rPr lang="cs-CZ" dirty="0" err="1" smtClean="0"/>
              <a:t>Learning</a:t>
            </a:r>
            <a:endParaRPr lang="cs-CZ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6912768" cy="4601311"/>
          </a:xfrm>
        </p:spPr>
      </p:pic>
    </p:spTree>
    <p:extLst>
      <p:ext uri="{BB962C8B-B14F-4D97-AF65-F5344CB8AC3E}">
        <p14:creationId xmlns:p14="http://schemas.microsoft.com/office/powerpoint/2010/main" val="81644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CTB – ukázky (</a:t>
            </a:r>
            <a:r>
              <a:rPr lang="cs-CZ" dirty="0" err="1" smtClean="0"/>
              <a:t>Dial</a:t>
            </a:r>
            <a:r>
              <a:rPr lang="cs-CZ" dirty="0" smtClean="0"/>
              <a:t>, </a:t>
            </a:r>
            <a:r>
              <a:rPr lang="cs-CZ" dirty="0"/>
              <a:t>2015)</a:t>
            </a:r>
            <a:br>
              <a:rPr lang="cs-CZ" dirty="0"/>
            </a:br>
            <a:r>
              <a:rPr lang="cs-CZ" dirty="0" err="1"/>
              <a:t>Haptic</a:t>
            </a:r>
            <a:r>
              <a:rPr lang="cs-CZ" dirty="0"/>
              <a:t> </a:t>
            </a:r>
            <a:r>
              <a:rPr lang="cs-CZ" dirty="0" err="1"/>
              <a:t>Category</a:t>
            </a:r>
            <a:r>
              <a:rPr lang="cs-CZ" dirty="0"/>
              <a:t> </a:t>
            </a:r>
            <a:r>
              <a:rPr lang="cs-CZ" dirty="0" err="1"/>
              <a:t>Learning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0532"/>
            <a:ext cx="6696744" cy="4457520"/>
          </a:xfrm>
        </p:spPr>
      </p:pic>
    </p:spTree>
    <p:extLst>
      <p:ext uri="{BB962C8B-B14F-4D97-AF65-F5344CB8AC3E}">
        <p14:creationId xmlns:p14="http://schemas.microsoft.com/office/powerpoint/2010/main" val="409100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CTB – ukázky (</a:t>
            </a:r>
            <a:r>
              <a:rPr lang="cs-CZ" dirty="0" err="1" smtClean="0"/>
              <a:t>Dial</a:t>
            </a:r>
            <a:r>
              <a:rPr lang="cs-CZ" dirty="0" smtClean="0"/>
              <a:t>, </a:t>
            </a:r>
            <a:r>
              <a:rPr lang="cs-CZ" dirty="0"/>
              <a:t>2015)</a:t>
            </a:r>
            <a:br>
              <a:rPr lang="cs-CZ" dirty="0"/>
            </a:br>
            <a:r>
              <a:rPr lang="cs-CZ" dirty="0" err="1"/>
              <a:t>Haptic</a:t>
            </a:r>
            <a:r>
              <a:rPr lang="cs-CZ" dirty="0"/>
              <a:t> </a:t>
            </a:r>
            <a:r>
              <a:rPr lang="cs-CZ" dirty="0" err="1"/>
              <a:t>Category</a:t>
            </a:r>
            <a:r>
              <a:rPr lang="cs-CZ" dirty="0"/>
              <a:t> </a:t>
            </a:r>
            <a:r>
              <a:rPr lang="cs-CZ" dirty="0" err="1"/>
              <a:t>Learning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874" y="1556792"/>
            <a:ext cx="7031766" cy="4680520"/>
          </a:xfrm>
        </p:spPr>
      </p:pic>
    </p:spTree>
    <p:extLst>
      <p:ext uri="{BB962C8B-B14F-4D97-AF65-F5344CB8AC3E}">
        <p14:creationId xmlns:p14="http://schemas.microsoft.com/office/powerpoint/2010/main" val="80622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cs-CZ" dirty="0"/>
              <a:t>CTB – ukázky (</a:t>
            </a:r>
            <a:r>
              <a:rPr lang="cs-CZ" dirty="0" err="1" smtClean="0"/>
              <a:t>Dial</a:t>
            </a:r>
            <a:r>
              <a:rPr lang="cs-CZ" dirty="0" smtClean="0"/>
              <a:t>, </a:t>
            </a:r>
            <a:r>
              <a:rPr lang="cs-CZ" dirty="0"/>
              <a:t>2015)</a:t>
            </a:r>
            <a:br>
              <a:rPr lang="cs-CZ" dirty="0"/>
            </a:br>
            <a:r>
              <a:rPr lang="cs-CZ" dirty="0" err="1" smtClean="0"/>
              <a:t>Category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873" y="1556792"/>
            <a:ext cx="6936519" cy="4617121"/>
          </a:xfrm>
        </p:spPr>
      </p:pic>
    </p:spTree>
    <p:extLst>
      <p:ext uri="{BB962C8B-B14F-4D97-AF65-F5344CB8AC3E}">
        <p14:creationId xmlns:p14="http://schemas.microsoft.com/office/powerpoint/2010/main" val="17884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cs-CZ" dirty="0"/>
              <a:t>CTB – ukázky (</a:t>
            </a:r>
            <a:r>
              <a:rPr lang="cs-CZ" dirty="0" err="1" smtClean="0"/>
              <a:t>Dial</a:t>
            </a:r>
            <a:r>
              <a:rPr lang="cs-CZ" dirty="0" smtClean="0"/>
              <a:t>, </a:t>
            </a:r>
            <a:r>
              <a:rPr lang="cs-CZ" dirty="0"/>
              <a:t>2015)</a:t>
            </a:r>
            <a:br>
              <a:rPr lang="cs-CZ" dirty="0"/>
            </a:br>
            <a:r>
              <a:rPr lang="cs-CZ" dirty="0" err="1" smtClean="0"/>
              <a:t>Haptic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</a:t>
            </a:r>
            <a:r>
              <a:rPr lang="cs-CZ" dirty="0" err="1" smtClean="0"/>
              <a:t>Recognition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873" y="1556792"/>
            <a:ext cx="6923586" cy="4608512"/>
          </a:xfrm>
        </p:spPr>
      </p:pic>
    </p:spTree>
    <p:extLst>
      <p:ext uri="{BB962C8B-B14F-4D97-AF65-F5344CB8AC3E}">
        <p14:creationId xmlns:p14="http://schemas.microsoft.com/office/powerpoint/2010/main" val="96635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34400" cy="936104"/>
          </a:xfrm>
        </p:spPr>
        <p:txBody>
          <a:bodyPr>
            <a:normAutofit fontScale="90000"/>
          </a:bodyPr>
          <a:lstStyle/>
          <a:p>
            <a:r>
              <a:rPr lang="cs-CZ" dirty="0"/>
              <a:t>CTB – ukázky (</a:t>
            </a:r>
            <a:r>
              <a:rPr lang="cs-CZ" dirty="0" err="1" smtClean="0"/>
              <a:t>Dial</a:t>
            </a:r>
            <a:r>
              <a:rPr lang="cs-CZ" dirty="0" smtClean="0"/>
              <a:t>, </a:t>
            </a:r>
            <a:r>
              <a:rPr lang="cs-CZ" dirty="0"/>
              <a:t>2015)</a:t>
            </a:r>
            <a:br>
              <a:rPr lang="cs-CZ" dirty="0"/>
            </a:br>
            <a:r>
              <a:rPr lang="cs-CZ" dirty="0" err="1" smtClean="0"/>
              <a:t>Pattern</a:t>
            </a:r>
            <a:r>
              <a:rPr lang="cs-CZ" dirty="0" smtClean="0"/>
              <a:t> </a:t>
            </a:r>
            <a:r>
              <a:rPr lang="cs-CZ" dirty="0" err="1" smtClean="0"/>
              <a:t>Recall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3873" y="1556792"/>
            <a:ext cx="6936519" cy="4617121"/>
          </a:xfrm>
        </p:spPr>
      </p:pic>
    </p:spTree>
    <p:extLst>
      <p:ext uri="{BB962C8B-B14F-4D97-AF65-F5344CB8AC3E}">
        <p14:creationId xmlns:p14="http://schemas.microsoft.com/office/powerpoint/2010/main" val="236095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CTB – ukázky (</a:t>
            </a:r>
            <a:r>
              <a:rPr lang="cs-CZ" dirty="0" err="1" smtClean="0"/>
              <a:t>Dial</a:t>
            </a:r>
            <a:r>
              <a:rPr lang="cs-CZ" dirty="0" smtClean="0"/>
              <a:t>, </a:t>
            </a:r>
            <a:r>
              <a:rPr lang="cs-CZ" dirty="0"/>
              <a:t>2015)</a:t>
            </a:r>
            <a:br>
              <a:rPr lang="cs-CZ" dirty="0"/>
            </a:br>
            <a:r>
              <a:rPr lang="cs-CZ" dirty="0" err="1" smtClean="0"/>
              <a:t>Spatial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054" y="1628800"/>
            <a:ext cx="6612314" cy="4401322"/>
          </a:xfrm>
        </p:spPr>
      </p:pic>
    </p:spTree>
    <p:extLst>
      <p:ext uri="{BB962C8B-B14F-4D97-AF65-F5344CB8AC3E}">
        <p14:creationId xmlns:p14="http://schemas.microsoft.com/office/powerpoint/2010/main" val="105172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CTB – ukázky (</a:t>
            </a:r>
            <a:r>
              <a:rPr lang="cs-CZ" dirty="0" err="1" smtClean="0"/>
              <a:t>Dial</a:t>
            </a:r>
            <a:r>
              <a:rPr lang="cs-CZ" dirty="0" smtClean="0"/>
              <a:t>, </a:t>
            </a:r>
            <a:r>
              <a:rPr lang="cs-CZ" dirty="0"/>
              <a:t>2015)</a:t>
            </a:r>
            <a:br>
              <a:rPr lang="cs-CZ" dirty="0"/>
            </a:br>
            <a:r>
              <a:rPr lang="cs-CZ" dirty="0" err="1"/>
              <a:t>Spatial</a:t>
            </a:r>
            <a:r>
              <a:rPr lang="cs-CZ" dirty="0"/>
              <a:t> </a:t>
            </a:r>
            <a:r>
              <a:rPr lang="cs-CZ" dirty="0" err="1"/>
              <a:t>Analysis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2" y="1484784"/>
            <a:ext cx="6972692" cy="4641198"/>
          </a:xfrm>
        </p:spPr>
      </p:pic>
    </p:spTree>
    <p:extLst>
      <p:ext uri="{BB962C8B-B14F-4D97-AF65-F5344CB8AC3E}">
        <p14:creationId xmlns:p14="http://schemas.microsoft.com/office/powerpoint/2010/main" val="246322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Školní zralost</a:t>
            </a:r>
          </a:p>
          <a:p>
            <a:r>
              <a:rPr lang="cs-CZ" dirty="0" smtClean="0"/>
              <a:t>Profesní orientace</a:t>
            </a:r>
          </a:p>
          <a:p>
            <a:r>
              <a:rPr lang="cs-CZ" dirty="0" smtClean="0"/>
              <a:t>Změna vzdělávacího programu</a:t>
            </a:r>
          </a:p>
          <a:p>
            <a:r>
              <a:rPr lang="cs-CZ" dirty="0" smtClean="0"/>
              <a:t>Diagnostika SPU, ADHD</a:t>
            </a:r>
          </a:p>
          <a:p>
            <a:r>
              <a:rPr lang="cs-CZ" dirty="0" smtClean="0"/>
              <a:t>Doporučení IVP</a:t>
            </a:r>
          </a:p>
          <a:p>
            <a:r>
              <a:rPr lang="cs-CZ" dirty="0" smtClean="0"/>
              <a:t>Kontrolní vyšetření pro OSSZ</a:t>
            </a:r>
          </a:p>
          <a:p>
            <a:r>
              <a:rPr lang="cs-CZ" dirty="0" smtClean="0"/>
              <a:t>Úroveň konkrétní schopnosti</a:t>
            </a:r>
          </a:p>
          <a:p>
            <a:r>
              <a:rPr lang="cs-CZ" dirty="0" smtClean="0"/>
              <a:t>Klima třídy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654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nevidomé dospělé populace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Test B101 DV-a / Baton, </a:t>
            </a:r>
            <a:r>
              <a:rPr lang="cs-CZ" dirty="0" err="1" smtClean="0"/>
              <a:t>Thiébaut</a:t>
            </a:r>
            <a:r>
              <a:rPr lang="cs-CZ" dirty="0" smtClean="0"/>
              <a:t>, 2011</a:t>
            </a:r>
          </a:p>
          <a:p>
            <a:pPr lvl="1"/>
            <a:r>
              <a:rPr lang="cs-CZ" dirty="0" smtClean="0"/>
              <a:t>Úprava testu Raymonda </a:t>
            </a:r>
            <a:r>
              <a:rPr lang="cs-CZ" dirty="0" err="1" smtClean="0"/>
              <a:t>Bonnardela</a:t>
            </a:r>
            <a:endParaRPr lang="cs-CZ" dirty="0" smtClean="0"/>
          </a:p>
          <a:p>
            <a:pPr lvl="1"/>
            <a:r>
              <a:rPr lang="cs-CZ" dirty="0" smtClean="0"/>
              <a:t>Manipulační test praktické a konkrétní inteligence</a:t>
            </a:r>
          </a:p>
          <a:p>
            <a:pPr lvl="1"/>
            <a:r>
              <a:rPr lang="cs-CZ" dirty="0" smtClean="0"/>
              <a:t>Koreluje s fluidní inteligencí</a:t>
            </a:r>
          </a:p>
          <a:p>
            <a:pPr lvl="1"/>
            <a:r>
              <a:rPr lang="cs-CZ" dirty="0" smtClean="0"/>
              <a:t>279 osob </a:t>
            </a:r>
          </a:p>
          <a:p>
            <a:pPr lvl="1"/>
            <a:r>
              <a:rPr lang="cs-CZ" dirty="0" smtClean="0"/>
              <a:t>Věk 16-59</a:t>
            </a:r>
          </a:p>
          <a:p>
            <a:pPr lvl="1"/>
            <a:r>
              <a:rPr lang="cs-CZ" dirty="0" smtClean="0"/>
              <a:t>Vizuální, vizuálně-haptické, haptické provedení</a:t>
            </a:r>
          </a:p>
          <a:p>
            <a:pPr lvl="1"/>
            <a:r>
              <a:rPr lang="cs-CZ" dirty="0" smtClean="0"/>
              <a:t>Podobnost s </a:t>
            </a:r>
            <a:r>
              <a:rPr lang="cs-CZ" dirty="0" err="1" smtClean="0"/>
              <a:t>Kohsovými</a:t>
            </a:r>
            <a:r>
              <a:rPr lang="cs-CZ" dirty="0" smtClean="0"/>
              <a:t> kostkami</a:t>
            </a:r>
          </a:p>
          <a:p>
            <a:pPr lvl="1"/>
            <a:endParaRPr lang="cs-CZ" dirty="0"/>
          </a:p>
          <a:p>
            <a:r>
              <a:rPr lang="cs-CZ" dirty="0" err="1"/>
              <a:t>Teiresiás</a:t>
            </a:r>
            <a:r>
              <a:rPr lang="cs-CZ" dirty="0"/>
              <a:t> – zkoušky prostorové </a:t>
            </a:r>
            <a:r>
              <a:rPr lang="cs-CZ" dirty="0" smtClean="0"/>
              <a:t>představivosti pro dospělé nevidomé osoby</a:t>
            </a:r>
          </a:p>
          <a:p>
            <a:pPr lvl="1"/>
            <a:r>
              <a:rPr lang="cs-CZ" dirty="0" smtClean="0"/>
              <a:t>CTB, B101, verbální škála WAIS-III – </a:t>
            </a:r>
            <a:r>
              <a:rPr lang="cs-CZ" dirty="0" err="1" smtClean="0"/>
              <a:t>validizační</a:t>
            </a:r>
            <a:r>
              <a:rPr lang="cs-CZ" dirty="0" smtClean="0"/>
              <a:t> kritéria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6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Gabrialavičiute</a:t>
            </a:r>
            <a:r>
              <a:rPr lang="cs-CZ" dirty="0"/>
              <a:t>, I. (2010). 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Abilities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Blind and </a:t>
            </a:r>
            <a:r>
              <a:rPr lang="cs-CZ" dirty="0" err="1"/>
              <a:t>Partially</a:t>
            </a:r>
            <a:r>
              <a:rPr lang="cs-CZ" dirty="0"/>
              <a:t> </a:t>
            </a:r>
            <a:r>
              <a:rPr lang="cs-CZ" dirty="0" err="1"/>
              <a:t>Sighted</a:t>
            </a:r>
            <a:r>
              <a:rPr lang="cs-CZ" dirty="0"/>
              <a:t> </a:t>
            </a:r>
            <a:r>
              <a:rPr lang="cs-CZ" dirty="0" err="1"/>
              <a:t>Children</a:t>
            </a:r>
            <a:r>
              <a:rPr lang="cs-CZ" dirty="0"/>
              <a:t>. </a:t>
            </a:r>
            <a:r>
              <a:rPr lang="pl-PL" dirty="0"/>
              <a:t>[online; cit. 2014-01-10]. Dostupné z: </a:t>
            </a:r>
            <a:r>
              <a:rPr lang="cs-CZ" dirty="0"/>
              <a:t>http://</a:t>
            </a:r>
            <a:r>
              <a:rPr lang="cs-CZ" dirty="0" smtClean="0"/>
              <a:t>www.synsraad.dk/psychology/2010-ab/Intellectual%20abilities%20-%20Ingrida%20Gabrialaviciute.pdf</a:t>
            </a:r>
            <a:r>
              <a:rPr lang="cs-CZ" dirty="0"/>
              <a:t>.</a:t>
            </a:r>
          </a:p>
          <a:p>
            <a:r>
              <a:rPr lang="cs-CZ" dirty="0" err="1"/>
              <a:t>Dial</a:t>
            </a:r>
            <a:r>
              <a:rPr lang="cs-CZ" dirty="0"/>
              <a:t>, J., </a:t>
            </a:r>
            <a:r>
              <a:rPr lang="cs-CZ" dirty="0" err="1"/>
              <a:t>Mezger</a:t>
            </a:r>
            <a:r>
              <a:rPr lang="cs-CZ" dirty="0"/>
              <a:t>, C., </a:t>
            </a:r>
            <a:r>
              <a:rPr lang="cs-CZ" dirty="0" err="1"/>
              <a:t>Gray</a:t>
            </a:r>
            <a:r>
              <a:rPr lang="cs-CZ" dirty="0"/>
              <a:t>, S., </a:t>
            </a:r>
            <a:r>
              <a:rPr lang="cs-CZ" dirty="0" err="1"/>
              <a:t>Massey</a:t>
            </a:r>
            <a:r>
              <a:rPr lang="cs-CZ" dirty="0"/>
              <a:t>, T., </a:t>
            </a:r>
            <a:r>
              <a:rPr lang="cs-CZ" dirty="0" err="1"/>
              <a:t>Chan</a:t>
            </a:r>
            <a:r>
              <a:rPr lang="cs-CZ" dirty="0"/>
              <a:t>, F., &amp; </a:t>
            </a:r>
            <a:r>
              <a:rPr lang="cs-CZ" dirty="0" err="1"/>
              <a:t>Hull</a:t>
            </a:r>
            <a:r>
              <a:rPr lang="cs-CZ" dirty="0"/>
              <a:t>, J. ( 1990). </a:t>
            </a:r>
            <a:r>
              <a:rPr lang="cs-CZ" dirty="0" err="1"/>
              <a:t>Manual</a:t>
            </a:r>
            <a:r>
              <a:rPr lang="cs-CZ" dirty="0"/>
              <a:t>: </a:t>
            </a:r>
            <a:r>
              <a:rPr lang="cs-CZ" dirty="0" err="1"/>
              <a:t>Comprehensive</a:t>
            </a:r>
            <a:r>
              <a:rPr lang="cs-CZ" dirty="0"/>
              <a:t> </a:t>
            </a:r>
            <a:r>
              <a:rPr lang="cs-CZ" dirty="0" err="1"/>
              <a:t>Vocational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. Dallas, TX: </a:t>
            </a:r>
            <a:r>
              <a:rPr lang="cs-CZ" dirty="0" err="1" smtClean="0"/>
              <a:t>McCarron-Dial</a:t>
            </a:r>
            <a:endParaRPr lang="cs-CZ" dirty="0" smtClean="0"/>
          </a:p>
          <a:p>
            <a:r>
              <a:rPr lang="cs-CZ" dirty="0" err="1" smtClean="0"/>
              <a:t>Dial</a:t>
            </a:r>
            <a:r>
              <a:rPr lang="cs-CZ" dirty="0" smtClean="0"/>
              <a:t>, J. (2015). </a:t>
            </a:r>
            <a:r>
              <a:rPr lang="en-US" dirty="0"/>
              <a:t>The Comprehensive Vocational Evaluation </a:t>
            </a:r>
            <a:r>
              <a:rPr lang="en-US" dirty="0" smtClean="0"/>
              <a:t>System</a:t>
            </a:r>
            <a:r>
              <a:rPr lang="cs-CZ" dirty="0" smtClean="0"/>
              <a:t> </a:t>
            </a:r>
            <a:r>
              <a:rPr lang="en-US" dirty="0" smtClean="0"/>
              <a:t>for </a:t>
            </a:r>
            <a:r>
              <a:rPr lang="en-US" dirty="0"/>
              <a:t>Individuals with Visual Impairment/Blindness (CVES</a:t>
            </a:r>
            <a:r>
              <a:rPr lang="en-US" dirty="0" smtClean="0"/>
              <a:t>)</a:t>
            </a:r>
            <a:r>
              <a:rPr lang="cs-CZ" dirty="0" smtClean="0"/>
              <a:t>. </a:t>
            </a:r>
            <a:r>
              <a:rPr lang="en-US" dirty="0" smtClean="0"/>
              <a:t>[</a:t>
            </a:r>
            <a:r>
              <a:rPr lang="cs-CZ" dirty="0" smtClean="0"/>
              <a:t>online; cit. 2015-04-26</a:t>
            </a:r>
            <a:r>
              <a:rPr lang="en-US" dirty="0" smtClean="0"/>
              <a:t>]</a:t>
            </a:r>
            <a:r>
              <a:rPr lang="cs-CZ" dirty="0" smtClean="0"/>
              <a:t>. Dostupné z: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www.jackdial.com/</a:t>
            </a:r>
            <a:r>
              <a:rPr lang="cs-CZ" dirty="0" err="1" smtClean="0">
                <a:hlinkClick r:id="rId2"/>
              </a:rPr>
              <a:t>clinic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cves</a:t>
            </a:r>
            <a:r>
              <a:rPr lang="cs-CZ" dirty="0" smtClean="0">
                <a:hlinkClick r:id="rId2"/>
              </a:rPr>
              <a:t>/indexcvesdescrpt5.htm</a:t>
            </a:r>
            <a:r>
              <a:rPr lang="cs-CZ" dirty="0" smtClean="0"/>
              <a:t>.</a:t>
            </a:r>
          </a:p>
          <a:p>
            <a:r>
              <a:rPr lang="cs-CZ" dirty="0"/>
              <a:t>Lacková, E. (2006). Diagnostika intelektu </a:t>
            </a:r>
            <a:r>
              <a:rPr lang="cs-CZ" dirty="0" err="1"/>
              <a:t>zrakovo</a:t>
            </a:r>
            <a:r>
              <a:rPr lang="cs-CZ" dirty="0"/>
              <a:t> postihnutých </a:t>
            </a:r>
            <a:r>
              <a:rPr lang="cs-CZ" dirty="0" err="1"/>
              <a:t>detí</a:t>
            </a:r>
            <a:r>
              <a:rPr lang="cs-CZ" dirty="0"/>
              <a:t> testovou </a:t>
            </a:r>
            <a:r>
              <a:rPr lang="cs-CZ" dirty="0" err="1"/>
              <a:t>batériou</a:t>
            </a:r>
            <a:r>
              <a:rPr lang="cs-CZ" dirty="0"/>
              <a:t> ITVIC</a:t>
            </a:r>
            <a:r>
              <a:rPr lang="cs-CZ" dirty="0" smtClean="0"/>
              <a:t>. </a:t>
            </a:r>
            <a:r>
              <a:rPr lang="pl-PL" dirty="0" smtClean="0"/>
              <a:t>[</a:t>
            </a:r>
            <a:r>
              <a:rPr lang="pl-PL" dirty="0"/>
              <a:t>online</a:t>
            </a:r>
            <a:r>
              <a:rPr lang="cs-CZ" dirty="0"/>
              <a:t>;</a:t>
            </a:r>
            <a:r>
              <a:rPr lang="pl-PL" dirty="0"/>
              <a:t> cit. 2014-01-10]. Dostupné z: </a:t>
            </a:r>
            <a:r>
              <a:rPr lang="cs-CZ" dirty="0">
                <a:hlinkClick r:id="rId3"/>
              </a:rPr>
              <a:t>http://katpsych.truni.sk/</a:t>
            </a:r>
            <a:r>
              <a:rPr lang="cs-CZ" dirty="0" err="1">
                <a:hlinkClick r:id="rId3"/>
              </a:rPr>
              <a:t>konferencie</a:t>
            </a:r>
            <a:r>
              <a:rPr lang="cs-CZ" dirty="0">
                <a:hlinkClick r:id="rId3"/>
              </a:rPr>
              <a:t>/absolvent2006/lackova.htm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70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vaši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www.sss-ou.cz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hlinkClick r:id="rId3"/>
              </a:rPr>
              <a:t>www.tyflocentrum.cz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www.sons.cz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www.ranapece.cz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www.teiresias.muni.cz</a:t>
            </a:r>
            <a:endParaRPr lang="cs-CZ" dirty="0" smtClean="0"/>
          </a:p>
          <a:p>
            <a:r>
              <a:rPr lang="cs-CZ" dirty="0" smtClean="0">
                <a:hlinkClick r:id="rId7"/>
              </a:rPr>
              <a:t>www.spc-info.upol.cz</a:t>
            </a:r>
            <a:endParaRPr lang="cs-CZ" dirty="0" smtClean="0"/>
          </a:p>
          <a:p>
            <a:r>
              <a:rPr lang="cs-CZ" dirty="0" smtClean="0">
                <a:hlinkClick r:id="rId8"/>
              </a:rPr>
              <a:t>www.nuv.cz/ramps/spz-jihomoravsky-kraj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7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Nejčastěji využívané metody – intelekt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WISC </a:t>
            </a:r>
            <a:r>
              <a:rPr lang="cs-CZ" dirty="0"/>
              <a:t>III / WAIS </a:t>
            </a:r>
            <a:r>
              <a:rPr lang="cs-CZ" dirty="0" smtClean="0"/>
              <a:t>III</a:t>
            </a:r>
          </a:p>
          <a:p>
            <a:r>
              <a:rPr lang="cs-CZ" dirty="0"/>
              <a:t>WPPSI</a:t>
            </a:r>
          </a:p>
          <a:p>
            <a:r>
              <a:rPr lang="cs-CZ" dirty="0" smtClean="0"/>
              <a:t>IDS / IDS-P</a:t>
            </a:r>
          </a:p>
          <a:p>
            <a:r>
              <a:rPr lang="cs-CZ" dirty="0" err="1"/>
              <a:t>Woodcock</a:t>
            </a:r>
            <a:r>
              <a:rPr lang="cs-CZ" dirty="0"/>
              <a:t>-Johnson </a:t>
            </a:r>
            <a:r>
              <a:rPr lang="cs-CZ" dirty="0" smtClean="0"/>
              <a:t>IV</a:t>
            </a:r>
            <a:endParaRPr lang="cs-CZ" dirty="0"/>
          </a:p>
          <a:p>
            <a:r>
              <a:rPr lang="cs-CZ" dirty="0" err="1" smtClean="0"/>
              <a:t>Standfordský</a:t>
            </a:r>
            <a:r>
              <a:rPr lang="cs-CZ" dirty="0" smtClean="0"/>
              <a:t> </a:t>
            </a:r>
            <a:r>
              <a:rPr lang="cs-CZ" dirty="0" err="1"/>
              <a:t>Binetův</a:t>
            </a:r>
            <a:r>
              <a:rPr lang="cs-CZ" dirty="0"/>
              <a:t> inteligenční test IV</a:t>
            </a:r>
          </a:p>
          <a:p>
            <a:r>
              <a:rPr lang="cs-CZ" dirty="0" smtClean="0"/>
              <a:t>RAVEN – barevný, standardní</a:t>
            </a:r>
          </a:p>
          <a:p>
            <a:r>
              <a:rPr lang="cs-CZ" dirty="0" err="1" smtClean="0"/>
              <a:t>Kohsovy</a:t>
            </a:r>
            <a:r>
              <a:rPr lang="cs-CZ" dirty="0" smtClean="0"/>
              <a:t> kostky</a:t>
            </a:r>
          </a:p>
          <a:p>
            <a:r>
              <a:rPr lang="cs-CZ" dirty="0" smtClean="0"/>
              <a:t>Kresba postavy</a:t>
            </a:r>
          </a:p>
          <a:p>
            <a:r>
              <a:rPr lang="cs-CZ" dirty="0" smtClean="0"/>
              <a:t>Vývojové škály – </a:t>
            </a:r>
            <a:r>
              <a:rPr lang="cs-CZ" dirty="0" err="1" smtClean="0"/>
              <a:t>Bayleyová</a:t>
            </a:r>
            <a:r>
              <a:rPr lang="cs-CZ" dirty="0" smtClean="0"/>
              <a:t>, </a:t>
            </a:r>
            <a:r>
              <a:rPr lang="cs-CZ" dirty="0" err="1" smtClean="0"/>
              <a:t>Gesell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03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Nejčastěji využívané metody - SPU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Z. Matějček – zkouška čtení, psaní</a:t>
            </a:r>
          </a:p>
          <a:p>
            <a:r>
              <a:rPr lang="cs-CZ" dirty="0" smtClean="0"/>
              <a:t>J. Novák – matematika</a:t>
            </a:r>
          </a:p>
          <a:p>
            <a:r>
              <a:rPr lang="cs-CZ" dirty="0" smtClean="0"/>
              <a:t>Nová diagnostika</a:t>
            </a:r>
          </a:p>
          <a:p>
            <a:pPr lvl="1"/>
            <a:r>
              <a:rPr lang="cs-CZ" dirty="0" smtClean="0"/>
              <a:t>Baterie PPP Kohoutova Brno; J. Bednářová – čtení, psaní, matematika, 1. stupeň </a:t>
            </a:r>
            <a:r>
              <a:rPr lang="cs-CZ" dirty="0" smtClean="0"/>
              <a:t>ZŠ, Brno</a:t>
            </a:r>
          </a:p>
          <a:p>
            <a:pPr lvl="1"/>
            <a:r>
              <a:rPr lang="cs-CZ" dirty="0" smtClean="0"/>
              <a:t>BDTG 2; Baterie diagnostických testů a </a:t>
            </a:r>
            <a:r>
              <a:rPr lang="cs-CZ" dirty="0" err="1" smtClean="0"/>
              <a:t>gramotnostních</a:t>
            </a:r>
            <a:r>
              <a:rPr lang="cs-CZ" dirty="0" smtClean="0"/>
              <a:t> dovedností, 2. st. ZŠ, M. </a:t>
            </a:r>
            <a:r>
              <a:rPr lang="cs-CZ" dirty="0" err="1" smtClean="0"/>
              <a:t>Caravolas</a:t>
            </a:r>
            <a:r>
              <a:rPr lang="cs-CZ" dirty="0" smtClean="0"/>
              <a:t>, J. </a:t>
            </a:r>
            <a:r>
              <a:rPr lang="cs-CZ" dirty="0" err="1" smtClean="0"/>
              <a:t>Volín</a:t>
            </a:r>
            <a:r>
              <a:rPr lang="cs-CZ" dirty="0" smtClean="0"/>
              <a:t>, NÚV, Praha</a:t>
            </a:r>
            <a:endParaRPr lang="cs-CZ" dirty="0" smtClean="0"/>
          </a:p>
          <a:p>
            <a:pPr lvl="1"/>
            <a:r>
              <a:rPr lang="cs-CZ" dirty="0" smtClean="0"/>
              <a:t>Diagnostika </a:t>
            </a:r>
            <a:r>
              <a:rPr lang="cs-CZ" dirty="0" smtClean="0"/>
              <a:t>SPU u adolescentů a dospělých </a:t>
            </a:r>
            <a:r>
              <a:rPr lang="cs-CZ" dirty="0" smtClean="0"/>
              <a:t>osob; </a:t>
            </a:r>
            <a:r>
              <a:rPr lang="cs-CZ" dirty="0"/>
              <a:t>P. </a:t>
            </a:r>
            <a:r>
              <a:rPr lang="cs-CZ" dirty="0" err="1" smtClean="0"/>
              <a:t>Cimlerová</a:t>
            </a:r>
            <a:r>
              <a:rPr lang="cs-CZ" dirty="0" smtClean="0"/>
              <a:t>, IPPP </a:t>
            </a:r>
            <a:r>
              <a:rPr lang="cs-CZ" dirty="0"/>
              <a:t>Praha</a:t>
            </a:r>
            <a:endParaRPr lang="cs-CZ" dirty="0" smtClean="0"/>
          </a:p>
          <a:p>
            <a:pPr lvl="1"/>
            <a:r>
              <a:rPr lang="cs-CZ" dirty="0" err="1" smtClean="0"/>
              <a:t>Teiresiás</a:t>
            </a:r>
            <a:r>
              <a:rPr lang="cs-CZ" dirty="0" smtClean="0"/>
              <a:t> Brno; P. </a:t>
            </a:r>
            <a:r>
              <a:rPr lang="cs-CZ" dirty="0" err="1" smtClean="0"/>
              <a:t>Cimlerová</a:t>
            </a:r>
            <a:r>
              <a:rPr lang="cs-CZ" dirty="0" smtClean="0"/>
              <a:t> – </a:t>
            </a:r>
            <a:r>
              <a:rPr lang="cs-CZ" dirty="0" err="1" smtClean="0"/>
              <a:t>DysTest</a:t>
            </a:r>
            <a:r>
              <a:rPr lang="cs-CZ" dirty="0"/>
              <a:t> </a:t>
            </a:r>
            <a:r>
              <a:rPr lang="cs-CZ" dirty="0" smtClean="0"/>
              <a:t>pro poslední ročník SŠ a </a:t>
            </a:r>
            <a:r>
              <a:rPr lang="cs-CZ" dirty="0" smtClean="0"/>
              <a:t>VŠ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9448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Specifické metody pro 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Specifika WISC III</a:t>
            </a:r>
          </a:p>
          <a:p>
            <a:pPr lvl="1"/>
            <a:r>
              <a:rPr lang="cs-CZ" dirty="0" smtClean="0"/>
              <a:t>Litva - výzkum </a:t>
            </a:r>
            <a:r>
              <a:rPr lang="cs-CZ" dirty="0"/>
              <a:t>Ingrid </a:t>
            </a:r>
            <a:r>
              <a:rPr lang="cs-CZ" dirty="0" err="1"/>
              <a:t>Gabrialavičiute</a:t>
            </a:r>
            <a:r>
              <a:rPr lang="cs-CZ" dirty="0"/>
              <a:t> (</a:t>
            </a:r>
            <a:r>
              <a:rPr lang="cs-CZ" dirty="0" smtClean="0"/>
              <a:t>2010) – porovnání litevských </a:t>
            </a:r>
            <a:r>
              <a:rPr lang="cs-CZ" dirty="0"/>
              <a:t>nevidomých a slabozrakých dětí s holandskými </a:t>
            </a:r>
            <a:r>
              <a:rPr lang="cs-CZ" dirty="0" smtClean="0"/>
              <a:t>normami – vhodnost ITVIC</a:t>
            </a:r>
            <a:r>
              <a:rPr lang="cs-CZ" dirty="0"/>
              <a:t> </a:t>
            </a:r>
            <a:r>
              <a:rPr lang="cs-CZ" dirty="0" smtClean="0"/>
              <a:t>v Litvě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 smtClean="0"/>
              <a:t>verbální škála WISC-III - </a:t>
            </a:r>
            <a:r>
              <a:rPr lang="cs-CZ" dirty="0"/>
              <a:t>validní </a:t>
            </a:r>
            <a:r>
              <a:rPr lang="cs-CZ" dirty="0" smtClean="0"/>
              <a:t> nástroj </a:t>
            </a:r>
            <a:r>
              <a:rPr lang="cs-CZ" dirty="0"/>
              <a:t>pro měření inteligence u nevidomých dětí nebo dětí se zbytky </a:t>
            </a:r>
            <a:r>
              <a:rPr lang="cs-CZ" dirty="0" smtClean="0"/>
              <a:t>zraku</a:t>
            </a:r>
          </a:p>
          <a:p>
            <a:pPr lvl="2"/>
            <a:r>
              <a:rPr lang="cs-CZ" dirty="0" smtClean="0"/>
              <a:t>pouze </a:t>
            </a:r>
            <a:r>
              <a:rPr lang="cs-CZ" dirty="0"/>
              <a:t>skóry </a:t>
            </a:r>
            <a:r>
              <a:rPr lang="cs-CZ" dirty="0" smtClean="0"/>
              <a:t>slovního </a:t>
            </a:r>
            <a:r>
              <a:rPr lang="cs-CZ" dirty="0"/>
              <a:t>porozumění a koncentrovanosti nejsou </a:t>
            </a:r>
            <a:r>
              <a:rPr lang="cs-CZ" dirty="0" smtClean="0"/>
              <a:t>zcela validní</a:t>
            </a:r>
          </a:p>
          <a:p>
            <a:pPr lvl="2"/>
            <a:r>
              <a:rPr lang="cs-CZ" dirty="0" err="1" smtClean="0"/>
              <a:t>subtest</a:t>
            </a:r>
            <a:r>
              <a:rPr lang="cs-CZ" dirty="0" smtClean="0"/>
              <a:t> </a:t>
            </a:r>
            <a:r>
              <a:rPr lang="cs-CZ" dirty="0"/>
              <a:t>porozumění </a:t>
            </a:r>
            <a:r>
              <a:rPr lang="cs-CZ" dirty="0" smtClean="0"/>
              <a:t>navrhuje z </a:t>
            </a:r>
            <a:r>
              <a:rPr lang="cs-CZ" dirty="0"/>
              <a:t>celkového </a:t>
            </a:r>
            <a:r>
              <a:rPr lang="cs-CZ" dirty="0" smtClean="0"/>
              <a:t> skóre vyloučit </a:t>
            </a:r>
          </a:p>
          <a:p>
            <a:pPr lvl="2"/>
            <a:r>
              <a:rPr lang="cs-CZ" dirty="0" smtClean="0"/>
              <a:t>nadprůměrná sluchová krátkodobá paměť </a:t>
            </a:r>
            <a:r>
              <a:rPr lang="cs-CZ" dirty="0"/>
              <a:t>u nevidomých </a:t>
            </a:r>
            <a:r>
              <a:rPr lang="cs-CZ" dirty="0" smtClean="0"/>
              <a:t>dětí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Nejvýznamnější </a:t>
            </a:r>
            <a:r>
              <a:rPr lang="cs-CZ" dirty="0"/>
              <a:t>prediktory verbálních schopností </a:t>
            </a:r>
            <a:r>
              <a:rPr lang="cs-CZ" dirty="0" smtClean="0"/>
              <a:t>- vzdělání  rodičů </a:t>
            </a:r>
            <a:r>
              <a:rPr lang="cs-CZ" dirty="0"/>
              <a:t>a místo </a:t>
            </a:r>
            <a:r>
              <a:rPr lang="cs-CZ" dirty="0" smtClean="0"/>
              <a:t>bydliště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Verbální </a:t>
            </a:r>
            <a:r>
              <a:rPr lang="cs-CZ" dirty="0"/>
              <a:t>inteligence je </a:t>
            </a:r>
            <a:r>
              <a:rPr lang="cs-CZ" dirty="0" smtClean="0"/>
              <a:t>nejlepším </a:t>
            </a:r>
            <a:r>
              <a:rPr lang="cs-CZ" dirty="0"/>
              <a:t>prediktorem hmatových </a:t>
            </a:r>
            <a:r>
              <a:rPr lang="cs-CZ" dirty="0" smtClean="0"/>
              <a:t>výkonů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530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ITVIC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Intelligence</a:t>
            </a:r>
            <a:r>
              <a:rPr lang="cs-CZ" dirty="0" smtClean="0"/>
              <a:t> </a:t>
            </a:r>
            <a:r>
              <a:rPr lang="cs-CZ" dirty="0"/>
              <a:t>Test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Visually</a:t>
            </a:r>
            <a:r>
              <a:rPr lang="cs-CZ" dirty="0"/>
              <a:t>  </a:t>
            </a:r>
            <a:r>
              <a:rPr lang="cs-CZ" dirty="0" err="1"/>
              <a:t>Impaired</a:t>
            </a:r>
            <a:r>
              <a:rPr lang="cs-CZ" dirty="0"/>
              <a:t> </a:t>
            </a:r>
            <a:r>
              <a:rPr lang="cs-CZ" dirty="0" err="1"/>
              <a:t>Children</a:t>
            </a:r>
            <a:r>
              <a:rPr lang="cs-CZ" dirty="0"/>
              <a:t> (ITVIC) / R. </a:t>
            </a:r>
            <a:r>
              <a:rPr lang="cs-CZ" dirty="0" err="1"/>
              <a:t>Dekker</a:t>
            </a:r>
            <a:r>
              <a:rPr lang="cs-CZ" dirty="0"/>
              <a:t>, P.J.D. </a:t>
            </a:r>
            <a:r>
              <a:rPr lang="cs-CZ" dirty="0" err="1" smtClean="0"/>
              <a:t>Drenth</a:t>
            </a:r>
            <a:r>
              <a:rPr lang="cs-CZ" dirty="0"/>
              <a:t>, J.N. </a:t>
            </a:r>
            <a:r>
              <a:rPr lang="cs-CZ" dirty="0" err="1"/>
              <a:t>Zaal</a:t>
            </a:r>
            <a:r>
              <a:rPr lang="cs-CZ" dirty="0"/>
              <a:t>, </a:t>
            </a:r>
            <a:r>
              <a:rPr lang="cs-CZ" dirty="0" err="1"/>
              <a:t>Bartiméus</a:t>
            </a:r>
            <a:r>
              <a:rPr lang="cs-CZ" dirty="0"/>
              <a:t> Centre, Netherlands,1989 (Lacková, 2006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Teoretická  východiska testu jsou založena na </a:t>
            </a:r>
            <a:r>
              <a:rPr lang="cs-CZ" dirty="0" err="1"/>
              <a:t>Thurstonově</a:t>
            </a:r>
            <a:r>
              <a:rPr lang="cs-CZ" dirty="0"/>
              <a:t> teorii inteligence (1938)</a:t>
            </a:r>
          </a:p>
          <a:p>
            <a:r>
              <a:rPr lang="cs-CZ" dirty="0" smtClean="0"/>
              <a:t>155 </a:t>
            </a:r>
            <a:r>
              <a:rPr lang="cs-CZ" dirty="0"/>
              <a:t>osob vyučovaných v </a:t>
            </a:r>
            <a:r>
              <a:rPr lang="cs-CZ" dirty="0" smtClean="0"/>
              <a:t>Braillu, 6-16 let</a:t>
            </a:r>
          </a:p>
          <a:p>
            <a:r>
              <a:rPr lang="cs-CZ" dirty="0" smtClean="0"/>
              <a:t>Administrace </a:t>
            </a:r>
            <a:r>
              <a:rPr lang="cs-CZ" dirty="0"/>
              <a:t>testu je individuální a trvá cca 3 hodiny pro celý test nebo ve zkrácené verzi cca 1,5 hodiny</a:t>
            </a:r>
          </a:p>
          <a:p>
            <a:r>
              <a:rPr lang="cs-CZ" dirty="0"/>
              <a:t>ITVIC </a:t>
            </a:r>
            <a:r>
              <a:rPr lang="cs-CZ" dirty="0"/>
              <a:t> </a:t>
            </a:r>
            <a:r>
              <a:rPr lang="cs-CZ" dirty="0" smtClean="0"/>
              <a:t>existuje </a:t>
            </a:r>
            <a:r>
              <a:rPr lang="cs-CZ" dirty="0" smtClean="0"/>
              <a:t>v </a:t>
            </a:r>
            <a:r>
              <a:rPr lang="cs-CZ" dirty="0"/>
              <a:t>holandštině, němčině a angličtině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38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ITVIC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2 typy věkových </a:t>
            </a:r>
            <a:r>
              <a:rPr lang="cs-CZ" dirty="0" smtClean="0"/>
              <a:t>norem</a:t>
            </a:r>
          </a:p>
          <a:p>
            <a:pPr lvl="1"/>
            <a:r>
              <a:rPr lang="cs-CZ" dirty="0" smtClean="0"/>
              <a:t>a</a:t>
            </a:r>
            <a:r>
              <a:rPr lang="cs-CZ" dirty="0"/>
              <a:t>) normy pro děti vyučované pouze v </a:t>
            </a:r>
            <a:r>
              <a:rPr lang="cs-CZ" dirty="0" smtClean="0"/>
              <a:t>Braillu</a:t>
            </a:r>
          </a:p>
          <a:p>
            <a:pPr lvl="1"/>
            <a:r>
              <a:rPr lang="cs-CZ" dirty="0" smtClean="0"/>
              <a:t>b</a:t>
            </a:r>
            <a:r>
              <a:rPr lang="cs-CZ" dirty="0"/>
              <a:t>) oddělené normy pro dvě skupiny dětí se zbytky </a:t>
            </a:r>
            <a:r>
              <a:rPr lang="cs-CZ" dirty="0" smtClean="0"/>
              <a:t>zraku</a:t>
            </a:r>
            <a:endParaRPr lang="cs-CZ" dirty="0"/>
          </a:p>
          <a:p>
            <a:r>
              <a:rPr lang="cs-CZ" dirty="0" smtClean="0"/>
              <a:t>Nejprve </a:t>
            </a:r>
            <a:r>
              <a:rPr lang="cs-CZ" dirty="0"/>
              <a:t>se určí úroveň visu dítěte při použití 7 barevných karet a 10 bílých karet s černými body – úplná  nevidomost / zbytky zraku do 10</a:t>
            </a:r>
            <a:r>
              <a:rPr lang="cs-CZ" dirty="0" smtClean="0"/>
              <a:t>%</a:t>
            </a:r>
            <a:endParaRPr lang="cs-CZ" dirty="0"/>
          </a:p>
          <a:p>
            <a:r>
              <a:rPr lang="cs-CZ" dirty="0"/>
              <a:t>Pokud je u dítěte úroveň visu lepší než do 10%, není vhodné jej testovat skrze ITVIC; je lepší využít zvětšené formy testů pro zdravou populaci (např. WISC-III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13 </a:t>
            </a:r>
            <a:r>
              <a:rPr lang="cs-CZ" dirty="0" err="1"/>
              <a:t>subtestů</a:t>
            </a:r>
            <a:r>
              <a:rPr lang="cs-CZ" dirty="0"/>
              <a:t>: 5 verbálních, 2 jsou přejaty z WISC-III a 8 neverbálních – </a:t>
            </a:r>
            <a:r>
              <a:rPr lang="cs-CZ" dirty="0" smtClean="0"/>
              <a:t>hmatových</a:t>
            </a:r>
            <a:endParaRPr lang="cs-CZ" dirty="0"/>
          </a:p>
          <a:p>
            <a:r>
              <a:rPr lang="cs-CZ" dirty="0"/>
              <a:t>Výstupem testu je potom výsledek verbální škály, haptické škály a celkové standardní skóre postihující úroveň všeobecných intelektových </a:t>
            </a:r>
            <a:r>
              <a:rPr lang="cs-CZ" dirty="0" smtClean="0"/>
              <a:t>schopností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ITVIC </a:t>
            </a:r>
            <a:r>
              <a:rPr lang="cs-CZ" dirty="0" smtClean="0"/>
              <a:t>již není na trhu dostupný (Holandsko -  </a:t>
            </a:r>
            <a:r>
              <a:rPr lang="cs-CZ" dirty="0" err="1" smtClean="0"/>
              <a:t>Bartiméus</a:t>
            </a:r>
            <a:r>
              <a:rPr lang="cs-CZ" dirty="0" smtClean="0"/>
              <a:t>) </a:t>
            </a:r>
            <a:r>
              <a:rPr lang="cs-CZ" dirty="0" smtClean="0"/>
              <a:t>(http</a:t>
            </a:r>
            <a:r>
              <a:rPr lang="cs-CZ" dirty="0"/>
              <a:t>://www.bartimeus.nl; </a:t>
            </a:r>
            <a:r>
              <a:rPr lang="cs-CZ" dirty="0" smtClean="0">
                <a:hlinkClick r:id="rId2"/>
              </a:rPr>
              <a:t>info@bartimeus.nl</a:t>
            </a:r>
            <a:r>
              <a:rPr lang="cs-CZ" dirty="0" smtClean="0"/>
              <a:t>; 3500</a:t>
            </a:r>
            <a:r>
              <a:rPr lang="cs-CZ" dirty="0"/>
              <a:t>,- </a:t>
            </a:r>
            <a:r>
              <a:rPr lang="cs-CZ" dirty="0" smtClean="0"/>
              <a:t>Euro)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5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ITVIC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A) Verbální </a:t>
            </a:r>
            <a:r>
              <a:rPr lang="cs-CZ" dirty="0" err="1"/>
              <a:t>subtesty</a:t>
            </a:r>
            <a:r>
              <a:rPr lang="cs-CZ" dirty="0"/>
              <a:t>:</a:t>
            </a:r>
          </a:p>
          <a:p>
            <a:endParaRPr lang="cs-CZ" dirty="0"/>
          </a:p>
          <a:p>
            <a:r>
              <a:rPr lang="cs-CZ" dirty="0"/>
              <a:t>1. Slovník – převzato z WISC-III </a:t>
            </a:r>
          </a:p>
          <a:p>
            <a:r>
              <a:rPr lang="cs-CZ" dirty="0"/>
              <a:t>2. Opakování čísel – převzato z WISC-III </a:t>
            </a:r>
          </a:p>
          <a:p>
            <a:r>
              <a:rPr lang="cs-CZ" dirty="0"/>
              <a:t>3. Učení se jmen – diagnostika asociativní paměti skrze rozpoznávání 14 dřevěných objektů, které nesou </a:t>
            </a:r>
            <a:r>
              <a:rPr lang="cs-CZ" dirty="0" smtClean="0"/>
              <a:t>jména</a:t>
            </a:r>
          </a:p>
          <a:p>
            <a:pPr lvl="1"/>
            <a:r>
              <a:rPr lang="cs-CZ" dirty="0" smtClean="0"/>
              <a:t>objekty </a:t>
            </a:r>
            <a:r>
              <a:rPr lang="cs-CZ" dirty="0"/>
              <a:t>si dítě dvakrát ohmatá, následně má jejich jména </a:t>
            </a:r>
            <a:r>
              <a:rPr lang="cs-CZ" dirty="0" smtClean="0"/>
              <a:t>vybavovat</a:t>
            </a:r>
            <a:endParaRPr lang="cs-CZ" dirty="0"/>
          </a:p>
          <a:p>
            <a:r>
              <a:rPr lang="cs-CZ" dirty="0"/>
              <a:t>4. Verbální analogie – diagnostika induktivního myšlení, </a:t>
            </a:r>
            <a:r>
              <a:rPr lang="cs-CZ" dirty="0" smtClean="0"/>
              <a:t>paměti</a:t>
            </a:r>
          </a:p>
          <a:p>
            <a:pPr lvl="1"/>
            <a:r>
              <a:rPr lang="cs-CZ" dirty="0" smtClean="0"/>
              <a:t>analogie </a:t>
            </a:r>
            <a:r>
              <a:rPr lang="cs-CZ" dirty="0"/>
              <a:t>jsou uvedeny v </a:t>
            </a:r>
            <a:r>
              <a:rPr lang="cs-CZ" dirty="0" smtClean="0"/>
              <a:t>Braillu</a:t>
            </a:r>
          </a:p>
          <a:p>
            <a:pPr lvl="1"/>
            <a:r>
              <a:rPr lang="cs-CZ" dirty="0" err="1" smtClean="0"/>
              <a:t>subtest</a:t>
            </a:r>
            <a:r>
              <a:rPr lang="cs-CZ" dirty="0" smtClean="0"/>
              <a:t> </a:t>
            </a:r>
            <a:r>
              <a:rPr lang="cs-CZ" dirty="0"/>
              <a:t>se používá od věku 7,5 </a:t>
            </a:r>
            <a:r>
              <a:rPr lang="cs-CZ" dirty="0" smtClean="0"/>
              <a:t>let</a:t>
            </a:r>
            <a:endParaRPr lang="cs-CZ" dirty="0"/>
          </a:p>
          <a:p>
            <a:r>
              <a:rPr lang="cs-CZ" dirty="0"/>
              <a:t>5. </a:t>
            </a:r>
            <a:r>
              <a:rPr lang="cs-CZ" dirty="0" err="1"/>
              <a:t>Fluence</a:t>
            </a:r>
            <a:r>
              <a:rPr lang="cs-CZ" dirty="0"/>
              <a:t> / plynulost – dítě má jmenovat předměty související se zadanou otázkou po dobu jedné </a:t>
            </a:r>
            <a:r>
              <a:rPr lang="cs-CZ" dirty="0" smtClean="0"/>
              <a:t>minuty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50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ITVIC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B) Hmatové </a:t>
            </a:r>
            <a:r>
              <a:rPr lang="cs-CZ" dirty="0" err="1"/>
              <a:t>subtesty</a:t>
            </a:r>
            <a:r>
              <a:rPr lang="cs-CZ" dirty="0"/>
              <a:t>: </a:t>
            </a:r>
          </a:p>
          <a:p>
            <a:endParaRPr lang="cs-CZ" dirty="0"/>
          </a:p>
          <a:p>
            <a:r>
              <a:rPr lang="cs-CZ" dirty="0"/>
              <a:t>1. Vyřazování – vybírá 1 ze 4 geometrických figur, která mezi ostatní </a:t>
            </a:r>
            <a:r>
              <a:rPr lang="cs-CZ" dirty="0" smtClean="0"/>
              <a:t>nepatří</a:t>
            </a:r>
          </a:p>
          <a:p>
            <a:r>
              <a:rPr lang="cs-CZ" dirty="0" smtClean="0"/>
              <a:t>2. Figurální </a:t>
            </a:r>
            <a:r>
              <a:rPr lang="cs-CZ" dirty="0"/>
              <a:t>analogie </a:t>
            </a:r>
            <a:r>
              <a:rPr lang="cs-CZ" dirty="0" smtClean="0"/>
              <a:t>– diagnostika </a:t>
            </a:r>
            <a:r>
              <a:rPr lang="cs-CZ" dirty="0"/>
              <a:t>paměti, percepce, pozornosti, induktivního </a:t>
            </a:r>
            <a:r>
              <a:rPr lang="cs-CZ" dirty="0" smtClean="0"/>
              <a:t>myšlení</a:t>
            </a:r>
          </a:p>
          <a:p>
            <a:pPr lvl="1"/>
            <a:r>
              <a:rPr lang="cs-CZ" dirty="0" smtClean="0"/>
              <a:t>obsahují </a:t>
            </a:r>
            <a:r>
              <a:rPr lang="cs-CZ" dirty="0"/>
              <a:t>4 taktilní geometrické figury, které zkoumaná osoba přiřazuje, A:B = </a:t>
            </a:r>
            <a:r>
              <a:rPr lang="cs-CZ" dirty="0" smtClean="0"/>
              <a:t>C:D</a:t>
            </a:r>
          </a:p>
          <a:p>
            <a:r>
              <a:rPr lang="cs-CZ" dirty="0" smtClean="0"/>
              <a:t>3</a:t>
            </a:r>
            <a:r>
              <a:rPr lang="cs-CZ" dirty="0"/>
              <a:t>. Percepce objektů – </a:t>
            </a:r>
            <a:r>
              <a:rPr lang="cs-CZ" dirty="0" smtClean="0"/>
              <a:t>diagnostika přesné </a:t>
            </a:r>
            <a:r>
              <a:rPr lang="cs-CZ" dirty="0"/>
              <a:t>percepce, </a:t>
            </a:r>
            <a:r>
              <a:rPr lang="cs-CZ" dirty="0" smtClean="0"/>
              <a:t>paměti</a:t>
            </a:r>
          </a:p>
          <a:p>
            <a:pPr lvl="1"/>
            <a:r>
              <a:rPr lang="cs-CZ" dirty="0" smtClean="0"/>
              <a:t>vybírá </a:t>
            </a:r>
            <a:r>
              <a:rPr lang="cs-CZ" dirty="0"/>
              <a:t>1 ze 4 alternativ, která je totožná se </a:t>
            </a:r>
            <a:r>
              <a:rPr lang="cs-CZ" dirty="0" smtClean="0"/>
              <a:t>vzorem</a:t>
            </a:r>
          </a:p>
          <a:p>
            <a:pPr lvl="1"/>
            <a:r>
              <a:rPr lang="cs-CZ" dirty="0" err="1" smtClean="0"/>
              <a:t>subtest</a:t>
            </a:r>
            <a:r>
              <a:rPr lang="cs-CZ" dirty="0" smtClean="0"/>
              <a:t> </a:t>
            </a:r>
            <a:r>
              <a:rPr lang="cs-CZ" dirty="0"/>
              <a:t>se používá do věku 8 </a:t>
            </a:r>
            <a:r>
              <a:rPr lang="cs-CZ" dirty="0" smtClean="0"/>
              <a:t>let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Percepce figur – </a:t>
            </a:r>
            <a:r>
              <a:rPr lang="cs-CZ" dirty="0" smtClean="0"/>
              <a:t>diagnostika </a:t>
            </a:r>
            <a:r>
              <a:rPr lang="cs-CZ" dirty="0"/>
              <a:t>prostorové představivosti, </a:t>
            </a:r>
            <a:r>
              <a:rPr lang="cs-CZ" dirty="0" smtClean="0"/>
              <a:t>paměti</a:t>
            </a:r>
          </a:p>
          <a:p>
            <a:pPr lvl="1"/>
            <a:r>
              <a:rPr lang="cs-CZ" dirty="0" smtClean="0"/>
              <a:t>reprodukují se vzory </a:t>
            </a:r>
            <a:r>
              <a:rPr lang="cs-CZ" dirty="0"/>
              <a:t>ze 4/6 </a:t>
            </a:r>
            <a:r>
              <a:rPr lang="cs-CZ" dirty="0" smtClean="0"/>
              <a:t>koček</a:t>
            </a:r>
            <a:endParaRPr lang="cs-CZ" dirty="0"/>
          </a:p>
          <a:p>
            <a:r>
              <a:rPr lang="cs-CZ" dirty="0"/>
              <a:t>5. Kostky – </a:t>
            </a:r>
            <a:r>
              <a:rPr lang="cs-CZ" dirty="0" smtClean="0"/>
              <a:t>diagnostika </a:t>
            </a:r>
            <a:r>
              <a:rPr lang="cs-CZ" dirty="0"/>
              <a:t>prostorové představivosti, motorických dovedností a paměti</a:t>
            </a:r>
          </a:p>
          <a:p>
            <a:r>
              <a:rPr lang="cs-CZ" dirty="0"/>
              <a:t>6. Geometrické skládanky </a:t>
            </a:r>
            <a:r>
              <a:rPr lang="cs-CZ" dirty="0" smtClean="0"/>
              <a:t>– diagnostika </a:t>
            </a:r>
            <a:r>
              <a:rPr lang="cs-CZ" dirty="0"/>
              <a:t>motorické zručnosti, rychlosti, přesnosti práce, prostorových </a:t>
            </a:r>
            <a:r>
              <a:rPr lang="cs-CZ" dirty="0" smtClean="0"/>
              <a:t>vztahů</a:t>
            </a:r>
          </a:p>
          <a:p>
            <a:pPr lvl="1"/>
            <a:r>
              <a:rPr lang="cs-CZ" dirty="0" smtClean="0"/>
              <a:t>vyplňuje </a:t>
            </a:r>
            <a:r>
              <a:rPr lang="cs-CZ" dirty="0"/>
              <a:t>prostor na podložce  plochými geometrickými tvary, </a:t>
            </a:r>
            <a:r>
              <a:rPr lang="cs-CZ" dirty="0" smtClean="0"/>
              <a:t>má </a:t>
            </a:r>
            <a:r>
              <a:rPr lang="cs-CZ" dirty="0"/>
              <a:t>využít všechny části </a:t>
            </a:r>
            <a:r>
              <a:rPr lang="cs-CZ" dirty="0" smtClean="0"/>
              <a:t>, měří se čas</a:t>
            </a:r>
          </a:p>
          <a:p>
            <a:r>
              <a:rPr lang="cs-CZ" dirty="0" smtClean="0"/>
              <a:t>7. Mapa Ulice </a:t>
            </a:r>
            <a:r>
              <a:rPr lang="cs-CZ" dirty="0"/>
              <a:t>– </a:t>
            </a:r>
            <a:r>
              <a:rPr lang="cs-CZ" dirty="0" smtClean="0"/>
              <a:t>diagnostika </a:t>
            </a:r>
            <a:r>
              <a:rPr lang="cs-CZ" dirty="0"/>
              <a:t>statického a dynamického vnímání prostoru, prostorové představivosti, paměti, práce s </a:t>
            </a:r>
            <a:r>
              <a:rPr lang="cs-CZ" dirty="0" smtClean="0"/>
              <a:t>mentálními reprezentacemi</a:t>
            </a:r>
          </a:p>
          <a:p>
            <a:pPr lvl="1"/>
            <a:r>
              <a:rPr lang="cs-CZ" dirty="0" smtClean="0"/>
              <a:t>hmatem zjistí, co je na ulici, následně odpovídá na otázky examinátora týkající se pozice objektů</a:t>
            </a:r>
          </a:p>
          <a:p>
            <a:r>
              <a:rPr lang="cs-CZ" dirty="0" smtClean="0"/>
              <a:t>8</a:t>
            </a:r>
            <a:r>
              <a:rPr lang="cs-CZ" dirty="0"/>
              <a:t>. Mapa domu – diagnostika schopnosti </a:t>
            </a:r>
            <a:r>
              <a:rPr lang="cs-CZ" dirty="0" smtClean="0"/>
              <a:t>prostorových </a:t>
            </a:r>
            <a:r>
              <a:rPr lang="cs-CZ" dirty="0"/>
              <a:t>reprezentací, </a:t>
            </a:r>
            <a:r>
              <a:rPr lang="cs-CZ" dirty="0" smtClean="0"/>
              <a:t>paměti</a:t>
            </a:r>
          </a:p>
          <a:p>
            <a:pPr lvl="1"/>
            <a:r>
              <a:rPr lang="cs-CZ" dirty="0" smtClean="0"/>
              <a:t>otázky se týkají </a:t>
            </a:r>
            <a:r>
              <a:rPr lang="cs-CZ" dirty="0"/>
              <a:t>mapování statických, dynamických a prostorových </a:t>
            </a:r>
            <a:r>
              <a:rPr lang="cs-CZ" dirty="0" smtClean="0"/>
              <a:t>vztahů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791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712</TotalTime>
  <Words>1121</Words>
  <Application>Microsoft Office PowerPoint</Application>
  <PresentationFormat>Předvádění na obrazovce 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Administrativní</vt:lpstr>
      <vt:lpstr>Psychodiagnostika zrakově postižených dětí</vt:lpstr>
      <vt:lpstr>Psychodiagnostika</vt:lpstr>
      <vt:lpstr>Nejčastěji využívané metody – intelekt</vt:lpstr>
      <vt:lpstr>Nejčastěji využívané metody - SPU</vt:lpstr>
      <vt:lpstr>Specifické metody pro ZP</vt:lpstr>
      <vt:lpstr>ITVIC</vt:lpstr>
      <vt:lpstr>ITVIC</vt:lpstr>
      <vt:lpstr>ITVIC</vt:lpstr>
      <vt:lpstr>ITVIC</vt:lpstr>
      <vt:lpstr>Další testy pro osoby se ZP - nedostupné</vt:lpstr>
      <vt:lpstr>Diagnostika nevidomé dospělé populace</vt:lpstr>
      <vt:lpstr>CTB – ukázky (Dial, 2015) Haptic Category Learning</vt:lpstr>
      <vt:lpstr>CTB – ukázky (Dial, 2015) Haptic Category Learning</vt:lpstr>
      <vt:lpstr>CTB – ukázky (Dial, 2015) Haptic Category Learning</vt:lpstr>
      <vt:lpstr>CTB – ukázky (Dial, 2015) Category Memory</vt:lpstr>
      <vt:lpstr>CTB – ukázky (Dial, 2015) Haptic Memory Recognition</vt:lpstr>
      <vt:lpstr>CTB – ukázky (Dial, 2015) Pattern Recall</vt:lpstr>
      <vt:lpstr>CTB – ukázky (Dial, 2015) Spatial Analysis</vt:lpstr>
      <vt:lpstr>CTB – ukázky (Dial, 2015) Spatial Analysis</vt:lpstr>
      <vt:lpstr>Diagnostika nevidomé dospělé populace</vt:lpstr>
      <vt:lpstr>Zdroje</vt:lpstr>
      <vt:lpstr>Děkuji za vaši pozornost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Psychodiagnostika zrakově postižených dětí</dc:title>
  <dc:creator>Daniel</dc:creator>
  <cp:lastModifiedBy>Daniel Žahour</cp:lastModifiedBy>
  <cp:revision>48</cp:revision>
  <dcterms:created xsi:type="dcterms:W3CDTF">2015-04-16T15:58:21Z</dcterms:created>
  <dcterms:modified xsi:type="dcterms:W3CDTF">2024-10-10T07:54:06Z</dcterms:modified>
</cp:coreProperties>
</file>