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4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C49CC-A00E-41B0-AC58-3931F6797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14827B-DD0F-4DB8-82D1-E70CECAA7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BC12B1-A8E0-40CA-AD80-0AED1E7D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2F93BD-30F5-4F00-9DF5-A862B856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513615-7661-4AFB-909F-0194F5ADC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8602D6-A931-4B21-86C5-196F3163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2BE4DF-6935-413B-A675-5B6093693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2AC793-7A17-418C-94E4-37D52B0B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44EE2-6B11-41CE-8BDE-06F4A9F6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CF703D-3397-42E3-B2B8-038763D0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8BC642-DC26-4C62-BDF5-490965DBA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0D1A06-B0AB-42B1-8DD1-17575AD1C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32866C-B2DD-4AD7-8B6D-F12013BD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8B6E0-F5B9-4C8F-AE28-E187C02D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9103BB-24A9-41F5-B3BE-F0D42E64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1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5B429-4EE6-489A-824F-57F9C8ED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75152-A798-46B2-8C6B-85898550F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E55E09-6F62-45D9-8B79-BE321163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11D13D-AEAF-4594-8DBE-BBFC799E6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1EA449-C324-45C2-94B3-5A00F3EC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2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B3BE6-347B-4D17-89DA-96582E9F4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0CE090-0C76-405A-ADBF-CF24E274C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6DCBF-04BA-4B71-A471-B03D7AC2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7F8D5D-9DE3-4498-AA51-74C73B5C2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05202A-35E3-4A57-8B85-37FF57D5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1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1BFB4-39D3-4BD1-B0A4-95870332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5A89F-690F-477F-9CE1-D81A878AC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086370-6B69-47C4-ABCE-7F5272834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A3E383-8E96-4ADC-8A6B-32A0D464B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AC8D47-1CC6-41B0-B516-14A0A8C6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859C41-EA5C-4516-A1E3-B8B692064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5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F074B-EECB-4503-B423-BE72C6719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209BB9-781D-4A54-8BE6-E469971C6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A551B6-19D7-4F95-92CD-8751BCAA2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0139B7E-F306-42E8-800C-2FC8CA3CA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85DAE2-9716-4FC1-826D-762E696C2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A71684D-72B0-4B92-8445-69D270FF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729972-B16A-4CF1-AB1B-4574A091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B1D269-5CD9-4015-A941-F9861D5EC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8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B535A-5292-4F89-82C5-DD760318C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41FF715-FFE9-44C0-88C0-9739D1AA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5B2629-13E5-42F5-80ED-97BA593B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181831-3A82-4C92-A55C-41907B3C3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6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8F7059-9073-4125-9643-65E093E8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4614C7-E261-44CB-9784-DF5738EF7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F88A54-6181-480C-984C-47305A90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3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48023-6E56-400C-9E64-05BDC8BE4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4F75E-D262-4D49-AD73-EB5A4E163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A4BC95-4536-4A39-BD61-396160702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A73D4B-F16A-4957-91C5-DB90011C4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14D950-2B36-4079-965F-E5B537471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3D5051-FD20-4821-B5FF-81759C58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D6EAD-99B2-4991-9B7D-7C64392AF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E5002B-8EA4-496E-8F02-EB2159C31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859DDE-8A29-4300-81C8-2A7DC4E1A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0A9267-88F6-4F1F-8522-81814D82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BDAF29-9CDF-46A8-8D20-68FC128E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1DA591-9593-429C-875C-97C64E75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4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E98708-DAD6-46A1-8FAA-7F93ADB73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515D91-0781-4B60-B483-8E20C5E25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4DC976-F5AF-42D3-9FEB-BF0B1E8C1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3A5F7-496A-497A-9E97-4B464D44F3F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06389F-D7AE-4DEA-925E-E186780DD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F35620-DE40-4023-A02E-BD04E88BA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469A-C12E-498C-B136-AA462536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2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FD7DF-6929-4FEE-AF9D-8884C8205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887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cs-CZ" dirty="0"/>
              <a:t>Social </a:t>
            </a:r>
            <a:r>
              <a:rPr lang="cs-CZ" dirty="0" err="1"/>
              <a:t>stratification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(paradox of </a:t>
            </a:r>
            <a:r>
              <a:rPr lang="cs-CZ" dirty="0" err="1"/>
              <a:t>redistribution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6E9A40-2D8A-4A5B-8DB9-37E0100FA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71481"/>
            <a:ext cx="9144000" cy="3487271"/>
          </a:xfrm>
        </p:spPr>
        <p:txBody>
          <a:bodyPr/>
          <a:lstStyle/>
          <a:p>
            <a:pPr algn="l"/>
            <a:r>
              <a:rPr lang="cs-CZ" b="1" dirty="0"/>
              <a:t>Social </a:t>
            </a:r>
            <a:r>
              <a:rPr lang="cs-CZ" b="1" dirty="0" err="1"/>
              <a:t>stratification</a:t>
            </a:r>
            <a:r>
              <a:rPr lang="cs-CZ" b="1" dirty="0"/>
              <a:t> </a:t>
            </a:r>
            <a:r>
              <a:rPr lang="cs-CZ" b="1" dirty="0" err="1"/>
              <a:t>effects</a:t>
            </a:r>
            <a:r>
              <a:rPr lang="cs-CZ" b="1" dirty="0"/>
              <a:t> (</a:t>
            </a:r>
            <a:r>
              <a:rPr lang="cs-CZ" b="1" dirty="0" err="1"/>
              <a:t>inequalities</a:t>
            </a:r>
            <a:r>
              <a:rPr lang="cs-CZ" b="1" dirty="0"/>
              <a:t>, </a:t>
            </a:r>
            <a:r>
              <a:rPr lang="cs-CZ" b="1" dirty="0" err="1"/>
              <a:t>poverty</a:t>
            </a:r>
            <a:r>
              <a:rPr lang="cs-CZ" b="1" dirty="0"/>
              <a:t>)</a:t>
            </a:r>
          </a:p>
          <a:p>
            <a:pPr algn="l"/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(</a:t>
            </a:r>
            <a:r>
              <a:rPr lang="cs-CZ" dirty="0" err="1"/>
              <a:t>security</a:t>
            </a:r>
            <a:r>
              <a:rPr lang="cs-CZ" dirty="0"/>
              <a:t>, trust, solidarity and </a:t>
            </a:r>
            <a:r>
              <a:rPr lang="cs-CZ" dirty="0" err="1"/>
              <a:t>integration</a:t>
            </a:r>
            <a:r>
              <a:rPr lang="cs-CZ" dirty="0"/>
              <a:t>)</a:t>
            </a:r>
          </a:p>
          <a:p>
            <a:pPr algn="l"/>
            <a:r>
              <a:rPr lang="cs-CZ" dirty="0"/>
              <a:t>Learning </a:t>
            </a:r>
            <a:r>
              <a:rPr lang="cs-CZ" dirty="0" err="1"/>
              <a:t>effects</a:t>
            </a:r>
            <a:r>
              <a:rPr lang="cs-CZ" dirty="0"/>
              <a:t> (normative </a:t>
            </a:r>
            <a:r>
              <a:rPr lang="cs-CZ" dirty="0" err="1"/>
              <a:t>effects</a:t>
            </a:r>
            <a:r>
              <a:rPr lang="cs-CZ" dirty="0"/>
              <a:t>, </a:t>
            </a:r>
            <a:r>
              <a:rPr lang="cs-CZ" dirty="0" err="1"/>
              <a:t>moral</a:t>
            </a:r>
            <a:r>
              <a:rPr lang="cs-CZ" dirty="0"/>
              <a:t> and </a:t>
            </a:r>
            <a:r>
              <a:rPr lang="cs-CZ" dirty="0" err="1"/>
              <a:t>behavioural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)</a:t>
            </a:r>
          </a:p>
          <a:p>
            <a:pPr algn="l"/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(</a:t>
            </a:r>
            <a:r>
              <a:rPr lang="cs-CZ" dirty="0" err="1"/>
              <a:t>macro</a:t>
            </a:r>
            <a:r>
              <a:rPr lang="cs-CZ" dirty="0"/>
              <a:t>-, </a:t>
            </a:r>
            <a:r>
              <a:rPr lang="cs-CZ" dirty="0" err="1"/>
              <a:t>micro</a:t>
            </a:r>
            <a:r>
              <a:rPr lang="cs-CZ" dirty="0"/>
              <a:t>-  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)</a:t>
            </a:r>
          </a:p>
          <a:p>
            <a:pPr algn="l"/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(</a:t>
            </a:r>
            <a:r>
              <a:rPr lang="cs-CZ" dirty="0" err="1"/>
              <a:t>legitimacy</a:t>
            </a:r>
            <a:r>
              <a:rPr lang="cs-CZ" dirty="0"/>
              <a:t> of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disaffection</a:t>
            </a:r>
            <a:r>
              <a:rPr lang="cs-CZ" dirty="0"/>
              <a:t>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4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36897-9971-41FD-BE6B-2228C8ED0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581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Korpi</a:t>
            </a:r>
            <a:r>
              <a:rPr lang="cs-CZ" dirty="0"/>
              <a:t> and Palme (1988): paradox of </a:t>
            </a:r>
            <a:r>
              <a:rPr lang="cs-CZ" dirty="0" err="1"/>
              <a:t>redistribution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81A08C-35AF-4459-B359-73A8E8E8E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682"/>
            <a:ext cx="10515600" cy="4966447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Universal versus 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welfare</a:t>
            </a:r>
            <a:r>
              <a:rPr lang="cs-CZ" dirty="0"/>
              <a:t> </a:t>
            </a:r>
            <a:r>
              <a:rPr lang="cs-CZ" dirty="0" err="1"/>
              <a:t>provision</a:t>
            </a:r>
            <a:endParaRPr lang="cs-CZ" dirty="0"/>
          </a:p>
          <a:p>
            <a:r>
              <a:rPr lang="cs-CZ" dirty="0"/>
              <a:t>“</a:t>
            </a:r>
            <a:r>
              <a:rPr lang="cs-CZ" dirty="0" err="1"/>
              <a:t>The</a:t>
            </a:r>
            <a:r>
              <a:rPr lang="cs-CZ" dirty="0"/>
              <a:t> more </a:t>
            </a:r>
            <a:r>
              <a:rPr lang="cs-CZ" dirty="0" err="1"/>
              <a:t>welfare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are </a:t>
            </a:r>
            <a:r>
              <a:rPr lang="cs-CZ" dirty="0" err="1"/>
              <a:t>targeted</a:t>
            </a:r>
            <a:r>
              <a:rPr lang="cs-CZ" dirty="0"/>
              <a:t> </a:t>
            </a:r>
            <a:r>
              <a:rPr lang="cs-CZ" dirty="0" err="1"/>
              <a:t>exclusively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poor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redistribution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achieved</a:t>
            </a:r>
            <a:r>
              <a:rPr lang="cs-CZ" dirty="0"/>
              <a:t>“</a:t>
            </a:r>
          </a:p>
          <a:p>
            <a:r>
              <a:rPr lang="cs-CZ" dirty="0" err="1"/>
              <a:t>Causal</a:t>
            </a:r>
            <a:r>
              <a:rPr lang="cs-CZ" dirty="0"/>
              <a:t> </a:t>
            </a:r>
            <a:r>
              <a:rPr lang="cs-CZ" dirty="0" err="1"/>
              <a:t>chain</a:t>
            </a:r>
            <a:r>
              <a:rPr lang="cs-CZ" dirty="0"/>
              <a:t>: </a:t>
            </a:r>
            <a:r>
              <a:rPr lang="cs-CZ" dirty="0" err="1"/>
              <a:t>institutional</a:t>
            </a:r>
            <a:r>
              <a:rPr lang="cs-CZ" dirty="0"/>
              <a:t> </a:t>
            </a:r>
            <a:r>
              <a:rPr lang="cs-CZ" dirty="0" err="1"/>
              <a:t>setting</a:t>
            </a:r>
            <a:r>
              <a:rPr lang="cs-CZ" dirty="0"/>
              <a:t> ( u x s)     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coalitions</a:t>
            </a:r>
            <a:r>
              <a:rPr lang="cs-CZ" dirty="0"/>
              <a:t> and public support </a:t>
            </a:r>
            <a:r>
              <a:rPr lang="cs-CZ" dirty="0" err="1"/>
              <a:t>for</a:t>
            </a:r>
            <a:r>
              <a:rPr lang="cs-CZ" dirty="0"/>
              <a:t> RED       </a:t>
            </a:r>
            <a:r>
              <a:rPr lang="cs-CZ" dirty="0" err="1"/>
              <a:t>RED</a:t>
            </a:r>
            <a:r>
              <a:rPr lang="cs-CZ" dirty="0"/>
              <a:t> budget </a:t>
            </a:r>
            <a:r>
              <a:rPr lang="cs-CZ" dirty="0" err="1"/>
              <a:t>size</a:t>
            </a:r>
            <a:r>
              <a:rPr lang="cs-CZ" dirty="0"/>
              <a:t> +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welfare</a:t>
            </a:r>
            <a:r>
              <a:rPr lang="cs-CZ" dirty="0"/>
              <a:t>       </a:t>
            </a:r>
            <a:r>
              <a:rPr lang="cs-CZ" dirty="0" err="1"/>
              <a:t>achieved</a:t>
            </a:r>
            <a:r>
              <a:rPr lang="cs-CZ" dirty="0"/>
              <a:t> REDISTRIBUTION  (</a:t>
            </a:r>
            <a:r>
              <a:rPr lang="cs-CZ" dirty="0" err="1"/>
              <a:t>interaction</a:t>
            </a:r>
            <a:r>
              <a:rPr lang="cs-CZ" dirty="0"/>
              <a:t> of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stratification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)</a:t>
            </a:r>
          </a:p>
          <a:p>
            <a:r>
              <a:rPr lang="cs-CZ" dirty="0" err="1"/>
              <a:t>Discussing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(</a:t>
            </a:r>
            <a:r>
              <a:rPr lang="cs-CZ" dirty="0" err="1"/>
              <a:t>Gugushvili</a:t>
            </a:r>
            <a:r>
              <a:rPr lang="cs-CZ" dirty="0"/>
              <a:t>, </a:t>
            </a:r>
            <a:r>
              <a:rPr lang="cs-CZ" dirty="0" err="1"/>
              <a:t>Laenen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97AE3295-0B74-43DD-9F79-BC0D82850C85}"/>
              </a:ext>
            </a:extLst>
          </p:cNvPr>
          <p:cNvSpPr/>
          <p:nvPr/>
        </p:nvSpPr>
        <p:spPr>
          <a:xfrm>
            <a:off x="3538819" y="3891360"/>
            <a:ext cx="367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21A8A7D-F9AB-4A72-9C7B-29D25A1EC1C9}"/>
              </a:ext>
            </a:extLst>
          </p:cNvPr>
          <p:cNvSpPr/>
          <p:nvPr/>
        </p:nvSpPr>
        <p:spPr>
          <a:xfrm>
            <a:off x="6974542" y="3509951"/>
            <a:ext cx="367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E8A057C5-B8C7-44AC-9C51-AE34A79CA11B}"/>
              </a:ext>
            </a:extLst>
          </p:cNvPr>
          <p:cNvSpPr/>
          <p:nvPr/>
        </p:nvSpPr>
        <p:spPr>
          <a:xfrm>
            <a:off x="8904197" y="3891360"/>
            <a:ext cx="367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0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3B810-6038-4EC2-BB9B-1BBC8A3A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040"/>
          </a:xfrm>
        </p:spPr>
        <p:txBody>
          <a:bodyPr>
            <a:normAutofit fontScale="90000"/>
          </a:bodyPr>
          <a:lstStyle/>
          <a:p>
            <a:r>
              <a:rPr lang="cs-CZ" dirty="0"/>
              <a:t>Universal WS       </a:t>
            </a:r>
            <a:r>
              <a:rPr lang="cs-CZ" dirty="0" err="1"/>
              <a:t>greater</a:t>
            </a:r>
            <a:r>
              <a:rPr lang="cs-CZ" dirty="0"/>
              <a:t> public support </a:t>
            </a:r>
            <a:r>
              <a:rPr lang="cs-CZ" dirty="0" err="1"/>
              <a:t>for</a:t>
            </a:r>
            <a:r>
              <a:rPr lang="cs-CZ" dirty="0"/>
              <a:t> RED?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DBD48-2E64-4897-9A72-6C70A9EB0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882"/>
            <a:ext cx="10515600" cy="4912659"/>
          </a:xfrm>
        </p:spPr>
        <p:txBody>
          <a:bodyPr>
            <a:normAutofit/>
          </a:bodyPr>
          <a:lstStyle/>
          <a:p>
            <a:r>
              <a:rPr lang="cs-CZ" sz="3600" dirty="0" err="1"/>
              <a:t>Yes</a:t>
            </a:r>
            <a:r>
              <a:rPr lang="cs-CZ" sz="3600" dirty="0"/>
              <a:t>, </a:t>
            </a:r>
            <a:r>
              <a:rPr lang="cs-CZ" sz="3600" dirty="0" err="1"/>
              <a:t>reasons</a:t>
            </a:r>
            <a:r>
              <a:rPr lang="cs-CZ" sz="3600" dirty="0"/>
              <a:t>:</a:t>
            </a:r>
          </a:p>
          <a:p>
            <a:r>
              <a:rPr lang="cs-CZ" sz="3600" i="1" dirty="0" err="1"/>
              <a:t>Larger</a:t>
            </a:r>
            <a:r>
              <a:rPr lang="cs-CZ" sz="3600" i="1" dirty="0"/>
              <a:t> </a:t>
            </a:r>
            <a:r>
              <a:rPr lang="cs-CZ" sz="3600" i="1" dirty="0" err="1"/>
              <a:t>welfare</a:t>
            </a:r>
            <a:r>
              <a:rPr lang="cs-CZ" sz="3600" i="1" dirty="0"/>
              <a:t> </a:t>
            </a:r>
            <a:r>
              <a:rPr lang="cs-CZ" sz="3600" i="1" dirty="0" err="1"/>
              <a:t>constituences</a:t>
            </a:r>
            <a:r>
              <a:rPr lang="cs-CZ" sz="3600" i="1" dirty="0"/>
              <a:t>, </a:t>
            </a:r>
            <a:r>
              <a:rPr lang="cs-CZ" sz="3600" i="1" dirty="0" err="1"/>
              <a:t>irrespective</a:t>
            </a:r>
            <a:r>
              <a:rPr lang="cs-CZ" sz="3600" i="1" dirty="0"/>
              <a:t> of </a:t>
            </a:r>
            <a:r>
              <a:rPr lang="cs-CZ" sz="3600" i="1" dirty="0" err="1"/>
              <a:t>classes</a:t>
            </a:r>
            <a:r>
              <a:rPr lang="cs-CZ" sz="3600" i="1" dirty="0"/>
              <a:t> (but </a:t>
            </a:r>
            <a:r>
              <a:rPr lang="cs-CZ" sz="3600" i="1" dirty="0" err="1"/>
              <a:t>self-interest</a:t>
            </a:r>
            <a:r>
              <a:rPr lang="cs-CZ" sz="3600" i="1" dirty="0"/>
              <a:t>)</a:t>
            </a:r>
          </a:p>
          <a:p>
            <a:r>
              <a:rPr lang="cs-CZ" sz="3600" i="1" dirty="0" err="1"/>
              <a:t>Perceived</a:t>
            </a:r>
            <a:r>
              <a:rPr lang="cs-CZ" sz="3600" i="1" dirty="0"/>
              <a:t> to </a:t>
            </a:r>
            <a:r>
              <a:rPr lang="cs-CZ" sz="3600" i="1" dirty="0" err="1"/>
              <a:t>function</a:t>
            </a:r>
            <a:r>
              <a:rPr lang="cs-CZ" sz="3600" i="1" dirty="0"/>
              <a:t> </a:t>
            </a:r>
            <a:r>
              <a:rPr lang="cs-CZ" sz="3600" i="1" dirty="0" err="1"/>
              <a:t>better</a:t>
            </a:r>
            <a:r>
              <a:rPr lang="cs-CZ" sz="3600" i="1" dirty="0"/>
              <a:t> (</a:t>
            </a:r>
            <a:r>
              <a:rPr lang="cs-CZ" sz="3600" i="1" dirty="0" err="1"/>
              <a:t>costs</a:t>
            </a:r>
            <a:r>
              <a:rPr lang="cs-CZ" sz="3600" i="1" dirty="0"/>
              <a:t>, abuse)</a:t>
            </a:r>
          </a:p>
          <a:p>
            <a:r>
              <a:rPr lang="cs-CZ" sz="3600" i="1" dirty="0" err="1"/>
              <a:t>Less</a:t>
            </a:r>
            <a:r>
              <a:rPr lang="cs-CZ" sz="3600" i="1" dirty="0"/>
              <a:t> </a:t>
            </a:r>
            <a:r>
              <a:rPr lang="cs-CZ" sz="3600" i="1" dirty="0" err="1"/>
              <a:t>divisive</a:t>
            </a:r>
            <a:r>
              <a:rPr lang="cs-CZ" sz="3600" i="1" dirty="0"/>
              <a:t> </a:t>
            </a:r>
            <a:r>
              <a:rPr lang="cs-CZ" sz="3600" i="1" dirty="0" err="1"/>
              <a:t>discussions</a:t>
            </a:r>
            <a:r>
              <a:rPr lang="cs-CZ" sz="3600" i="1" dirty="0"/>
              <a:t> </a:t>
            </a:r>
            <a:r>
              <a:rPr lang="cs-CZ" sz="3600" i="1" dirty="0" err="1"/>
              <a:t>about</a:t>
            </a:r>
            <a:r>
              <a:rPr lang="cs-CZ" sz="3600" i="1" dirty="0"/>
              <a:t> </a:t>
            </a:r>
            <a:r>
              <a:rPr lang="cs-CZ" sz="3600" i="1" dirty="0" err="1"/>
              <a:t>deservingness</a:t>
            </a:r>
            <a:r>
              <a:rPr lang="cs-CZ" sz="3600" i="1" dirty="0"/>
              <a:t> </a:t>
            </a:r>
            <a:endParaRPr lang="en-US" sz="3600" i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358FF63-CEE0-4421-A5CE-40301CF6B3BB}"/>
              </a:ext>
            </a:extLst>
          </p:cNvPr>
          <p:cNvSpPr/>
          <p:nvPr/>
        </p:nvSpPr>
        <p:spPr>
          <a:xfrm>
            <a:off x="3612776" y="554330"/>
            <a:ext cx="63649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5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59D84-9110-4FBF-A108-2EC26AE3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9251"/>
          </a:xfrm>
        </p:spPr>
        <p:txBody>
          <a:bodyPr/>
          <a:lstStyle/>
          <a:p>
            <a:r>
              <a:rPr lang="cs-CZ" dirty="0" err="1"/>
              <a:t>Higher</a:t>
            </a:r>
            <a:r>
              <a:rPr lang="cs-CZ" dirty="0"/>
              <a:t> public support    </a:t>
            </a:r>
            <a:r>
              <a:rPr lang="cs-CZ" dirty="0" err="1"/>
              <a:t>larger</a:t>
            </a:r>
            <a:r>
              <a:rPr lang="cs-CZ" dirty="0"/>
              <a:t> RED budget?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4FE51-619B-4468-9C41-957B78487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094"/>
            <a:ext cx="10515600" cy="5246781"/>
          </a:xfrm>
        </p:spPr>
        <p:txBody>
          <a:bodyPr>
            <a:normAutofit/>
          </a:bodyPr>
          <a:lstStyle/>
          <a:p>
            <a:r>
              <a:rPr lang="cs-CZ" sz="3200" dirty="0" err="1"/>
              <a:t>Yes</a:t>
            </a:r>
            <a:endParaRPr lang="cs-CZ" sz="3200" dirty="0"/>
          </a:p>
          <a:p>
            <a:r>
              <a:rPr lang="cs-CZ" sz="3200" i="1" dirty="0" err="1"/>
              <a:t>Policy</a:t>
            </a:r>
            <a:r>
              <a:rPr lang="cs-CZ" sz="3200" i="1" dirty="0"/>
              <a:t> feedback, public </a:t>
            </a:r>
            <a:r>
              <a:rPr lang="cs-CZ" sz="3200" i="1" dirty="0" err="1"/>
              <a:t>attitudes</a:t>
            </a:r>
            <a:r>
              <a:rPr lang="cs-CZ" sz="3200" i="1" dirty="0"/>
              <a:t>, </a:t>
            </a:r>
            <a:r>
              <a:rPr lang="cs-CZ" sz="3200" i="1" dirty="0" err="1"/>
              <a:t>voting</a:t>
            </a:r>
            <a:endParaRPr lang="cs-CZ" sz="3200" i="1" dirty="0"/>
          </a:p>
          <a:p>
            <a:r>
              <a:rPr lang="cs-CZ" sz="3200" i="1" dirty="0"/>
              <a:t>But</a:t>
            </a:r>
          </a:p>
          <a:p>
            <a:r>
              <a:rPr lang="cs-CZ" sz="3200" i="1" dirty="0" err="1"/>
              <a:t>Saturation</a:t>
            </a:r>
            <a:r>
              <a:rPr lang="cs-CZ" sz="3200" i="1" dirty="0"/>
              <a:t> </a:t>
            </a:r>
            <a:r>
              <a:rPr lang="cs-CZ" sz="3200" i="1" dirty="0" err="1"/>
              <a:t>theory</a:t>
            </a:r>
            <a:r>
              <a:rPr lang="cs-CZ" sz="3200" i="1" dirty="0"/>
              <a:t>, </a:t>
            </a:r>
            <a:r>
              <a:rPr lang="cs-CZ" sz="3200" i="1" dirty="0" err="1"/>
              <a:t>growth</a:t>
            </a:r>
            <a:r>
              <a:rPr lang="cs-CZ" sz="3200" i="1" dirty="0"/>
              <a:t> to </a:t>
            </a:r>
            <a:r>
              <a:rPr lang="cs-CZ" sz="3200" i="1" dirty="0" err="1"/>
              <a:t>limits</a:t>
            </a:r>
            <a:r>
              <a:rPr lang="cs-CZ" sz="3200" i="1" dirty="0"/>
              <a:t> </a:t>
            </a:r>
            <a:r>
              <a:rPr lang="cs-CZ" sz="3200" i="1" dirty="0" err="1"/>
              <a:t>theory</a:t>
            </a:r>
            <a:r>
              <a:rPr lang="cs-CZ" sz="3200" i="1" dirty="0"/>
              <a:t> (+</a:t>
            </a:r>
            <a:r>
              <a:rPr lang="cs-CZ" sz="3200" i="1" dirty="0" err="1"/>
              <a:t>amount</a:t>
            </a:r>
            <a:r>
              <a:rPr lang="cs-CZ" sz="3200" i="1" dirty="0"/>
              <a:t> of </a:t>
            </a:r>
            <a:r>
              <a:rPr lang="cs-CZ" sz="3200" i="1" dirty="0" err="1"/>
              <a:t>taxes</a:t>
            </a:r>
            <a:r>
              <a:rPr lang="cs-CZ" sz="3200" i="1" dirty="0"/>
              <a:t>)</a:t>
            </a:r>
          </a:p>
          <a:p>
            <a:endParaRPr lang="cs-CZ" sz="3200" i="1" dirty="0"/>
          </a:p>
          <a:p>
            <a:r>
              <a:rPr lang="cs-CZ" sz="3200" i="1" dirty="0" err="1"/>
              <a:t>Holds</a:t>
            </a:r>
            <a:r>
              <a:rPr lang="cs-CZ" sz="3200" i="1" dirty="0"/>
              <a:t> </a:t>
            </a:r>
            <a:r>
              <a:rPr lang="cs-CZ" sz="3200" i="1" dirty="0" err="1"/>
              <a:t>only</a:t>
            </a:r>
            <a:r>
              <a:rPr lang="cs-CZ" sz="3200" i="1" dirty="0"/>
              <a:t> </a:t>
            </a:r>
            <a:r>
              <a:rPr lang="cs-CZ" sz="3200" i="1" dirty="0" err="1"/>
              <a:t>for</a:t>
            </a:r>
            <a:r>
              <a:rPr lang="cs-CZ" sz="3200" i="1" dirty="0"/>
              <a:t> </a:t>
            </a:r>
            <a:r>
              <a:rPr lang="cs-CZ" sz="3200" i="1" dirty="0" err="1"/>
              <a:t>cross</a:t>
            </a:r>
            <a:r>
              <a:rPr lang="cs-CZ" sz="3200" i="1" dirty="0"/>
              <a:t>-country </a:t>
            </a:r>
            <a:r>
              <a:rPr lang="cs-CZ" sz="3200" i="1" dirty="0" err="1"/>
              <a:t>comparison</a:t>
            </a:r>
            <a:endParaRPr lang="en-US" sz="3200" i="1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96A75A6-4C71-4156-AE17-E056C37772AB}"/>
              </a:ext>
            </a:extLst>
          </p:cNvPr>
          <p:cNvSpPr/>
          <p:nvPr/>
        </p:nvSpPr>
        <p:spPr>
          <a:xfrm>
            <a:off x="5853956" y="527434"/>
            <a:ext cx="33169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            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8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65863-EE3A-4E8D-B3F6-CED2C1F1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/>
          </a:bodyPr>
          <a:lstStyle/>
          <a:p>
            <a:r>
              <a:rPr lang="cs-CZ" dirty="0"/>
              <a:t>   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assumptions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512D0-0AD2-4832-AB12-6323DF1A2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376"/>
            <a:ext cx="10515600" cy="500258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of budget RED </a:t>
            </a:r>
            <a:r>
              <a:rPr lang="cs-CZ" dirty="0" err="1"/>
              <a:t>greater</a:t>
            </a:r>
            <a:r>
              <a:rPr lang="cs-CZ" dirty="0"/>
              <a:t> in Universal WS?</a:t>
            </a:r>
          </a:p>
          <a:p>
            <a:pPr marL="0" indent="0">
              <a:buNone/>
            </a:pPr>
            <a:r>
              <a:rPr lang="cs-CZ" dirty="0" err="1"/>
              <a:t>Yes</a:t>
            </a:r>
            <a:r>
              <a:rPr lang="cs-CZ" i="1" dirty="0"/>
              <a:t>, but UNIV </a:t>
            </a:r>
            <a:r>
              <a:rPr lang="cs-CZ" i="1" dirty="0" err="1"/>
              <a:t>does</a:t>
            </a:r>
            <a:r>
              <a:rPr lang="cs-CZ" i="1" dirty="0"/>
              <a:t> not </a:t>
            </a:r>
            <a:r>
              <a:rPr lang="cs-CZ" i="1" dirty="0" err="1"/>
              <a:t>guarantee</a:t>
            </a:r>
            <a:r>
              <a:rPr lang="cs-CZ" i="1" dirty="0"/>
              <a:t> </a:t>
            </a:r>
            <a:r>
              <a:rPr lang="cs-CZ" i="1" dirty="0" err="1"/>
              <a:t>immunity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cuts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of budget RED </a:t>
            </a:r>
            <a:r>
              <a:rPr lang="cs-CZ" dirty="0" err="1"/>
              <a:t>matters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reducing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 and </a:t>
            </a:r>
            <a:r>
              <a:rPr lang="cs-CZ" dirty="0" err="1"/>
              <a:t>inequality</a:t>
            </a:r>
            <a:r>
              <a:rPr lang="cs-CZ" dirty="0"/>
              <a:t> WS?</a:t>
            </a:r>
          </a:p>
          <a:p>
            <a:pPr marL="0" indent="0">
              <a:buNone/>
            </a:pPr>
            <a:r>
              <a:rPr lang="cs-CZ" dirty="0" err="1"/>
              <a:t>Yes</a:t>
            </a:r>
            <a:r>
              <a:rPr lang="cs-CZ" i="1" dirty="0"/>
              <a:t>, but generosity </a:t>
            </a:r>
            <a:r>
              <a:rPr lang="cs-CZ" i="1" dirty="0" err="1"/>
              <a:t>can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compensated</a:t>
            </a:r>
            <a:r>
              <a:rPr lang="cs-CZ" i="1" dirty="0"/>
              <a:t> by </a:t>
            </a:r>
            <a:r>
              <a:rPr lang="cs-CZ" i="1" dirty="0" err="1"/>
              <a:t>accurate</a:t>
            </a:r>
            <a:r>
              <a:rPr lang="cs-CZ" i="1" dirty="0"/>
              <a:t> </a:t>
            </a:r>
            <a:r>
              <a:rPr lang="cs-CZ" i="1" dirty="0" err="1"/>
              <a:t>targeting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larger</a:t>
            </a:r>
            <a:r>
              <a:rPr lang="cs-CZ" dirty="0"/>
              <a:t> RED budget lead to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provisions</a:t>
            </a:r>
            <a:r>
              <a:rPr lang="cs-CZ" dirty="0"/>
              <a:t> and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 and </a:t>
            </a:r>
            <a:r>
              <a:rPr lang="cs-CZ" dirty="0" err="1"/>
              <a:t>inequality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 err="1"/>
              <a:t>Yes</a:t>
            </a:r>
            <a:r>
              <a:rPr lang="cs-CZ" i="1" dirty="0"/>
              <a:t>, </a:t>
            </a:r>
            <a:r>
              <a:rPr lang="cs-CZ" i="1" dirty="0" err="1"/>
              <a:t>private</a:t>
            </a:r>
            <a:r>
              <a:rPr lang="cs-CZ" i="1" dirty="0"/>
              <a:t> </a:t>
            </a:r>
            <a:r>
              <a:rPr lang="cs-CZ" i="1" dirty="0" err="1"/>
              <a:t>welfare</a:t>
            </a:r>
            <a:r>
              <a:rPr lang="cs-CZ" i="1" dirty="0"/>
              <a:t> as substitute, </a:t>
            </a:r>
            <a:r>
              <a:rPr lang="cs-CZ" i="1" dirty="0" err="1"/>
              <a:t>less</a:t>
            </a:r>
            <a:r>
              <a:rPr lang="cs-CZ" i="1" dirty="0"/>
              <a:t> </a:t>
            </a:r>
            <a:r>
              <a:rPr lang="cs-CZ" i="1" dirty="0" err="1"/>
              <a:t>redistributive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9225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6A361-99C6-404D-9AB7-ABA5D4A2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9251"/>
          </a:xfrm>
        </p:spPr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assumptions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ECE8E-1C57-472A-ABB9-35D1767B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3318"/>
            <a:ext cx="10515600" cy="4733645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Does</a:t>
            </a:r>
            <a:r>
              <a:rPr lang="cs-CZ" dirty="0"/>
              <a:t> UNIVERSAL WS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 and </a:t>
            </a:r>
            <a:r>
              <a:rPr lang="cs-CZ" dirty="0" err="1"/>
              <a:t>inequality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SELECTIVE WS?</a:t>
            </a:r>
          </a:p>
          <a:p>
            <a:r>
              <a:rPr lang="cs-CZ" dirty="0" err="1"/>
              <a:t>Yes</a:t>
            </a:r>
            <a:endParaRPr lang="cs-CZ" dirty="0"/>
          </a:p>
          <a:p>
            <a:r>
              <a:rPr lang="cs-CZ" i="1" dirty="0"/>
              <a:t>UNIV soc </a:t>
            </a:r>
            <a:r>
              <a:rPr lang="cs-CZ" i="1" dirty="0" err="1"/>
              <a:t>insurance</a:t>
            </a:r>
            <a:r>
              <a:rPr lang="cs-CZ" i="1" dirty="0"/>
              <a:t> </a:t>
            </a:r>
            <a:r>
              <a:rPr lang="cs-CZ" i="1" dirty="0" err="1"/>
              <a:t>systems</a:t>
            </a:r>
            <a:r>
              <a:rPr lang="cs-CZ" i="1" dirty="0"/>
              <a:t> (</a:t>
            </a:r>
            <a:r>
              <a:rPr lang="cs-CZ" i="1" dirty="0" err="1"/>
              <a:t>working</a:t>
            </a:r>
            <a:r>
              <a:rPr lang="cs-CZ" i="1"/>
              <a:t> + middle</a:t>
            </a:r>
            <a:r>
              <a:rPr lang="cs-CZ" i="1" dirty="0"/>
              <a:t> </a:t>
            </a:r>
            <a:r>
              <a:rPr lang="cs-CZ" i="1" dirty="0" err="1"/>
              <a:t>class</a:t>
            </a:r>
            <a:r>
              <a:rPr lang="cs-CZ" i="1" dirty="0"/>
              <a:t>) – </a:t>
            </a:r>
            <a:r>
              <a:rPr lang="cs-CZ" i="1" dirty="0" err="1"/>
              <a:t>matter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initial</a:t>
            </a:r>
            <a:r>
              <a:rPr lang="cs-CZ" i="1" dirty="0"/>
              <a:t> </a:t>
            </a:r>
            <a:r>
              <a:rPr lang="cs-CZ" i="1" dirty="0" err="1"/>
              <a:t>stage</a:t>
            </a:r>
            <a:r>
              <a:rPr lang="cs-CZ" i="1" dirty="0"/>
              <a:t> of WS, but a </a:t>
            </a:r>
            <a:r>
              <a:rPr lang="cs-CZ" i="1" dirty="0" err="1"/>
              <a:t>weakening</a:t>
            </a:r>
            <a:r>
              <a:rPr lang="cs-CZ" i="1" dirty="0"/>
              <a:t> link</a:t>
            </a:r>
          </a:p>
          <a:p>
            <a:r>
              <a:rPr lang="cs-CZ" i="1" dirty="0" err="1"/>
              <a:t>Targeting</a:t>
            </a:r>
            <a:r>
              <a:rPr lang="cs-CZ" i="1" dirty="0"/>
              <a:t> </a:t>
            </a:r>
            <a:r>
              <a:rPr lang="cs-CZ" i="1" dirty="0" err="1"/>
              <a:t>within</a:t>
            </a:r>
            <a:r>
              <a:rPr lang="cs-CZ" i="1" dirty="0"/>
              <a:t> UNIV – </a:t>
            </a:r>
            <a:r>
              <a:rPr lang="cs-CZ" i="1" dirty="0" err="1"/>
              <a:t>selective</a:t>
            </a:r>
            <a:r>
              <a:rPr lang="cs-CZ" i="1" dirty="0"/>
              <a:t> </a:t>
            </a:r>
            <a:r>
              <a:rPr lang="cs-CZ" i="1" dirty="0" err="1"/>
              <a:t>universalism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most </a:t>
            </a:r>
            <a:r>
              <a:rPr lang="cs-CZ" i="1" dirty="0" err="1"/>
              <a:t>effective</a:t>
            </a:r>
            <a:endParaRPr lang="cs-CZ" i="1" dirty="0"/>
          </a:p>
          <a:p>
            <a:endParaRPr lang="cs-CZ" i="1" dirty="0"/>
          </a:p>
          <a:p>
            <a:r>
              <a:rPr lang="cs-CZ" i="1" dirty="0" err="1"/>
              <a:t>Other</a:t>
            </a:r>
            <a:r>
              <a:rPr lang="cs-CZ" i="1" dirty="0"/>
              <a:t> </a:t>
            </a:r>
            <a:r>
              <a:rPr lang="cs-CZ" i="1" dirty="0" err="1"/>
              <a:t>factors</a:t>
            </a:r>
            <a:r>
              <a:rPr lang="cs-CZ" i="1" dirty="0"/>
              <a:t>: </a:t>
            </a:r>
            <a:r>
              <a:rPr lang="cs-CZ" i="1" dirty="0" err="1"/>
              <a:t>Activation</a:t>
            </a:r>
            <a:r>
              <a:rPr lang="cs-CZ" i="1" dirty="0"/>
              <a:t> </a:t>
            </a:r>
            <a:r>
              <a:rPr lang="cs-CZ" i="1" dirty="0" err="1"/>
              <a:t>policies</a:t>
            </a:r>
            <a:r>
              <a:rPr lang="cs-CZ" i="1" dirty="0"/>
              <a:t>, </a:t>
            </a:r>
            <a:r>
              <a:rPr lang="cs-CZ" i="1" dirty="0" err="1"/>
              <a:t>conditionality</a:t>
            </a:r>
            <a:r>
              <a:rPr lang="cs-CZ" i="1" dirty="0"/>
              <a:t>, </a:t>
            </a:r>
            <a:r>
              <a:rPr lang="cs-CZ" i="1" dirty="0" err="1"/>
              <a:t>Demographic</a:t>
            </a:r>
            <a:r>
              <a:rPr lang="cs-CZ" i="1" dirty="0"/>
              <a:t> profile, </a:t>
            </a:r>
            <a:r>
              <a:rPr lang="cs-CZ" i="1" dirty="0" err="1"/>
              <a:t>Pre</a:t>
            </a:r>
            <a:r>
              <a:rPr lang="cs-CZ" i="1" dirty="0"/>
              <a:t>-transfer </a:t>
            </a:r>
            <a:r>
              <a:rPr lang="cs-CZ" i="1" dirty="0" err="1"/>
              <a:t>income</a:t>
            </a:r>
            <a:r>
              <a:rPr lang="cs-CZ" i="1" dirty="0"/>
              <a:t> </a:t>
            </a:r>
            <a:r>
              <a:rPr lang="cs-CZ" i="1" dirty="0" err="1"/>
              <a:t>distribution</a:t>
            </a:r>
            <a:endParaRPr lang="cs-CZ" i="1" dirty="0"/>
          </a:p>
          <a:p>
            <a:endParaRPr lang="cs-CZ" dirty="0"/>
          </a:p>
          <a:p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: </a:t>
            </a:r>
            <a:r>
              <a:rPr lang="cs-CZ" dirty="0" err="1"/>
              <a:t>value</a:t>
            </a:r>
            <a:r>
              <a:rPr lang="cs-CZ" dirty="0"/>
              <a:t> of solidarity, </a:t>
            </a:r>
            <a:r>
              <a:rPr lang="cs-CZ" dirty="0" err="1"/>
              <a:t>equality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238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350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Social stratification effects (paradox of redistribution)</vt:lpstr>
      <vt:lpstr>Korpi and Palme (1988): paradox of redistribution</vt:lpstr>
      <vt:lpstr>Universal WS       greater public support for RED?</vt:lpstr>
      <vt:lpstr>Higher public support    larger RED budget?</vt:lpstr>
      <vt:lpstr>    Other assumptions</vt:lpstr>
      <vt:lpstr>Other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stratification effects (paradox of redistribution)</dc:title>
  <dc:creator>Tomáš Sirovátka</dc:creator>
  <cp:lastModifiedBy>Tomáš Sirovátka</cp:lastModifiedBy>
  <cp:revision>16</cp:revision>
  <dcterms:created xsi:type="dcterms:W3CDTF">2024-07-30T11:08:15Z</dcterms:created>
  <dcterms:modified xsi:type="dcterms:W3CDTF">2024-08-26T15:10:55Z</dcterms:modified>
</cp:coreProperties>
</file>