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61" r:id="rId8"/>
    <p:sldId id="258" r:id="rId9"/>
    <p:sldId id="260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EDB81D4-AAF1-4889-86E8-137DF78D1DCD}">
          <p14:sldIdLst>
            <p14:sldId id="256"/>
            <p14:sldId id="259"/>
            <p14:sldId id="257"/>
            <p14:sldId id="261"/>
            <p14:sldId id="258"/>
            <p14:sldId id="260"/>
          </p14:sldIdLst>
        </p14:section>
        <p14:section name="Oddíl bez názvu" id="{587BCCA5-812D-4110-8B78-8BB2636C1E1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CA8F7-35F8-4147-A86D-6BEB9E6BE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1C3EFC-7528-44DE-B776-DDEF11450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0902C6-B7BC-4581-A995-179579AF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FD6DC4-DB95-4868-9E10-5944C641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69A1B5-7799-4639-9604-F7DA26D84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3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DF459-2AF9-44A4-B576-9EACC13ED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B3040A-9EC2-4272-90A4-94F46F163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C2AE3E-AF1C-4362-8041-A8BD2CBEC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232463-D242-4FB4-B5CD-CAD0827C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E1403F-29FA-4A8E-9D1C-E55D5C25B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2BAAA5A-8FD2-4ECE-B01A-A46936BAE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1214AA7-2846-456D-8140-E5FF2336B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17E07A-AB0A-4E93-BB9A-F02A5CA53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AB8650-725C-437B-8BD4-6766E13D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E489B-6C3A-4464-8F1D-F6023042D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5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DDF7B3-7A84-46DC-9CB9-C5AB13A64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EC038A-B399-45F6-B806-99A64A56F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33ACB8-E3F8-4F32-B082-1CEEE3FA0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91BA06-2309-4BF2-83B4-59A52B77E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1471D0-578F-423C-875F-00884CE4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6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5F20B-0A8F-4A23-9612-58DB7EDF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9930BE9-728A-4558-B7E7-035FB96B2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4A2867-963C-4CF2-9747-7E94CD8D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DC2C46-2984-4EB3-BC2A-4DB1E9603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28FA9A-AAC1-49E8-B2C5-5C43C5940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A5872-4C64-4CB3-9D37-7987DB2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1B3ECB-88CD-4E4F-AB34-654125224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61F2C9A-981D-4171-A4A1-3C7C50268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F89084-5F8A-4FCB-B123-6EF0D287C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4BF93B-E5F1-44C1-A401-5B45F639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68E666-20DA-4DB0-8132-892EF75B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4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FFE8F-5CB0-4B78-A76A-6C658E177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33235E8-F576-484E-94C2-894AD5D43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5A49257-1677-4B91-A889-B37A5174A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52D262C-F0EB-411D-ACE7-AB86FDD276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AB3CF1D-2412-49AD-B19D-87F6E2437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FE23C39-319E-41B0-BE57-976829334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B0C1118-7B9C-4B8E-B2F8-E36E281E5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03BFEF3-0A29-4817-A142-9C11C0C3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9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733A0-0B0C-4B88-BC43-6FF80EEE3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310F81-8872-4241-BDAF-4A1FB33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2018D1-3773-46F2-BA8C-284A4E1A9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6FCC2D-281C-42A0-B9C2-236CF7F7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9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7C59E7-873C-430F-BD2B-7C60F8D7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3E444D-CF4C-4537-99EE-A1701516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E30DDE-2380-467F-84CE-C76D2A4E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8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B5CCB-700E-47E6-8E40-44EC71E73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B0BCFB-ACA6-40E0-A6A1-7C4CF5DDB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A465BA-6B5F-489F-98B9-8B1EF248B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F77EFD6-DB48-4BAD-B95F-A52A1F9EE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532FBF-E095-43B0-8348-E87ED8AE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9B72B2-A913-46E3-A31B-40763495D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1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81CE7-2F34-462A-8CCA-5F28F6BC4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62B7D9-109B-4049-A599-E23216405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FD23264-1C1A-46FE-A01F-652E4EC95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D0492A-B0BD-44B1-BE20-3F099754E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745E05-80E5-45C0-BF5E-F2DA48D8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3EC44F-FFCC-4525-B26E-2803D331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1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9735C1-E8BE-4A2D-BC0F-E5224C16B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A056E5A-CBEA-4964-8D9B-359FD381F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7FB54-D508-4F47-B23F-BAB308E8AE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F770-3AB6-4242-A635-B50A9E9CCB97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E400A5-1212-405D-884A-DD09024932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9BF23D-2395-4152-A8D0-005C1EB28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8EA51-BD17-4CDF-BD8E-BFB3E3027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1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64F6C-6098-44A5-8C97-D13F3AAB27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Labour</a:t>
            </a:r>
            <a:r>
              <a:rPr lang="cs-CZ" dirty="0"/>
              <a:t> Market </a:t>
            </a:r>
            <a:r>
              <a:rPr lang="cs-CZ" dirty="0" err="1"/>
              <a:t>Policies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B9800F-03AB-4CB9-8213-42099ED18F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4B0B0-7250-43D8-8927-F0EFD546C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0270"/>
          </a:xfrm>
        </p:spPr>
        <p:txBody>
          <a:bodyPr/>
          <a:lstStyle/>
          <a:p>
            <a:r>
              <a:rPr lang="cs-CZ" dirty="0" err="1"/>
              <a:t>Labour</a:t>
            </a:r>
            <a:r>
              <a:rPr lang="cs-CZ" dirty="0"/>
              <a:t> Market </a:t>
            </a:r>
            <a:r>
              <a:rPr lang="cs-CZ" dirty="0" err="1"/>
              <a:t>Policy</a:t>
            </a:r>
            <a:r>
              <a:rPr lang="cs-CZ" dirty="0"/>
              <a:t> - </a:t>
            </a:r>
            <a:r>
              <a:rPr lang="cs-CZ" dirty="0" err="1"/>
              <a:t>Introduction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5DFFC3-FAA8-47B0-830D-B248D958D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5396"/>
            <a:ext cx="10515600" cy="5273748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Traditionally</a:t>
            </a:r>
            <a:r>
              <a:rPr lang="cs-CZ" dirty="0"/>
              <a:t>:</a:t>
            </a:r>
          </a:p>
          <a:p>
            <a:r>
              <a:rPr lang="cs-CZ" dirty="0" err="1"/>
              <a:t>Passive</a:t>
            </a:r>
            <a:r>
              <a:rPr lang="cs-CZ" dirty="0"/>
              <a:t> LMP (UB </a:t>
            </a:r>
            <a:r>
              <a:rPr lang="cs-CZ" dirty="0" err="1"/>
              <a:t>schemes</a:t>
            </a:r>
            <a:r>
              <a:rPr lang="cs-CZ" dirty="0"/>
              <a:t>)</a:t>
            </a:r>
          </a:p>
          <a:p>
            <a:r>
              <a:rPr lang="cs-CZ" dirty="0" err="1"/>
              <a:t>Active</a:t>
            </a:r>
            <a:r>
              <a:rPr lang="cs-CZ" dirty="0"/>
              <a:t> LMP (</a:t>
            </a:r>
            <a:r>
              <a:rPr lang="cs-CZ" dirty="0" err="1"/>
              <a:t>measures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intergrating</a:t>
            </a:r>
            <a:r>
              <a:rPr lang="cs-CZ" dirty="0"/>
              <a:t> to </a:t>
            </a:r>
            <a:r>
              <a:rPr lang="cs-CZ" dirty="0" err="1"/>
              <a:t>employment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New </a:t>
            </a:r>
            <a:r>
              <a:rPr lang="cs-CZ" dirty="0" err="1"/>
              <a:t>developments</a:t>
            </a:r>
            <a:r>
              <a:rPr lang="cs-CZ" dirty="0"/>
              <a:t> </a:t>
            </a:r>
            <a:r>
              <a:rPr lang="cs-CZ" dirty="0" err="1"/>
              <a:t>since</a:t>
            </a:r>
            <a:r>
              <a:rPr lang="cs-CZ" dirty="0"/>
              <a:t> 1990s: </a:t>
            </a:r>
            <a:r>
              <a:rPr lang="cs-CZ" dirty="0" err="1"/>
              <a:t>activation</a:t>
            </a:r>
            <a:r>
              <a:rPr lang="cs-CZ" dirty="0"/>
              <a:t> </a:t>
            </a:r>
            <a:r>
              <a:rPr lang="cs-CZ" dirty="0" err="1"/>
              <a:t>policies</a:t>
            </a:r>
            <a:endParaRPr lang="cs-CZ" dirty="0"/>
          </a:p>
          <a:p>
            <a:r>
              <a:rPr lang="cs-CZ" dirty="0" err="1"/>
              <a:t>Synergy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ALMPs</a:t>
            </a:r>
            <a:r>
              <a:rPr lang="cs-CZ" dirty="0"/>
              <a:t>, UB </a:t>
            </a:r>
            <a:r>
              <a:rPr lang="cs-CZ" dirty="0" err="1"/>
              <a:t>schemes</a:t>
            </a:r>
            <a:r>
              <a:rPr lang="cs-CZ" dirty="0"/>
              <a:t>, </a:t>
            </a:r>
            <a:r>
              <a:rPr lang="cs-CZ" dirty="0" err="1"/>
              <a:t>taxation</a:t>
            </a:r>
            <a:r>
              <a:rPr lang="cs-CZ" dirty="0"/>
              <a:t>, EPL,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 + </a:t>
            </a:r>
            <a:r>
              <a:rPr lang="cs-CZ" dirty="0" err="1"/>
              <a:t>education</a:t>
            </a:r>
            <a:r>
              <a:rPr lang="cs-CZ" dirty="0"/>
              <a:t> systém</a:t>
            </a:r>
          </a:p>
          <a:p>
            <a:endParaRPr lang="cs-CZ" dirty="0"/>
          </a:p>
          <a:p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regimes</a:t>
            </a:r>
            <a:endParaRPr lang="cs-CZ" dirty="0"/>
          </a:p>
          <a:p>
            <a:r>
              <a:rPr lang="cs-CZ" dirty="0" err="1"/>
              <a:t>Activation</a:t>
            </a:r>
            <a:r>
              <a:rPr lang="cs-CZ" dirty="0"/>
              <a:t> </a:t>
            </a:r>
            <a:r>
              <a:rPr lang="cs-CZ" dirty="0" err="1"/>
              <a:t>regimes</a:t>
            </a:r>
            <a:endParaRPr lang="cs-CZ" dirty="0"/>
          </a:p>
          <a:p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68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E208C-BEF0-4EFB-9823-8F1FAD423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331"/>
          </a:xfrm>
        </p:spPr>
        <p:txBody>
          <a:bodyPr/>
          <a:lstStyle/>
          <a:p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 (Gallie, </a:t>
            </a:r>
            <a:r>
              <a:rPr lang="cs-CZ" dirty="0" err="1"/>
              <a:t>Paugam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1DE34D-21AA-48E6-994C-77D8EA3BE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8679"/>
            <a:ext cx="10515600" cy="4834196"/>
          </a:xfrm>
        </p:spPr>
        <p:txBody>
          <a:bodyPr>
            <a:normAutofit/>
          </a:bodyPr>
          <a:lstStyle/>
          <a:p>
            <a:r>
              <a:rPr lang="cs-CZ" dirty="0" err="1"/>
              <a:t>Scheme</a:t>
            </a:r>
            <a:r>
              <a:rPr lang="cs-CZ" dirty="0"/>
              <a:t> 1.2 – </a:t>
            </a:r>
            <a:r>
              <a:rPr lang="cs-CZ" dirty="0" err="1"/>
              <a:t>correspondence</a:t>
            </a:r>
            <a:r>
              <a:rPr lang="cs-CZ" dirty="0"/>
              <a:t> to WS </a:t>
            </a:r>
            <a:r>
              <a:rPr lang="cs-CZ" dirty="0" err="1"/>
              <a:t>regime</a:t>
            </a:r>
            <a:endParaRPr lang="cs-CZ" dirty="0"/>
          </a:p>
          <a:p>
            <a:r>
              <a:rPr lang="cs-CZ" b="1" dirty="0" err="1"/>
              <a:t>Current</a:t>
            </a:r>
            <a:r>
              <a:rPr lang="cs-CZ" b="1" dirty="0"/>
              <a:t> </a:t>
            </a:r>
            <a:r>
              <a:rPr lang="cs-CZ" b="1" dirty="0" err="1"/>
              <a:t>features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UN </a:t>
            </a:r>
            <a:r>
              <a:rPr lang="cs-CZ" b="1" dirty="0" err="1"/>
              <a:t>regimes</a:t>
            </a:r>
            <a:r>
              <a:rPr lang="cs-CZ" b="1" dirty="0"/>
              <a:t> </a:t>
            </a:r>
          </a:p>
          <a:p>
            <a:r>
              <a:rPr lang="cs-CZ" i="1" dirty="0" err="1"/>
              <a:t>Discuss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</a:t>
            </a:r>
            <a:r>
              <a:rPr lang="cs-CZ" i="1" dirty="0" err="1"/>
              <a:t>strict</a:t>
            </a:r>
            <a:r>
              <a:rPr lang="cs-CZ" i="1" dirty="0"/>
              <a:t> are </a:t>
            </a:r>
            <a:r>
              <a:rPr lang="cs-CZ" i="1" dirty="0" err="1"/>
              <a:t>eligibility</a:t>
            </a:r>
            <a:r>
              <a:rPr lang="cs-CZ" i="1" dirty="0"/>
              <a:t> </a:t>
            </a:r>
            <a:r>
              <a:rPr lang="cs-CZ" i="1" dirty="0" err="1"/>
              <a:t>criteria</a:t>
            </a:r>
            <a:r>
              <a:rPr lang="cs-CZ" i="1" dirty="0"/>
              <a:t>? </a:t>
            </a:r>
          </a:p>
          <a:p>
            <a:endParaRPr lang="cs-CZ" i="1" dirty="0"/>
          </a:p>
          <a:p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indications</a:t>
            </a:r>
            <a:r>
              <a:rPr lang="cs-CZ" dirty="0"/>
              <a:t>, </a:t>
            </a:r>
            <a:r>
              <a:rPr lang="cs-CZ" dirty="0" err="1"/>
              <a:t>see</a:t>
            </a:r>
            <a:r>
              <a:rPr lang="cs-CZ" dirty="0"/>
              <a:t> Table 1.3, 1.4, 1.5</a:t>
            </a:r>
          </a:p>
          <a:p>
            <a:r>
              <a:rPr lang="cs-CZ" i="1" dirty="0" err="1"/>
              <a:t>Discuss</a:t>
            </a:r>
            <a:r>
              <a:rPr lang="cs-CZ" i="1" dirty="0"/>
              <a:t>: </a:t>
            </a:r>
            <a:r>
              <a:rPr lang="cs-CZ" i="1" dirty="0" err="1"/>
              <a:t>How</a:t>
            </a:r>
            <a:r>
              <a:rPr lang="cs-CZ" i="1" dirty="0"/>
              <a:t> </a:t>
            </a:r>
            <a:r>
              <a:rPr lang="cs-CZ" i="1" dirty="0" err="1"/>
              <a:t>appropriate</a:t>
            </a:r>
            <a:r>
              <a:rPr lang="cs-CZ" i="1" dirty="0"/>
              <a:t> </a:t>
            </a:r>
            <a:r>
              <a:rPr lang="cs-CZ" i="1" dirty="0" err="1"/>
              <a:t>indications</a:t>
            </a:r>
            <a:r>
              <a:rPr lang="cs-CZ" i="1" dirty="0"/>
              <a:t>? </a:t>
            </a:r>
          </a:p>
          <a:p>
            <a:endParaRPr lang="cs-CZ" i="1" dirty="0"/>
          </a:p>
          <a:p>
            <a:r>
              <a:rPr lang="cs-CZ" dirty="0" err="1"/>
              <a:t>Interaction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residence </a:t>
            </a:r>
            <a:r>
              <a:rPr lang="cs-CZ" dirty="0" err="1"/>
              <a:t>regimes</a:t>
            </a:r>
            <a:r>
              <a:rPr lang="cs-CZ" dirty="0"/>
              <a:t>: Table 1.8 and 1.9</a:t>
            </a:r>
          </a:p>
          <a:p>
            <a:r>
              <a:rPr lang="cs-CZ" dirty="0" err="1"/>
              <a:t>Broad</a:t>
            </a:r>
            <a:r>
              <a:rPr lang="cs-CZ" dirty="0"/>
              <a:t> </a:t>
            </a:r>
            <a:r>
              <a:rPr lang="cs-CZ" dirty="0" err="1"/>
              <a:t>societal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7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0C729-1796-4A5F-B418-8D6BA5C56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5601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: source MISSOC 2023</a:t>
            </a:r>
            <a:endParaRPr lang="en-US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0FC23B1-D9E3-4D30-8492-518BFB334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749811"/>
              </p:ext>
            </p:extLst>
          </p:nvPr>
        </p:nvGraphicFramePr>
        <p:xfrm>
          <a:off x="467833" y="1158949"/>
          <a:ext cx="11344939" cy="6324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802">
                  <a:extLst>
                    <a:ext uri="{9D8B030D-6E8A-4147-A177-3AD203B41FA5}">
                      <a16:colId xmlns:a16="http://schemas.microsoft.com/office/drawing/2014/main" val="1757543844"/>
                    </a:ext>
                  </a:extLst>
                </a:gridCol>
                <a:gridCol w="2076273">
                  <a:extLst>
                    <a:ext uri="{9D8B030D-6E8A-4147-A177-3AD203B41FA5}">
                      <a16:colId xmlns:a16="http://schemas.microsoft.com/office/drawing/2014/main" val="3759854214"/>
                    </a:ext>
                  </a:extLst>
                </a:gridCol>
                <a:gridCol w="1950091">
                  <a:extLst>
                    <a:ext uri="{9D8B030D-6E8A-4147-A177-3AD203B41FA5}">
                      <a16:colId xmlns:a16="http://schemas.microsoft.com/office/drawing/2014/main" val="712610414"/>
                    </a:ext>
                  </a:extLst>
                </a:gridCol>
                <a:gridCol w="1296237">
                  <a:extLst>
                    <a:ext uri="{9D8B030D-6E8A-4147-A177-3AD203B41FA5}">
                      <a16:colId xmlns:a16="http://schemas.microsoft.com/office/drawing/2014/main" val="2006297964"/>
                    </a:ext>
                  </a:extLst>
                </a:gridCol>
                <a:gridCol w="2695713">
                  <a:extLst>
                    <a:ext uri="{9D8B030D-6E8A-4147-A177-3AD203B41FA5}">
                      <a16:colId xmlns:a16="http://schemas.microsoft.com/office/drawing/2014/main" val="662427286"/>
                    </a:ext>
                  </a:extLst>
                </a:gridCol>
                <a:gridCol w="1890823">
                  <a:extLst>
                    <a:ext uri="{9D8B030D-6E8A-4147-A177-3AD203B41FA5}">
                      <a16:colId xmlns:a16="http://schemas.microsoft.com/office/drawing/2014/main" val="3399004514"/>
                    </a:ext>
                  </a:extLst>
                </a:gridCol>
              </a:tblGrid>
              <a:tr h="14247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Liberal</a:t>
                      </a:r>
                      <a:endParaRPr lang="cs-CZ" dirty="0"/>
                    </a:p>
                    <a:p>
                      <a:r>
                        <a:rPr lang="cs-CZ" dirty="0"/>
                        <a:t>IRL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Conservative</a:t>
                      </a:r>
                      <a:endParaRPr lang="cs-CZ" dirty="0"/>
                    </a:p>
                    <a:p>
                      <a:r>
                        <a:rPr lang="cs-CZ" dirty="0"/>
                        <a:t>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Universal</a:t>
                      </a:r>
                    </a:p>
                    <a:p>
                      <a:r>
                        <a:rPr lang="cs-CZ" dirty="0"/>
                        <a:t>SWE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Subprotective</a:t>
                      </a:r>
                      <a:endParaRPr lang="cs-CZ" dirty="0"/>
                    </a:p>
                    <a:p>
                      <a:r>
                        <a:rPr lang="cs-CZ" dirty="0"/>
                        <a:t>ITALY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Transitional</a:t>
                      </a:r>
                      <a:endParaRPr lang="cs-CZ" dirty="0"/>
                    </a:p>
                    <a:p>
                      <a:r>
                        <a:rPr lang="cs-CZ" dirty="0"/>
                        <a:t>CZE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00483"/>
                  </a:ext>
                </a:extLst>
              </a:tr>
              <a:tr h="1424763">
                <a:tc>
                  <a:txBody>
                    <a:bodyPr/>
                    <a:lstStyle/>
                    <a:p>
                      <a:r>
                        <a:rPr lang="cs-CZ" dirty="0"/>
                        <a:t>Generosity (</a:t>
                      </a:r>
                      <a:r>
                        <a:rPr lang="cs-CZ" dirty="0" err="1"/>
                        <a:t>level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UB)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Flat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rate</a:t>
                      </a:r>
                      <a:r>
                        <a:rPr lang="cs-CZ" dirty="0"/>
                        <a:t> in EUR</a:t>
                      </a:r>
                    </a:p>
                    <a:p>
                      <a:r>
                        <a:rPr lang="cs-CZ" dirty="0"/>
                        <a:t>220, 172, 141, 98 per </a:t>
                      </a:r>
                      <a:r>
                        <a:rPr lang="cs-CZ" dirty="0" err="1"/>
                        <a:t>week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depending</a:t>
                      </a:r>
                      <a:r>
                        <a:rPr lang="cs-CZ" dirty="0"/>
                        <a:t> on </a:t>
                      </a:r>
                      <a:r>
                        <a:rPr lang="cs-CZ" dirty="0" err="1"/>
                        <a:t>previous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earnings</a:t>
                      </a:r>
                      <a:r>
                        <a:rPr lang="cs-CZ" dirty="0"/>
                        <a:t> (+300, 220-, 150-, -150)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67% </a:t>
                      </a:r>
                      <a:r>
                        <a:rPr lang="cs-CZ" dirty="0" err="1"/>
                        <a:t>child</a:t>
                      </a:r>
                      <a:r>
                        <a:rPr lang="cs-CZ" dirty="0"/>
                        <a:t>, 60%</a:t>
                      </a:r>
                    </a:p>
                    <a:p>
                      <a:r>
                        <a:rPr lang="cs-CZ" dirty="0" err="1"/>
                        <a:t>From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max</a:t>
                      </a:r>
                      <a:r>
                        <a:rPr lang="cs-CZ" dirty="0"/>
                        <a:t> 7,100 EUR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80% </a:t>
                      </a:r>
                      <a:r>
                        <a:rPr lang="cs-CZ" dirty="0" err="1"/>
                        <a:t>for</a:t>
                      </a:r>
                      <a:r>
                        <a:rPr lang="cs-CZ" dirty="0"/>
                        <a:t> 200 </a:t>
                      </a:r>
                      <a:r>
                        <a:rPr lang="cs-CZ" dirty="0" err="1"/>
                        <a:t>days</a:t>
                      </a:r>
                      <a:r>
                        <a:rPr lang="cs-CZ" dirty="0"/>
                        <a:t>, 70% </a:t>
                      </a:r>
                      <a:r>
                        <a:rPr lang="cs-CZ" dirty="0" err="1"/>
                        <a:t>for</a:t>
                      </a:r>
                      <a:r>
                        <a:rPr lang="cs-CZ" dirty="0"/>
                        <a:t> 100 </a:t>
                      </a:r>
                      <a:r>
                        <a:rPr lang="cs-CZ" dirty="0" err="1"/>
                        <a:t>days</a:t>
                      </a:r>
                      <a:endParaRPr lang="cs-CZ" dirty="0"/>
                    </a:p>
                    <a:p>
                      <a:r>
                        <a:rPr lang="cs-CZ" dirty="0" err="1"/>
                        <a:t>From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max</a:t>
                      </a:r>
                      <a:r>
                        <a:rPr lang="cs-CZ" dirty="0"/>
                        <a:t> 1,200 EUR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75% </a:t>
                      </a:r>
                    </a:p>
                    <a:p>
                      <a:r>
                        <a:rPr lang="cs-CZ" dirty="0" err="1"/>
                        <a:t>From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max</a:t>
                      </a:r>
                      <a:r>
                        <a:rPr lang="cs-CZ" dirty="0"/>
                        <a:t> 1,471 EUR</a:t>
                      </a:r>
                    </a:p>
                    <a:p>
                      <a:r>
                        <a:rPr lang="cs-CZ" dirty="0" err="1"/>
                        <a:t>After</a:t>
                      </a:r>
                      <a:r>
                        <a:rPr lang="cs-CZ" dirty="0"/>
                        <a:t> 6 </a:t>
                      </a:r>
                      <a:r>
                        <a:rPr lang="cs-CZ" dirty="0" err="1"/>
                        <a:t>months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reduced</a:t>
                      </a:r>
                      <a:r>
                        <a:rPr lang="cs-CZ" dirty="0"/>
                        <a:t> by 3% </a:t>
                      </a:r>
                      <a:r>
                        <a:rPr lang="cs-CZ" dirty="0" err="1"/>
                        <a:t>each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65% </a:t>
                      </a:r>
                      <a:r>
                        <a:rPr lang="cs-CZ" dirty="0" err="1"/>
                        <a:t>for</a:t>
                      </a:r>
                      <a:r>
                        <a:rPr lang="cs-CZ" dirty="0"/>
                        <a:t> 2 </a:t>
                      </a:r>
                      <a:r>
                        <a:rPr lang="cs-CZ" dirty="0" err="1"/>
                        <a:t>motnhs</a:t>
                      </a:r>
                      <a:endParaRPr lang="cs-CZ" dirty="0"/>
                    </a:p>
                    <a:p>
                      <a:r>
                        <a:rPr lang="cs-CZ" dirty="0"/>
                        <a:t>50% </a:t>
                      </a:r>
                      <a:r>
                        <a:rPr lang="cs-CZ" dirty="0" err="1"/>
                        <a:t>after</a:t>
                      </a:r>
                      <a:r>
                        <a:rPr lang="cs-CZ" dirty="0"/>
                        <a:t> 2 </a:t>
                      </a:r>
                      <a:r>
                        <a:rPr lang="cs-CZ" dirty="0" err="1"/>
                        <a:t>months</a:t>
                      </a:r>
                      <a:endParaRPr lang="cs-CZ" dirty="0"/>
                    </a:p>
                    <a:p>
                      <a:r>
                        <a:rPr lang="cs-CZ" dirty="0"/>
                        <a:t>45% </a:t>
                      </a:r>
                      <a:r>
                        <a:rPr lang="cs-CZ" dirty="0" err="1"/>
                        <a:t>remaining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months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669606"/>
                  </a:ext>
                </a:extLst>
              </a:tr>
              <a:tr h="1424763">
                <a:tc>
                  <a:txBody>
                    <a:bodyPr/>
                    <a:lstStyle/>
                    <a:p>
                      <a:r>
                        <a:rPr lang="cs-CZ" dirty="0" err="1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– 9 </a:t>
                      </a:r>
                      <a:r>
                        <a:rPr lang="cs-CZ" dirty="0" err="1"/>
                        <a:t>months</a:t>
                      </a:r>
                      <a:r>
                        <a:rPr lang="cs-CZ" dirty="0"/>
                        <a:t> (6 </a:t>
                      </a:r>
                      <a:r>
                        <a:rPr lang="cs-CZ" dirty="0" err="1"/>
                        <a:t>when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less</a:t>
                      </a:r>
                      <a:r>
                        <a:rPr lang="cs-CZ" dirty="0"/>
                        <a:t> 26 </a:t>
                      </a:r>
                      <a:r>
                        <a:rPr lang="cs-CZ" dirty="0" err="1"/>
                        <a:t>weeks</a:t>
                      </a:r>
                      <a:r>
                        <a:rPr lang="cs-CZ" dirty="0"/>
                        <a:t> in last 5 </a:t>
                      </a:r>
                      <a:r>
                        <a:rPr lang="cs-CZ" dirty="0" err="1"/>
                        <a:t>yrs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work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12-24 m </a:t>
                      </a:r>
                      <a:r>
                        <a:rPr lang="cs-CZ" dirty="0" err="1"/>
                        <a:t>depends</a:t>
                      </a:r>
                      <a:r>
                        <a:rPr lang="cs-CZ" dirty="0"/>
                        <a:t> on </a:t>
                      </a:r>
                      <a:r>
                        <a:rPr lang="cs-CZ" dirty="0" err="1"/>
                        <a:t>contribution</a:t>
                      </a:r>
                      <a:r>
                        <a:rPr lang="cs-CZ" dirty="0"/>
                        <a:t> period, 30-48 m (50+, 58+)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</a:t>
                      </a:r>
                      <a:r>
                        <a:rPr lang="cs-CZ" dirty="0" err="1"/>
                        <a:t>days</a:t>
                      </a:r>
                      <a:r>
                        <a:rPr lang="cs-CZ" dirty="0"/>
                        <a:t>, 450 </a:t>
                      </a:r>
                      <a:r>
                        <a:rPr lang="cs-CZ" dirty="0" err="1"/>
                        <a:t>when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children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Up to 24 </a:t>
                      </a:r>
                      <a:r>
                        <a:rPr lang="cs-CZ" dirty="0" err="1"/>
                        <a:t>months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if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contributed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at</a:t>
                      </a:r>
                      <a:r>
                        <a:rPr lang="cs-CZ" dirty="0"/>
                        <a:t> least </a:t>
                      </a:r>
                      <a:r>
                        <a:rPr lang="cs-CZ" dirty="0" err="1"/>
                        <a:t>half</a:t>
                      </a:r>
                      <a:r>
                        <a:rPr lang="cs-CZ" dirty="0"/>
                        <a:t> period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last 4 </a:t>
                      </a:r>
                      <a:r>
                        <a:rPr lang="cs-CZ" dirty="0" err="1"/>
                        <a:t>yrs</a:t>
                      </a:r>
                      <a:endParaRPr lang="cs-CZ" dirty="0"/>
                    </a:p>
                    <a:p>
                      <a:r>
                        <a:rPr lang="cs-CZ" dirty="0"/>
                        <a:t>6 </a:t>
                      </a:r>
                      <a:r>
                        <a:rPr lang="cs-CZ" dirty="0" err="1"/>
                        <a:t>months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if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only</a:t>
                      </a:r>
                      <a:r>
                        <a:rPr lang="cs-CZ" dirty="0"/>
                        <a:t> 1 </a:t>
                      </a:r>
                      <a:r>
                        <a:rPr lang="cs-CZ" dirty="0" err="1"/>
                        <a:t>month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within</a:t>
                      </a:r>
                      <a:r>
                        <a:rPr lang="cs-CZ" dirty="0"/>
                        <a:t> a </a:t>
                      </a:r>
                      <a:r>
                        <a:rPr lang="cs-CZ" dirty="0" err="1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 </a:t>
                      </a:r>
                      <a:r>
                        <a:rPr lang="cs-CZ" dirty="0" err="1"/>
                        <a:t>months</a:t>
                      </a:r>
                      <a:r>
                        <a:rPr lang="cs-CZ" dirty="0"/>
                        <a:t>, 8 </a:t>
                      </a:r>
                      <a:r>
                        <a:rPr lang="cs-CZ" dirty="0" err="1"/>
                        <a:t>if</a:t>
                      </a:r>
                      <a:r>
                        <a:rPr lang="cs-CZ" dirty="0"/>
                        <a:t> 50+, 11 </a:t>
                      </a:r>
                      <a:r>
                        <a:rPr lang="cs-CZ" dirty="0" err="1"/>
                        <a:t>if</a:t>
                      </a:r>
                      <a:r>
                        <a:rPr lang="cs-CZ" dirty="0"/>
                        <a:t> 55+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946790"/>
                  </a:ext>
                </a:extLst>
              </a:tr>
              <a:tr h="1424763">
                <a:tc>
                  <a:txBody>
                    <a:bodyPr/>
                    <a:lstStyle/>
                    <a:p>
                      <a:r>
                        <a:rPr lang="cs-CZ" dirty="0" err="1"/>
                        <a:t>Eligibility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condition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main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26 </a:t>
                      </a:r>
                      <a:r>
                        <a:rPr lang="cs-CZ" dirty="0" err="1"/>
                        <a:t>weeks</a:t>
                      </a:r>
                      <a:r>
                        <a:rPr lang="cs-CZ" dirty="0"/>
                        <a:t> in </a:t>
                      </a:r>
                      <a:r>
                        <a:rPr lang="cs-CZ" dirty="0" err="1"/>
                        <a:t>each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past 2 </a:t>
                      </a:r>
                      <a:r>
                        <a:rPr lang="cs-CZ" dirty="0" err="1"/>
                        <a:t>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m in last 30 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m in last 12m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See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 m in last 2yrs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736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083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090BB2-8170-44BF-8C86-6648201C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2680"/>
          </a:xfrm>
        </p:spPr>
        <p:txBody>
          <a:bodyPr/>
          <a:lstStyle/>
          <a:p>
            <a:r>
              <a:rPr lang="cs-CZ" dirty="0" err="1"/>
              <a:t>Activation</a:t>
            </a:r>
            <a:r>
              <a:rPr lang="cs-CZ" dirty="0"/>
              <a:t> </a:t>
            </a:r>
            <a:r>
              <a:rPr lang="cs-CZ" dirty="0" err="1"/>
              <a:t>regimes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AD5F05-99CE-48E1-989B-5FD048E8C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806"/>
            <a:ext cx="10515600" cy="5185068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Traditionally</a:t>
            </a:r>
            <a:r>
              <a:rPr lang="cs-CZ" dirty="0"/>
              <a:t>: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(1990s)</a:t>
            </a:r>
          </a:p>
          <a:p>
            <a:r>
              <a:rPr lang="cs-CZ" dirty="0"/>
              <a:t>Bonoli: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mixture</a:t>
            </a:r>
            <a:r>
              <a:rPr lang="cs-CZ" dirty="0"/>
              <a:t> in </a:t>
            </a:r>
            <a:r>
              <a:rPr lang="cs-CZ" dirty="0" err="1"/>
              <a:t>practice</a:t>
            </a:r>
            <a:r>
              <a:rPr lang="cs-CZ" dirty="0"/>
              <a:t> but more </a:t>
            </a:r>
            <a:r>
              <a:rPr lang="cs-CZ" dirty="0" err="1"/>
              <a:t>complicated</a:t>
            </a:r>
            <a:r>
              <a:rPr lang="cs-CZ" dirty="0"/>
              <a:t>, </a:t>
            </a:r>
            <a:r>
              <a:rPr lang="cs-CZ" dirty="0" err="1"/>
              <a:t>complex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Classification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ALMPs</a:t>
            </a:r>
            <a:endParaRPr lang="cs-CZ" dirty="0"/>
          </a:p>
          <a:p>
            <a:r>
              <a:rPr lang="cs-CZ" dirty="0" err="1"/>
              <a:t>Patterns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ALMPs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Correspondence</a:t>
            </a:r>
            <a:r>
              <a:rPr lang="cs-CZ" dirty="0"/>
              <a:t> to UNEM </a:t>
            </a:r>
            <a:r>
              <a:rPr lang="cs-CZ" dirty="0" err="1"/>
              <a:t>regimes</a:t>
            </a:r>
            <a:endParaRPr lang="cs-CZ" dirty="0"/>
          </a:p>
          <a:p>
            <a:endParaRPr lang="cs-CZ" dirty="0"/>
          </a:p>
          <a:p>
            <a:r>
              <a:rPr lang="cs-CZ" i="1" dirty="0" err="1"/>
              <a:t>Discussion</a:t>
            </a:r>
            <a:r>
              <a:rPr lang="cs-CZ" i="1" dirty="0"/>
              <a:t>: </a:t>
            </a:r>
            <a:r>
              <a:rPr lang="cs-CZ" i="1" dirty="0" err="1"/>
              <a:t>indications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activation</a:t>
            </a:r>
            <a:r>
              <a:rPr lang="cs-CZ" i="1" dirty="0"/>
              <a:t> </a:t>
            </a:r>
            <a:r>
              <a:rPr lang="cs-CZ" i="1" dirty="0" err="1"/>
              <a:t>regimes</a:t>
            </a:r>
            <a:r>
              <a:rPr lang="cs-CZ" i="1" dirty="0"/>
              <a:t>?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apparent</a:t>
            </a:r>
            <a:r>
              <a:rPr lang="cs-CZ" dirty="0"/>
              <a:t>: </a:t>
            </a:r>
            <a:r>
              <a:rPr lang="cs-CZ" dirty="0" err="1"/>
              <a:t>dualism</a:t>
            </a:r>
            <a:r>
              <a:rPr lang="cs-CZ" dirty="0"/>
              <a:t> in </a:t>
            </a:r>
            <a:r>
              <a:rPr lang="cs-CZ" dirty="0" err="1"/>
              <a:t>access</a:t>
            </a:r>
            <a:r>
              <a:rPr lang="cs-CZ" dirty="0"/>
              <a:t> to </a:t>
            </a:r>
            <a:r>
              <a:rPr lang="cs-CZ" dirty="0" err="1"/>
              <a:t>ALMPs</a:t>
            </a:r>
            <a:r>
              <a:rPr lang="cs-CZ" dirty="0"/>
              <a:t> (</a:t>
            </a:r>
            <a:r>
              <a:rPr lang="cs-CZ" dirty="0" err="1"/>
              <a:t>targeting</a:t>
            </a:r>
            <a:r>
              <a:rPr lang="cs-CZ" dirty="0"/>
              <a:t>, </a:t>
            </a:r>
            <a:r>
              <a:rPr lang="cs-CZ" dirty="0" err="1"/>
              <a:t>quality</a:t>
            </a:r>
            <a:r>
              <a:rPr lang="cs-CZ" dirty="0"/>
              <a:t>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75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B6F4F-23AC-45E6-A770-230786FB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6354"/>
          </a:xfrm>
        </p:spPr>
        <p:txBody>
          <a:bodyPr/>
          <a:lstStyle/>
          <a:p>
            <a:r>
              <a:rPr lang="cs-CZ" dirty="0" err="1"/>
              <a:t>Governance</a:t>
            </a:r>
            <a:r>
              <a:rPr lang="cs-CZ" dirty="0"/>
              <a:t> in </a:t>
            </a:r>
            <a:r>
              <a:rPr lang="cs-CZ" dirty="0" err="1"/>
              <a:t>activation</a:t>
            </a:r>
            <a:r>
              <a:rPr lang="cs-CZ" dirty="0"/>
              <a:t> </a:t>
            </a:r>
            <a:r>
              <a:rPr lang="cs-CZ" dirty="0" err="1"/>
              <a:t>policies</a:t>
            </a:r>
            <a:r>
              <a:rPr lang="cs-CZ" dirty="0"/>
              <a:t> (van Berkel)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E5EE49-5678-456E-A519-C5AC4AA29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540"/>
            <a:ext cx="10515600" cy="4890423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The</a:t>
            </a:r>
            <a:r>
              <a:rPr lang="cs-CZ" dirty="0"/>
              <a:t> substance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+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in </a:t>
            </a:r>
            <a:r>
              <a:rPr lang="cs-CZ" dirty="0" err="1"/>
              <a:t>synergy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aim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bring</a:t>
            </a:r>
            <a:r>
              <a:rPr lang="cs-CZ" dirty="0"/>
              <a:t> </a:t>
            </a:r>
            <a:r>
              <a:rPr lang="cs-CZ" dirty="0" err="1"/>
              <a:t>tailored</a:t>
            </a:r>
            <a:r>
              <a:rPr lang="cs-CZ" dirty="0"/>
              <a:t> and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solutions</a:t>
            </a:r>
            <a:r>
              <a:rPr lang="cs-CZ" dirty="0"/>
              <a:t> (</a:t>
            </a:r>
            <a:r>
              <a:rPr lang="cs-CZ" dirty="0" err="1"/>
              <a:t>considering</a:t>
            </a:r>
            <a:r>
              <a:rPr lang="cs-CZ" dirty="0"/>
              <a:t> </a:t>
            </a:r>
            <a:r>
              <a:rPr lang="cs-CZ" dirty="0" err="1"/>
              <a:t>heterogeneity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problems</a:t>
            </a:r>
            <a:r>
              <a:rPr lang="cs-CZ" dirty="0"/>
              <a:t>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trends</a:t>
            </a:r>
            <a:r>
              <a:rPr lang="cs-CZ" dirty="0"/>
              <a:t>: </a:t>
            </a:r>
            <a:r>
              <a:rPr lang="cs-CZ" dirty="0" err="1"/>
              <a:t>decentralisation</a:t>
            </a:r>
            <a:r>
              <a:rPr lang="cs-CZ" dirty="0"/>
              <a:t>, </a:t>
            </a:r>
            <a:r>
              <a:rPr lang="cs-CZ" dirty="0" err="1"/>
              <a:t>individualisation</a:t>
            </a:r>
            <a:r>
              <a:rPr lang="cs-CZ" dirty="0"/>
              <a:t>, </a:t>
            </a:r>
            <a:r>
              <a:rPr lang="cs-CZ" dirty="0" err="1"/>
              <a:t>marketisation</a:t>
            </a:r>
            <a:r>
              <a:rPr lang="cs-CZ" dirty="0"/>
              <a:t>, NPM, </a:t>
            </a:r>
            <a:r>
              <a:rPr lang="cs-CZ" dirty="0" err="1"/>
              <a:t>networking</a:t>
            </a:r>
            <a:r>
              <a:rPr lang="cs-CZ" dirty="0"/>
              <a:t>/</a:t>
            </a:r>
            <a:r>
              <a:rPr lang="cs-CZ" dirty="0" err="1"/>
              <a:t>cooperation</a:t>
            </a:r>
            <a:endParaRPr lang="cs-CZ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: </a:t>
            </a:r>
            <a:r>
              <a:rPr lang="cs-CZ" dirty="0" err="1"/>
              <a:t>hierarchical</a:t>
            </a:r>
            <a:r>
              <a:rPr lang="cs-CZ" dirty="0"/>
              <a:t>/</a:t>
            </a:r>
            <a:r>
              <a:rPr lang="cs-CZ" dirty="0" err="1"/>
              <a:t>bureaucracy</a:t>
            </a:r>
            <a:r>
              <a:rPr lang="cs-CZ" dirty="0"/>
              <a:t>, market/</a:t>
            </a:r>
            <a:r>
              <a:rPr lang="cs-CZ" dirty="0" err="1"/>
              <a:t>ousourcing</a:t>
            </a:r>
            <a:r>
              <a:rPr lang="cs-CZ" dirty="0"/>
              <a:t>, NPM/</a:t>
            </a:r>
            <a:r>
              <a:rPr lang="cs-CZ" dirty="0" err="1"/>
              <a:t>corporate</a:t>
            </a:r>
            <a:r>
              <a:rPr lang="cs-CZ" dirty="0"/>
              <a:t>, </a:t>
            </a:r>
            <a:r>
              <a:rPr lang="cs-CZ" dirty="0" err="1"/>
              <a:t>incentivising</a:t>
            </a:r>
            <a:r>
              <a:rPr lang="cs-CZ" dirty="0"/>
              <a:t>, MBO, network/</a:t>
            </a:r>
            <a:r>
              <a:rPr lang="cs-CZ" dirty="0" err="1"/>
              <a:t>cooperation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Effects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: proces </a:t>
            </a:r>
            <a:r>
              <a:rPr lang="cs-CZ" dirty="0" err="1"/>
              <a:t>effects</a:t>
            </a:r>
            <a:r>
              <a:rPr lang="cs-CZ" dirty="0"/>
              <a:t>, output/</a:t>
            </a:r>
            <a:r>
              <a:rPr lang="cs-CZ" dirty="0" err="1"/>
              <a:t>effort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, </a:t>
            </a:r>
            <a:r>
              <a:rPr lang="cs-CZ" dirty="0" err="1"/>
              <a:t>outcomes</a:t>
            </a:r>
            <a:r>
              <a:rPr lang="cs-CZ" dirty="0"/>
              <a:t>/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r>
              <a:rPr lang="cs-CZ" i="1" dirty="0" err="1"/>
              <a:t>Discusssion</a:t>
            </a:r>
            <a:r>
              <a:rPr lang="cs-CZ" i="1" dirty="0"/>
              <a:t>: </a:t>
            </a:r>
            <a:r>
              <a:rPr lang="cs-CZ" i="1" dirty="0" err="1"/>
              <a:t>suitable</a:t>
            </a:r>
            <a:r>
              <a:rPr lang="cs-CZ" i="1" dirty="0"/>
              <a:t>/</a:t>
            </a:r>
            <a:r>
              <a:rPr lang="cs-CZ" i="1" dirty="0" err="1"/>
              <a:t>appropriate</a:t>
            </a:r>
            <a:r>
              <a:rPr lang="cs-CZ" i="1" dirty="0"/>
              <a:t> </a:t>
            </a:r>
            <a:r>
              <a:rPr lang="cs-CZ" i="1" dirty="0" err="1"/>
              <a:t>indications</a:t>
            </a:r>
            <a:r>
              <a:rPr lang="cs-CZ" i="1" dirty="0"/>
              <a:t>?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336708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18B2CFBF51464C85808D9C101323A9" ma:contentTypeVersion="14" ma:contentTypeDescription="Vytvoří nový dokument" ma:contentTypeScope="" ma:versionID="c63734c09f8d10f6d8388e6051be11d2">
  <xsd:schema xmlns:xsd="http://www.w3.org/2001/XMLSchema" xmlns:xs="http://www.w3.org/2001/XMLSchema" xmlns:p="http://schemas.microsoft.com/office/2006/metadata/properties" xmlns:ns3="01cc2f79-20d4-43ae-9a16-22b40702a39b" xmlns:ns4="914cc9e3-60a2-4742-b582-55af2e88e024" targetNamespace="http://schemas.microsoft.com/office/2006/metadata/properties" ma:root="true" ma:fieldsID="3fdf200d4e7061ca08d97e4465b181d5" ns3:_="" ns4:_="">
    <xsd:import namespace="01cc2f79-20d4-43ae-9a16-22b40702a39b"/>
    <xsd:import namespace="914cc9e3-60a2-4742-b582-55af2e88e0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c2f79-20d4-43ae-9a16-22b40702a3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cc9e3-60a2-4742-b582-55af2e88e02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F2B91F-3DE1-49EC-8081-D35B81E5AF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c2f79-20d4-43ae-9a16-22b40702a39b"/>
    <ds:schemaRef ds:uri="914cc9e3-60a2-4742-b582-55af2e88e0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D5C578-5746-4309-BF23-103E392E4B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38D2D3-3BA4-4E6E-B508-4D60DC913178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914cc9e3-60a2-4742-b582-55af2e88e024"/>
    <ds:schemaRef ds:uri="01cc2f79-20d4-43ae-9a16-22b40702a39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470</Words>
  <Application>Microsoft Office PowerPoint</Application>
  <PresentationFormat>Širokoúhlá obrazovka</PresentationFormat>
  <Paragraphs>78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Labour Market Policies</vt:lpstr>
      <vt:lpstr>Labour Market Policy - Introduction</vt:lpstr>
      <vt:lpstr>Unemployment regimes (Gallie, Paugam)</vt:lpstr>
      <vt:lpstr>Unemployment regimes: source MISSOC 2023</vt:lpstr>
      <vt:lpstr>Activation regimes</vt:lpstr>
      <vt:lpstr>Governance in activation policies (van Berkel)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Sirovátka</dc:creator>
  <cp:lastModifiedBy>Sirovátka Tomáš</cp:lastModifiedBy>
  <cp:revision>2</cp:revision>
  <dcterms:created xsi:type="dcterms:W3CDTF">2023-11-07T19:56:29Z</dcterms:created>
  <dcterms:modified xsi:type="dcterms:W3CDTF">2024-10-30T17:59:44Z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0x0101003318B2CFBF51464C85808D9C101323A9</vt:lpwstr>
  </property>
</Properties>
</file>