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E9B1B9-ACF1-4059-B14C-3731E4D4B0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723338-49C4-46C3-B9E5-76F7C5C33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8A461D-F7CA-4A9E-BC17-A0ED31B7F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2D5D-119D-4AA4-968F-07005B70AE0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00419E-1A0F-4E26-8BE4-72CB10066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201837-EF0C-4C12-A15C-D7BFFD4D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A572-6F98-477E-9E48-A49E80AD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7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46AC93-6227-4B03-A04B-48C8AEA15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43CEF30-1AE3-4352-A0B2-69F767927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BB2C21-AA3D-44C7-B223-3A6F14FAB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2D5D-119D-4AA4-968F-07005B70AE0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BD5D69-A7C8-4F0D-B652-B11B137AA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2BB16A-B889-4C47-8188-8E8508E08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A572-6F98-477E-9E48-A49E80AD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74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DF1AAF0-42F6-44D2-A95D-D4D0C50337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D2E15F2-2159-4C1C-A513-A10B46AEBF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C500E9-DFB8-4A81-8E23-3A55D1AAA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2D5D-119D-4AA4-968F-07005B70AE0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CC78C7-331D-4B7C-8CA4-C6AE69D6D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559844-3FD8-46C7-B2FF-828F5DE04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A572-6F98-477E-9E48-A49E80AD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0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F34935-DD5D-44A1-BE77-EEE0F4919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2BC08D-1160-40E8-BF3A-251270FFC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47428C-2796-48FD-A064-65C58C033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2D5D-119D-4AA4-968F-07005B70AE0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6A5348-F8D2-451A-B8CA-FBA101923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9CDF70-501A-41A0-9CDD-04EB0B298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A572-6F98-477E-9E48-A49E80AD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1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6EA1ED-2790-4C0D-B629-1107950C3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EE1A082-90BE-47D0-BCF9-AA50180EA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1156E6-8F06-45F0-9F17-564C44F2C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2D5D-119D-4AA4-968F-07005B70AE0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49F607-CB18-44A5-AB7F-37EFBE9CA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CE3D4-18D4-45C1-AC1A-9F9695788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A572-6F98-477E-9E48-A49E80AD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41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25D2D-2284-4052-BCA4-B2F8E000E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BB95CE-537B-4417-85FB-81A63E92C4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60D98FA-A716-45EF-9CDF-41A4B2FD8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2A7AB9-1362-4168-8A9C-848732512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2D5D-119D-4AA4-968F-07005B70AE0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51D0E7-735D-4BE9-B201-19CCB764B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9DFA20C-6F3B-4AC7-B1E5-D32439DA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A572-6F98-477E-9E48-A49E80AD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2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535FB0-B098-4C24-9BD5-07294B29D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F7EEB68-D529-4DAF-B686-B26933E59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CD3FC80-0588-4803-851B-1FE3FB233C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0A8C9A1-0B7C-4E38-AF54-E63CE31D85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E12C943-A222-4FE0-A585-DD4A4AC01B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361DDC0-7026-4B11-B41B-A797721F1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2D5D-119D-4AA4-968F-07005B70AE0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B5F0CFB-AA9D-4C22-82B3-AA94D8F5E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B7DB7A0-E417-4B30-B075-04488D43E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A572-6F98-477E-9E48-A49E80AD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56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4B4B20-738F-45A7-A9F2-5592C3D96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C54F29A-DAF9-476F-9028-0181F31AD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2D5D-119D-4AA4-968F-07005B70AE0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5723E51-D23F-46F8-9889-F803E5E15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217AD44-5B53-44D8-9E7C-D64533335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A572-6F98-477E-9E48-A49E80AD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80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F5C7F89-0E03-4B4D-BD54-B55ECC4ED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2D5D-119D-4AA4-968F-07005B70AE0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27974A2-D989-4E0B-9AAE-732483342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3BC31A-00FC-41F0-BB94-26538E9FA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A572-6F98-477E-9E48-A49E80AD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03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CC4B86-4F05-4570-8860-200FA1C85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0AC9EA-82DA-4087-8083-8048138CD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ED11D32-5784-4822-9DBD-2B8E48205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FA8ACE0-2571-4CC7-854F-D9FDA2F10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2D5D-119D-4AA4-968F-07005B70AE0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AA03332-7444-4712-A69C-B23DFC264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155293-A931-4E76-B803-EB2D929F2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A572-6F98-477E-9E48-A49E80AD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7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884CA-C95D-4D05-9A84-D058A91DA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7DD428F-76EF-4C7A-A11B-458AE72362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A12BC3F-E298-41FF-ADD6-7284BEED2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4DF63D-0B40-43AB-8444-452567702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2D5D-119D-4AA4-968F-07005B70AE0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16C77E-4460-4BA6-BB3C-0FFC62ECB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CC32E0-D183-45E0-B8F5-B40627403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A572-6F98-477E-9E48-A49E80AD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6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43CF342-F132-4D11-8609-3714B374E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8F908F3-A11D-449C-8A1F-9A3FC7C6E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DBA86B-80FB-400B-922D-C641C06688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12D5D-119D-4AA4-968F-07005B70AE0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F8399E-7874-440A-B63C-33050DA4A8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F9E6E9-9303-43AA-9E5B-B9721E8410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A572-6F98-477E-9E48-A49E80AD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3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8C07C-3E14-4BDA-B512-4E81C0B3CF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Pension </a:t>
            </a:r>
            <a:r>
              <a:rPr lang="cs-CZ" dirty="0" err="1"/>
              <a:t>systems</a:t>
            </a:r>
            <a:r>
              <a:rPr lang="cs-CZ" dirty="0"/>
              <a:t> 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reforms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97EA476-C8A4-4A63-8107-81E3E9D1AD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Guide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267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658425-0D56-47A5-A9CA-382659CDB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2970"/>
          </a:xfrm>
        </p:spPr>
        <p:txBody>
          <a:bodyPr/>
          <a:lstStyle/>
          <a:p>
            <a:r>
              <a:rPr lang="cs-CZ" dirty="0"/>
              <a:t>Pension </a:t>
            </a:r>
            <a:r>
              <a:rPr lang="cs-CZ" dirty="0" err="1"/>
              <a:t>systems</a:t>
            </a:r>
            <a:r>
              <a:rPr lang="cs-CZ" dirty="0"/>
              <a:t> in </a:t>
            </a:r>
            <a:r>
              <a:rPr lang="cs-CZ" dirty="0" err="1"/>
              <a:t>advanced</a:t>
            </a:r>
            <a:r>
              <a:rPr lang="cs-CZ" dirty="0"/>
              <a:t> </a:t>
            </a:r>
            <a:r>
              <a:rPr lang="cs-CZ" dirty="0" err="1"/>
              <a:t>welfare</a:t>
            </a:r>
            <a:r>
              <a:rPr lang="cs-CZ" dirty="0"/>
              <a:t> </a:t>
            </a:r>
            <a:r>
              <a:rPr lang="cs-CZ" dirty="0" err="1"/>
              <a:t>states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9B4580-B0EB-4740-A0EB-13CFFD37C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8096"/>
            <a:ext cx="10515600" cy="4758867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backbone</a:t>
            </a:r>
            <a:r>
              <a:rPr lang="cs-CZ" dirty="0"/>
              <a:t> of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systems</a:t>
            </a:r>
            <a:r>
              <a:rPr lang="cs-CZ" dirty="0"/>
              <a:t>: 8 – 15% of GDP and </a:t>
            </a:r>
            <a:r>
              <a:rPr lang="cs-CZ" dirty="0" err="1"/>
              <a:t>growing</a:t>
            </a:r>
            <a:r>
              <a:rPr lang="cs-CZ" dirty="0"/>
              <a:t>, </a:t>
            </a:r>
            <a:r>
              <a:rPr lang="cs-CZ" dirty="0" err="1"/>
              <a:t>contributions</a:t>
            </a:r>
            <a:r>
              <a:rPr lang="cs-CZ" dirty="0"/>
              <a:t> </a:t>
            </a:r>
            <a:r>
              <a:rPr lang="cs-CZ" dirty="0" err="1"/>
              <a:t>typically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20% of </a:t>
            </a:r>
            <a:r>
              <a:rPr lang="cs-CZ" dirty="0" err="1"/>
              <a:t>salaries</a:t>
            </a:r>
            <a:r>
              <a:rPr lang="cs-CZ" dirty="0"/>
              <a:t> (</a:t>
            </a:r>
            <a:r>
              <a:rPr lang="cs-CZ" dirty="0" err="1"/>
              <a:t>employer</a:t>
            </a:r>
            <a:r>
              <a:rPr lang="cs-CZ" dirty="0"/>
              <a:t> + </a:t>
            </a:r>
            <a:r>
              <a:rPr lang="cs-CZ" dirty="0" err="1"/>
              <a:t>employee</a:t>
            </a:r>
            <a:r>
              <a:rPr lang="cs-CZ" dirty="0"/>
              <a:t>)</a:t>
            </a:r>
          </a:p>
          <a:p>
            <a:r>
              <a:rPr lang="cs-CZ" dirty="0" err="1"/>
              <a:t>Originated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of 19th </a:t>
            </a:r>
            <a:r>
              <a:rPr lang="cs-CZ" dirty="0" err="1"/>
              <a:t>century</a:t>
            </a:r>
            <a:r>
              <a:rPr lang="cs-CZ" dirty="0"/>
              <a:t> as </a:t>
            </a:r>
            <a:r>
              <a:rPr lang="cs-CZ" dirty="0" err="1"/>
              <a:t>one</a:t>
            </a:r>
            <a:r>
              <a:rPr lang="cs-CZ" dirty="0"/>
              <a:t> of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welfare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arrangements</a:t>
            </a:r>
            <a:r>
              <a:rPr lang="cs-CZ" dirty="0"/>
              <a:t>: Bismarck and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Bevergidge</a:t>
            </a:r>
            <a:r>
              <a:rPr lang="cs-CZ" dirty="0"/>
              <a:t> type</a:t>
            </a:r>
          </a:p>
          <a:p>
            <a:r>
              <a:rPr lang="cs-CZ" dirty="0" err="1"/>
              <a:t>Currently</a:t>
            </a:r>
            <a:r>
              <a:rPr lang="cs-CZ" dirty="0"/>
              <a:t> </a:t>
            </a:r>
            <a:r>
              <a:rPr lang="cs-CZ" dirty="0" err="1"/>
              <a:t>almost</a:t>
            </a:r>
            <a:r>
              <a:rPr lang="cs-CZ" dirty="0"/>
              <a:t> full </a:t>
            </a:r>
            <a:r>
              <a:rPr lang="cs-CZ" dirty="0" err="1"/>
              <a:t>coverage</a:t>
            </a:r>
            <a:r>
              <a:rPr lang="cs-CZ" dirty="0"/>
              <a:t> of </a:t>
            </a:r>
            <a:r>
              <a:rPr lang="cs-CZ" dirty="0" err="1"/>
              <a:t>population</a:t>
            </a:r>
            <a:r>
              <a:rPr lang="cs-CZ" dirty="0"/>
              <a:t>, </a:t>
            </a:r>
            <a:r>
              <a:rPr lang="cs-CZ" dirty="0" err="1"/>
              <a:t>differences</a:t>
            </a:r>
            <a:r>
              <a:rPr lang="cs-CZ" dirty="0"/>
              <a:t> in </a:t>
            </a:r>
            <a:r>
              <a:rPr lang="cs-CZ" dirty="0" err="1"/>
              <a:t>replacement</a:t>
            </a:r>
            <a:r>
              <a:rPr lang="cs-CZ" dirty="0"/>
              <a:t> </a:t>
            </a:r>
            <a:r>
              <a:rPr lang="cs-CZ" dirty="0" err="1"/>
              <a:t>rates</a:t>
            </a:r>
            <a:r>
              <a:rPr lang="cs-CZ" dirty="0"/>
              <a:t> pension/</a:t>
            </a:r>
            <a:r>
              <a:rPr lang="cs-CZ" dirty="0" err="1"/>
              <a:t>previous</a:t>
            </a:r>
            <a:r>
              <a:rPr lang="cs-CZ" dirty="0"/>
              <a:t> </a:t>
            </a:r>
            <a:r>
              <a:rPr lang="cs-CZ" dirty="0" err="1"/>
              <a:t>wage</a:t>
            </a:r>
            <a:r>
              <a:rPr lang="cs-CZ" dirty="0"/>
              <a:t> (ILO </a:t>
            </a:r>
            <a:r>
              <a:rPr lang="cs-CZ" dirty="0" err="1"/>
              <a:t>convention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1952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requires</a:t>
            </a:r>
            <a:r>
              <a:rPr lang="cs-CZ" dirty="0"/>
              <a:t> 40%rr as a </a:t>
            </a:r>
            <a:r>
              <a:rPr lang="cs-CZ" dirty="0" err="1"/>
              <a:t>floor</a:t>
            </a:r>
            <a:r>
              <a:rPr lang="cs-CZ" dirty="0"/>
              <a:t>)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 of </a:t>
            </a:r>
            <a:r>
              <a:rPr lang="cs-CZ" dirty="0" err="1"/>
              <a:t>ageing</a:t>
            </a:r>
            <a:r>
              <a:rPr lang="cs-CZ" dirty="0"/>
              <a:t>: </a:t>
            </a:r>
            <a:r>
              <a:rPr lang="cs-CZ" dirty="0" err="1"/>
              <a:t>challenge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pension </a:t>
            </a:r>
            <a:r>
              <a:rPr lang="cs-CZ" dirty="0" err="1"/>
              <a:t>schemes</a:t>
            </a:r>
            <a:endParaRPr lang="cs-CZ" dirty="0"/>
          </a:p>
          <a:p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pillar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(I PAYG public </a:t>
            </a:r>
            <a:r>
              <a:rPr lang="cs-CZ" dirty="0" err="1"/>
              <a:t>compulsory</a:t>
            </a:r>
            <a:r>
              <a:rPr lang="cs-CZ" dirty="0"/>
              <a:t>, II FUND </a:t>
            </a:r>
            <a:r>
              <a:rPr lang="cs-CZ" dirty="0" err="1"/>
              <a:t>publ</a:t>
            </a:r>
            <a:r>
              <a:rPr lang="cs-CZ" dirty="0"/>
              <a:t>/</a:t>
            </a:r>
            <a:r>
              <a:rPr lang="cs-CZ" dirty="0" err="1"/>
              <a:t>priv</a:t>
            </a:r>
            <a:r>
              <a:rPr lang="cs-CZ" dirty="0"/>
              <a:t>/</a:t>
            </a:r>
            <a:r>
              <a:rPr lang="cs-CZ" dirty="0" err="1"/>
              <a:t>empl</a:t>
            </a:r>
            <a:r>
              <a:rPr lang="cs-CZ" dirty="0"/>
              <a:t>//</a:t>
            </a:r>
            <a:r>
              <a:rPr lang="cs-CZ" dirty="0" err="1"/>
              <a:t>comp</a:t>
            </a:r>
            <a:r>
              <a:rPr lang="cs-CZ" dirty="0"/>
              <a:t>/vol, III FUND </a:t>
            </a:r>
            <a:r>
              <a:rPr lang="cs-CZ" dirty="0" err="1"/>
              <a:t>private</a:t>
            </a:r>
            <a:r>
              <a:rPr lang="cs-CZ" dirty="0"/>
              <a:t>/</a:t>
            </a:r>
            <a:r>
              <a:rPr lang="cs-CZ" dirty="0" err="1"/>
              <a:t>voluntary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Developing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: </a:t>
            </a:r>
            <a:r>
              <a:rPr lang="cs-CZ" dirty="0" err="1"/>
              <a:t>incomplete</a:t>
            </a:r>
            <a:r>
              <a:rPr lang="cs-CZ" dirty="0"/>
              <a:t> </a:t>
            </a:r>
            <a:r>
              <a:rPr lang="cs-CZ" dirty="0" err="1"/>
              <a:t>coverage</a:t>
            </a:r>
            <a:r>
              <a:rPr lang="cs-CZ" dirty="0"/>
              <a:t>,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categories</a:t>
            </a:r>
            <a:r>
              <a:rPr lang="cs-CZ" dirty="0"/>
              <a:t> of </a:t>
            </a:r>
            <a:r>
              <a:rPr lang="cs-CZ" dirty="0" err="1"/>
              <a:t>workforce</a:t>
            </a:r>
            <a:r>
              <a:rPr lang="cs-CZ" dirty="0"/>
              <a:t>, </a:t>
            </a:r>
            <a:r>
              <a:rPr lang="cs-CZ" dirty="0" err="1"/>
              <a:t>fragmented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,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replacement</a:t>
            </a:r>
            <a:r>
              <a:rPr lang="cs-CZ" dirty="0"/>
              <a:t> </a:t>
            </a:r>
            <a:r>
              <a:rPr lang="cs-CZ" dirty="0" err="1"/>
              <a:t>rates</a:t>
            </a:r>
            <a:r>
              <a:rPr lang="cs-CZ" dirty="0"/>
              <a:t>,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contributions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2346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53595-F7C5-4CB2-B1FD-1A1A86BB9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J. </a:t>
            </a:r>
            <a:r>
              <a:rPr lang="cs-CZ" dirty="0" err="1"/>
              <a:t>Myles</a:t>
            </a:r>
            <a:r>
              <a:rPr lang="cs-CZ" dirty="0"/>
              <a:t> – </a:t>
            </a:r>
            <a:r>
              <a:rPr lang="cs-CZ" dirty="0" err="1"/>
              <a:t>philosophy</a:t>
            </a:r>
            <a:r>
              <a:rPr lang="cs-CZ" dirty="0"/>
              <a:t> of </a:t>
            </a:r>
            <a:r>
              <a:rPr lang="cs-CZ" dirty="0" err="1"/>
              <a:t>the</a:t>
            </a:r>
            <a:r>
              <a:rPr lang="cs-CZ" dirty="0"/>
              <a:t> pension </a:t>
            </a:r>
            <a:r>
              <a:rPr lang="cs-CZ" dirty="0" err="1"/>
              <a:t>system</a:t>
            </a:r>
            <a:r>
              <a:rPr lang="cs-CZ" dirty="0"/>
              <a:t> and </a:t>
            </a:r>
            <a:r>
              <a:rPr lang="cs-CZ" dirty="0" err="1"/>
              <a:t>objectives</a:t>
            </a:r>
            <a:r>
              <a:rPr lang="cs-CZ" dirty="0"/>
              <a:t>/</a:t>
            </a:r>
            <a:r>
              <a:rPr lang="cs-CZ" dirty="0" err="1"/>
              <a:t>aims</a:t>
            </a:r>
            <a:r>
              <a:rPr lang="cs-CZ" dirty="0"/>
              <a:t> in </a:t>
            </a:r>
            <a:r>
              <a:rPr lang="cs-CZ" dirty="0" err="1"/>
              <a:t>advanced</a:t>
            </a:r>
            <a:r>
              <a:rPr lang="cs-CZ" dirty="0"/>
              <a:t> </a:t>
            </a:r>
            <a:r>
              <a:rPr lang="cs-CZ" dirty="0" err="1"/>
              <a:t>systems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4397AB-687A-44FC-BECA-6342C3BFF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6269"/>
            <a:ext cx="10515600" cy="4390693"/>
          </a:xfrm>
        </p:spPr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en-US" dirty="0"/>
              <a:t>S objectives traditionally: security and adequacy of income in old age + sustainability of the system</a:t>
            </a:r>
            <a:endParaRPr lang="cs-CZ" dirty="0"/>
          </a:p>
          <a:p>
            <a:r>
              <a:rPr lang="en-US" dirty="0"/>
              <a:t>Problem of ageing population</a:t>
            </a:r>
            <a:r>
              <a:rPr lang="cs-CZ" dirty="0"/>
              <a:t> – d</a:t>
            </a:r>
            <a:r>
              <a:rPr lang="en-US" dirty="0" err="1"/>
              <a:t>ifficult</a:t>
            </a:r>
            <a:r>
              <a:rPr lang="en-US" dirty="0"/>
              <a:t> to reconcile basic objectives</a:t>
            </a:r>
            <a:endParaRPr lang="cs-CZ" dirty="0"/>
          </a:p>
          <a:p>
            <a:r>
              <a:rPr lang="cs-CZ" dirty="0"/>
              <a:t>PAYG</a:t>
            </a:r>
            <a:r>
              <a:rPr lang="en-US" dirty="0"/>
              <a:t> system </a:t>
            </a:r>
            <a:r>
              <a:rPr lang="cs-CZ" dirty="0"/>
              <a:t>	p/w = c x  </a:t>
            </a:r>
            <a:r>
              <a:rPr lang="en-US" dirty="0"/>
              <a:t>W/P</a:t>
            </a:r>
            <a:endParaRPr lang="cs-CZ" dirty="0"/>
          </a:p>
          <a:p>
            <a:r>
              <a:rPr lang="en-US" dirty="0"/>
              <a:t>Fund system </a:t>
            </a:r>
            <a:r>
              <a:rPr lang="cs-CZ" dirty="0"/>
              <a:t> (DC, DB) 	</a:t>
            </a:r>
            <a:r>
              <a:rPr lang="en-US" dirty="0"/>
              <a:t>p = </a:t>
            </a:r>
            <a:r>
              <a:rPr lang="en-US" dirty="0" err="1"/>
              <a:t>yrs</a:t>
            </a:r>
            <a:r>
              <a:rPr lang="en-US" dirty="0"/>
              <a:t> x c x (cap-</a:t>
            </a:r>
            <a:r>
              <a:rPr lang="en-US" dirty="0" err="1"/>
              <a:t>infl</a:t>
            </a:r>
            <a:r>
              <a:rPr lang="en-US" dirty="0"/>
              <a:t>)/(Le - Pa)</a:t>
            </a:r>
            <a:endParaRPr lang="cs-CZ" dirty="0"/>
          </a:p>
          <a:p>
            <a:endParaRPr lang="cs-CZ" dirty="0"/>
          </a:p>
          <a:p>
            <a:r>
              <a:rPr lang="en-US" dirty="0"/>
              <a:t>The problem is not financing the system, but a distributional one: how will the costs of population</a:t>
            </a:r>
            <a:r>
              <a:rPr lang="cs-CZ" dirty="0"/>
              <a:t> </a:t>
            </a:r>
            <a:r>
              <a:rPr lang="cs-CZ" dirty="0" err="1"/>
              <a:t>ageing</a:t>
            </a:r>
            <a:r>
              <a:rPr lang="en-US" dirty="0"/>
              <a:t> socially distributed?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fairness</a:t>
            </a:r>
            <a:r>
              <a:rPr lang="cs-CZ" dirty="0"/>
              <a:t>, justice in pension </a:t>
            </a:r>
            <a:r>
              <a:rPr lang="cs-CZ" dirty="0" err="1"/>
              <a:t>scheme</a:t>
            </a:r>
            <a:r>
              <a:rPr lang="cs-CZ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590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41A2E-3458-429C-BB7A-21A832897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8373"/>
          </a:xfrm>
        </p:spPr>
        <p:txBody>
          <a:bodyPr/>
          <a:lstStyle/>
          <a:p>
            <a:r>
              <a:rPr lang="cs-CZ" dirty="0" err="1"/>
              <a:t>Distributional</a:t>
            </a:r>
            <a:r>
              <a:rPr lang="cs-CZ" dirty="0"/>
              <a:t> </a:t>
            </a:r>
            <a:r>
              <a:rPr lang="cs-CZ" dirty="0" err="1"/>
              <a:t>dilemmas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158157-9E24-4D2F-9113-153C2A3DA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6781"/>
            <a:ext cx="10515600" cy="4550182"/>
          </a:xfrm>
        </p:spPr>
        <p:txBody>
          <a:bodyPr>
            <a:normAutofit/>
          </a:bodyPr>
          <a:lstStyle/>
          <a:p>
            <a:r>
              <a:rPr lang="cs-CZ" dirty="0" err="1"/>
              <a:t>Intergenerational</a:t>
            </a:r>
            <a:r>
              <a:rPr lang="cs-CZ" dirty="0"/>
              <a:t> justice, </a:t>
            </a:r>
            <a:r>
              <a:rPr lang="cs-CZ" dirty="0" err="1"/>
              <a:t>intragenerational</a:t>
            </a:r>
            <a:r>
              <a:rPr lang="cs-CZ" dirty="0"/>
              <a:t> justice, gender </a:t>
            </a:r>
            <a:r>
              <a:rPr lang="cs-CZ" dirty="0" err="1"/>
              <a:t>equality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Intergenerational</a:t>
            </a:r>
            <a:r>
              <a:rPr lang="cs-CZ" dirty="0"/>
              <a:t> justice – </a:t>
            </a:r>
            <a:r>
              <a:rPr lang="cs-CZ" dirty="0" err="1"/>
              <a:t>possibilities</a:t>
            </a:r>
            <a:r>
              <a:rPr lang="cs-CZ" dirty="0"/>
              <a:t>:</a:t>
            </a:r>
          </a:p>
          <a:p>
            <a:r>
              <a:rPr lang="cs-CZ" dirty="0"/>
              <a:t>FRR</a:t>
            </a:r>
          </a:p>
          <a:p>
            <a:r>
              <a:rPr lang="cs-CZ" dirty="0"/>
              <a:t>FCR</a:t>
            </a:r>
          </a:p>
          <a:p>
            <a:r>
              <a:rPr lang="cs-CZ" dirty="0"/>
              <a:t>FRP (</a:t>
            </a:r>
            <a:r>
              <a:rPr lang="cs-CZ" dirty="0" err="1"/>
              <a:t>Musgrave</a:t>
            </a:r>
            <a:r>
              <a:rPr lang="cs-CZ" dirty="0"/>
              <a:t> </a:t>
            </a:r>
            <a:r>
              <a:rPr lang="cs-CZ" dirty="0" err="1"/>
              <a:t>condition</a:t>
            </a:r>
            <a:r>
              <a:rPr lang="cs-CZ" dirty="0"/>
              <a:t>) </a:t>
            </a:r>
          </a:p>
          <a:p>
            <a:endParaRPr lang="cs-CZ" dirty="0"/>
          </a:p>
          <a:p>
            <a:r>
              <a:rPr lang="cs-CZ" dirty="0" err="1"/>
              <a:t>Context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reforms</a:t>
            </a:r>
            <a:r>
              <a:rPr lang="cs-CZ" dirty="0"/>
              <a:t> (</a:t>
            </a:r>
            <a:r>
              <a:rPr lang="cs-CZ" dirty="0" err="1"/>
              <a:t>towards</a:t>
            </a:r>
            <a:r>
              <a:rPr lang="cs-CZ" dirty="0"/>
              <a:t> FUND)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8006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55723-5548-427A-A0AA-3FA2CE857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4577"/>
          </a:xfrm>
        </p:spPr>
        <p:txBody>
          <a:bodyPr>
            <a:normAutofit/>
          </a:bodyPr>
          <a:lstStyle/>
          <a:p>
            <a:r>
              <a:rPr lang="cs-CZ" dirty="0" err="1"/>
              <a:t>Intragenerational</a:t>
            </a:r>
            <a:r>
              <a:rPr lang="cs-CZ" dirty="0"/>
              <a:t> + gender justice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FF43FE-FAB1-4EA3-A1B0-B75AEAA3E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619"/>
            <a:ext cx="10515600" cy="491925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Adequacy - includes both neediness and merit</a:t>
            </a:r>
            <a:endParaRPr lang="cs-CZ" dirty="0"/>
          </a:p>
          <a:p>
            <a:r>
              <a:rPr lang="cs-CZ" dirty="0" err="1"/>
              <a:t>Context</a:t>
            </a:r>
            <a:r>
              <a:rPr lang="cs-CZ" dirty="0"/>
              <a:t>: </a:t>
            </a:r>
            <a:r>
              <a:rPr lang="cs-CZ" dirty="0" err="1"/>
              <a:t>increases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pension </a:t>
            </a:r>
            <a:r>
              <a:rPr lang="cs-CZ" dirty="0" err="1"/>
              <a:t>age</a:t>
            </a:r>
            <a:r>
              <a:rPr lang="cs-CZ" dirty="0"/>
              <a:t> (</a:t>
            </a:r>
            <a:r>
              <a:rPr lang="en-US" dirty="0"/>
              <a:t>differential</a:t>
            </a:r>
            <a:r>
              <a:rPr lang="cs-CZ" dirty="0"/>
              <a:t>s in</a:t>
            </a:r>
            <a:r>
              <a:rPr lang="en-US" dirty="0"/>
              <a:t> life expectancy and distributional impacts</a:t>
            </a:r>
            <a:r>
              <a:rPr lang="cs-CZ" dirty="0"/>
              <a:t>), shift to FUND –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income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 are </a:t>
            </a:r>
            <a:r>
              <a:rPr lang="cs-CZ" dirty="0" err="1"/>
              <a:t>affected</a:t>
            </a:r>
            <a:r>
              <a:rPr lang="cs-CZ" dirty="0"/>
              <a:t> – </a:t>
            </a:r>
            <a:r>
              <a:rPr lang="cs-CZ" dirty="0" err="1"/>
              <a:t>implications</a:t>
            </a:r>
            <a:r>
              <a:rPr lang="cs-CZ" dirty="0"/>
              <a:t>:</a:t>
            </a:r>
          </a:p>
          <a:p>
            <a:r>
              <a:rPr lang="en-US" dirty="0"/>
              <a:t>Strong (higher guarantee of) protection against poverty</a:t>
            </a:r>
            <a:endParaRPr lang="cs-CZ" dirty="0"/>
          </a:p>
          <a:p>
            <a:r>
              <a:rPr lang="en-US" dirty="0"/>
              <a:t>More redistribution on the income side, including funding from general taxation</a:t>
            </a:r>
            <a:endParaRPr lang="cs-CZ" dirty="0"/>
          </a:p>
          <a:p>
            <a:r>
              <a:rPr lang="en-US" dirty="0"/>
              <a:t>Gender (gender pension gap)</a:t>
            </a:r>
            <a:endParaRPr lang="cs-CZ" dirty="0"/>
          </a:p>
          <a:p>
            <a:r>
              <a:rPr lang="en-US" dirty="0"/>
              <a:t>Male logic of the system + inequalities in working life </a:t>
            </a:r>
            <a:endParaRPr lang="cs-CZ" dirty="0"/>
          </a:p>
          <a:p>
            <a:r>
              <a:rPr lang="cs-CZ" dirty="0"/>
              <a:t>W</a:t>
            </a:r>
            <a:r>
              <a:rPr lang="en-US" dirty="0"/>
              <a:t>hat to do about it?  </a:t>
            </a:r>
            <a:r>
              <a:rPr lang="cs-CZ" dirty="0"/>
              <a:t>Substitute </a:t>
            </a:r>
            <a:r>
              <a:rPr lang="cs-CZ" dirty="0" err="1"/>
              <a:t>periods</a:t>
            </a:r>
            <a:r>
              <a:rPr lang="cs-CZ" dirty="0"/>
              <a:t>/</a:t>
            </a:r>
            <a:r>
              <a:rPr lang="cs-CZ" dirty="0" err="1"/>
              <a:t>child</a:t>
            </a:r>
            <a:r>
              <a:rPr lang="cs-CZ" dirty="0"/>
              <a:t> </a:t>
            </a:r>
            <a:r>
              <a:rPr lang="cs-CZ" dirty="0" err="1"/>
              <a:t>credits</a:t>
            </a:r>
            <a:r>
              <a:rPr lang="en-US" dirty="0"/>
              <a:t>, tax </a:t>
            </a:r>
            <a:r>
              <a:rPr lang="en-US" dirty="0" err="1"/>
              <a:t>assi</a:t>
            </a:r>
            <a:r>
              <a:rPr lang="cs-CZ" dirty="0" err="1"/>
              <a:t>gnations</a:t>
            </a:r>
            <a:r>
              <a:rPr lang="en-US" dirty="0"/>
              <a:t>, shared pensions - still only partial impact</a:t>
            </a:r>
          </a:p>
        </p:txBody>
      </p:sp>
    </p:spTree>
    <p:extLst>
      <p:ext uri="{BB962C8B-B14F-4D97-AF65-F5344CB8AC3E}">
        <p14:creationId xmlns:p14="http://schemas.microsoft.com/office/powerpoint/2010/main" val="45701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AC5A1-9C2F-42CE-A423-20C95C054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3702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Consider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criteria</a:t>
            </a:r>
            <a:r>
              <a:rPr lang="cs-CZ" dirty="0"/>
              <a:t>/</a:t>
            </a:r>
            <a:r>
              <a:rPr lang="cs-CZ" dirty="0" err="1"/>
              <a:t>indications</a:t>
            </a:r>
            <a:r>
              <a:rPr lang="cs-CZ" dirty="0"/>
              <a:t>?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3F1BFF-7443-4464-9968-F1D897A29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8828"/>
            <a:ext cx="10515600" cy="5188135"/>
          </a:xfrm>
        </p:spPr>
        <p:txBody>
          <a:bodyPr>
            <a:normAutofit lnSpcReduction="10000"/>
          </a:bodyPr>
          <a:lstStyle/>
          <a:p>
            <a:r>
              <a:rPr lang="cs-CZ" b="1" dirty="0" err="1"/>
              <a:t>What</a:t>
            </a:r>
            <a:r>
              <a:rPr lang="cs-CZ" b="1" dirty="0"/>
              <a:t> </a:t>
            </a:r>
            <a:r>
              <a:rPr lang="cs-CZ" b="1" dirty="0" err="1"/>
              <a:t>indications</a:t>
            </a:r>
            <a:r>
              <a:rPr lang="cs-CZ" b="1" dirty="0"/>
              <a:t> </a:t>
            </a:r>
            <a:r>
              <a:rPr lang="cs-CZ" b="1" dirty="0" err="1"/>
              <a:t>may</a:t>
            </a:r>
            <a:r>
              <a:rPr lang="en-US" b="1" dirty="0"/>
              <a:t> reflect the general </a:t>
            </a:r>
            <a:r>
              <a:rPr lang="cs-CZ" b="1" dirty="0" err="1"/>
              <a:t>dilemmas</a:t>
            </a:r>
            <a:r>
              <a:rPr lang="cs-CZ" b="1" dirty="0"/>
              <a:t>/</a:t>
            </a:r>
            <a:r>
              <a:rPr lang="en-US" b="1" dirty="0"/>
              <a:t>criteria</a:t>
            </a:r>
            <a:r>
              <a:rPr lang="cs-CZ" b="1" dirty="0"/>
              <a:t>, </a:t>
            </a:r>
            <a:r>
              <a:rPr lang="cs-CZ" b="1" dirty="0" err="1"/>
              <a:t>which</a:t>
            </a:r>
            <a:r>
              <a:rPr lang="cs-CZ" b="1" dirty="0"/>
              <a:t> and </a:t>
            </a:r>
            <a:r>
              <a:rPr lang="cs-CZ" b="1" dirty="0" err="1"/>
              <a:t>how</a:t>
            </a:r>
            <a:r>
              <a:rPr lang="en-US" b="1" dirty="0"/>
              <a:t>?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r>
              <a:rPr lang="en-US" dirty="0"/>
              <a:t>Total/average replacement ratio?</a:t>
            </a:r>
            <a:endParaRPr lang="cs-CZ" dirty="0"/>
          </a:p>
          <a:p>
            <a:r>
              <a:rPr lang="en-US" dirty="0"/>
              <a:t>Individual replacement ratio?</a:t>
            </a:r>
            <a:r>
              <a:rPr lang="cs-CZ" dirty="0"/>
              <a:t> (by </a:t>
            </a:r>
            <a:r>
              <a:rPr lang="cs-CZ" dirty="0" err="1"/>
              <a:t>income</a:t>
            </a:r>
            <a:r>
              <a:rPr lang="cs-CZ" dirty="0"/>
              <a:t> level, gender)</a:t>
            </a:r>
          </a:p>
          <a:p>
            <a:r>
              <a:rPr lang="cs-CZ" dirty="0" err="1"/>
              <a:t>Impact</a:t>
            </a:r>
            <a:r>
              <a:rPr lang="cs-CZ" dirty="0"/>
              <a:t> of </a:t>
            </a:r>
            <a:r>
              <a:rPr lang="cs-CZ" dirty="0" err="1"/>
              <a:t>childcare</a:t>
            </a:r>
            <a:r>
              <a:rPr lang="cs-CZ" dirty="0"/>
              <a:t> </a:t>
            </a:r>
            <a:r>
              <a:rPr lang="cs-CZ" dirty="0" err="1"/>
              <a:t>breaks</a:t>
            </a:r>
            <a:r>
              <a:rPr lang="cs-CZ" dirty="0"/>
              <a:t>?</a:t>
            </a:r>
          </a:p>
          <a:p>
            <a:r>
              <a:rPr lang="cs-CZ" dirty="0" err="1"/>
              <a:t>Impact</a:t>
            </a:r>
            <a:r>
              <a:rPr lang="cs-CZ" dirty="0"/>
              <a:t> of </a:t>
            </a:r>
            <a:r>
              <a:rPr lang="cs-CZ" dirty="0" err="1"/>
              <a:t>unemployment</a:t>
            </a:r>
            <a:r>
              <a:rPr lang="cs-CZ" dirty="0"/>
              <a:t> </a:t>
            </a:r>
            <a:r>
              <a:rPr lang="cs-CZ" dirty="0" err="1"/>
              <a:t>breaks</a:t>
            </a:r>
            <a:r>
              <a:rPr lang="cs-CZ" dirty="0"/>
              <a:t>?</a:t>
            </a:r>
          </a:p>
          <a:p>
            <a:r>
              <a:rPr lang="en-US" dirty="0"/>
              <a:t>Poverty rate among pensioners</a:t>
            </a:r>
            <a:r>
              <a:rPr lang="cs-CZ" dirty="0"/>
              <a:t>?</a:t>
            </a:r>
          </a:p>
          <a:p>
            <a:r>
              <a:rPr lang="cs-CZ" dirty="0"/>
              <a:t>Minimum pension </a:t>
            </a:r>
            <a:r>
              <a:rPr lang="cs-CZ" dirty="0" err="1"/>
              <a:t>levels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en-US" dirty="0"/>
              <a:t>See also Pensions at a Glance (OECD), Pension adequacy report (EU)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4697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464</Words>
  <Application>Microsoft Office PowerPoint</Application>
  <PresentationFormat>Širokoúhlá obrazovka</PresentationFormat>
  <Paragraphs>45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Pension systems and their reforms</vt:lpstr>
      <vt:lpstr>Pension systems in advanced welfare states</vt:lpstr>
      <vt:lpstr>J. Myles – philosophy of the pension system and objectives/aims in advanced systems</vt:lpstr>
      <vt:lpstr>Distributional dilemmas</vt:lpstr>
      <vt:lpstr>Intragenerational + gender justice</vt:lpstr>
      <vt:lpstr>Consider about criteria/indications?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Důchodové systémy a jejich reformy</dc:title>
  <dc:creator>Tomáš Sirovátka</dc:creator>
  <cp:lastModifiedBy>Tomáš Sirovátka</cp:lastModifiedBy>
  <cp:revision>21</cp:revision>
  <dcterms:created xsi:type="dcterms:W3CDTF">2023-11-10T14:35:14Z</dcterms:created>
  <dcterms:modified xsi:type="dcterms:W3CDTF">2024-08-14T16:33:29Z</dcterms:modified>
</cp:coreProperties>
</file>