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85" d="100"/>
          <a:sy n="85" d="100"/>
        </p:scale>
        <p:origin x="44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16BB82-748B-4BA5-83AB-1A3BF92880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035D47E-7BA6-4273-9FB3-A19B875705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DB605D-82FD-44E5-89A3-F8B090875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18BF-083C-4376-8239-6F0D009A709C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F3564E0-C6F6-4992-BF01-B3642E56CE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E1CDFBC-09EA-4B76-B30C-6D6DCAE0A2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0CFA-40EB-4DB7-8C35-EAF37AF77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551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947887-B856-4436-9F0F-0AC3201E6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2591E37-EC30-4AA9-9280-5E9AD83AD8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C4E2B2B-5FB0-46FE-9350-8EDB9AEAB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18BF-083C-4376-8239-6F0D009A709C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380A7E9-88E6-41D5-B22A-239DA2005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F581245-1F9C-4664-84C2-9666562DA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0CFA-40EB-4DB7-8C35-EAF37AF77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421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5DFB1690-793D-4468-B1B2-13A74D4EB7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F578837-4900-46FF-BE61-1B144EC670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53BFBB3-F639-49C7-9156-542CEA43D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18BF-083C-4376-8239-6F0D009A709C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64DCE2A-C8C9-4707-AE63-462276CCB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B5B30CD-5524-472C-A5BF-702399DE5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0CFA-40EB-4DB7-8C35-EAF37AF77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939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E769CE-CA13-4345-96E3-983D1FB49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13761E-F239-46B4-8475-B8EBB4BBD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A84B31A-3210-4DB3-A1B0-040414774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18BF-083C-4376-8239-6F0D009A709C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C4255DA-E74D-431C-86F0-399788C5B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E7A3B7B-1912-4986-9CD6-76CB9DDA6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0CFA-40EB-4DB7-8C35-EAF37AF77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040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56E1F2-0C4C-430B-A070-FBCF0119C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935E6F0C-7E4E-41DC-A395-89AE6F8FC4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E939660-B39E-4DBA-9727-E2EAFE24B7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18BF-083C-4376-8239-6F0D009A709C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EB457FC-D5B7-46F1-816B-F66430285C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41B70F-6D58-425D-8629-C9B3A29461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0CFA-40EB-4DB7-8C35-EAF37AF77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12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9B2D0D-FADE-4D85-91D6-2276D80C26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F4E7662-9D25-48CB-BB90-991EA4650B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5B11BD3-EB66-49C8-912E-1316761575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A80DA69-6C0C-4739-BE1F-1B3E12E9FB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18BF-083C-4376-8239-6F0D009A709C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E08E67C-86F9-47F1-83BC-6BC1A8AC6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5ED6936-6033-4388-B539-62BEB0CFA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0CFA-40EB-4DB7-8C35-EAF37AF77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759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41C986-0880-43A2-A023-313E2FF181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CC375860-38CB-48E5-BB9F-67E52CA10B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B4AE3D7B-1C40-413F-AD04-3D50ACAA80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DC0D2C48-FD22-4DF8-9368-254B281C08D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0E441CF5-4205-4774-AFED-D477FF039B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7F5A44DE-B1ED-46EE-B365-D84EB61AF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18BF-083C-4376-8239-6F0D009A709C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18232CB-6547-4952-95BA-04B19A65A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5F86924-9C7D-4004-9CEA-5FF4A5EF9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0CFA-40EB-4DB7-8C35-EAF37AF77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87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667253-E982-4E81-BE3C-8D5A86605E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9ACA5EF-F795-4748-9B2F-C63F895F0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18BF-083C-4376-8239-6F0D009A709C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97786F7-EA86-4E1F-B4BE-86FBA1C56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2D62E61-37EE-4A5B-A789-4A6E5E12E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0CFA-40EB-4DB7-8C35-EAF37AF77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8777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9D42BDFD-C425-4206-87C6-D2E963267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18BF-083C-4376-8239-6F0D009A709C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7CC6E43-ED3E-4971-A8B5-2D749050E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D7896441-FECF-4136-AEE3-4E9CA8445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0CFA-40EB-4DB7-8C35-EAF37AF77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498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2FEB48C-B06F-4849-A44B-F798918CC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C4B5F45-EED3-47D7-BC31-24CA19130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516C623-2C91-464E-9207-661CDF174F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D85B93A-8C4F-438D-8AAA-A2971C7F7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18BF-083C-4376-8239-6F0D009A709C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7413AE6-FCF1-4A84-A7B3-1F7CED1FE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7948496-5D78-4F9C-9918-AB72CBAFF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0CFA-40EB-4DB7-8C35-EAF37AF77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208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539BF0-BE30-4BC1-A698-9C6F1C820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6B1EA0EF-85C9-443C-A01A-D2FACAF0F8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CED6EACF-8D5C-4620-B9F5-9953135CB0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A43BC25-8AF9-4297-ACA8-9A6AE1AF1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018BF-083C-4376-8239-6F0D009A709C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5FF2887-3132-4EEB-B5BE-476CA1218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DA7D67A-8E40-4A50-A7C2-1E40143AA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DA0CFA-40EB-4DB7-8C35-EAF37AF77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3853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73F8EF7-CA21-4DBB-9B6E-6B5593BC62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699E752-63AC-4E58-812A-2CE2A9F57A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1CFEA2-B768-491C-B001-65922A361E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018BF-083C-4376-8239-6F0D009A709C}" type="datetimeFigureOut">
              <a:rPr lang="en-US" smtClean="0"/>
              <a:t>8/14/2024</a:t>
            </a:fld>
            <a:endParaRPr lang="en-US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7B0DBE-87ED-4F0D-AA7B-D69CEDF106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DB84F0C-7177-409D-8A69-121B923845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DA0CFA-40EB-4DB7-8C35-EAF37AF779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559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77383-533C-49A9-8B44-890B97FBCDA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assistance</a:t>
            </a:r>
            <a:r>
              <a:rPr lang="cs-CZ" dirty="0"/>
              <a:t>, </a:t>
            </a:r>
            <a:br>
              <a:rPr lang="cs-CZ" dirty="0"/>
            </a:br>
            <a:r>
              <a:rPr lang="cs-CZ" dirty="0" err="1"/>
              <a:t>poverty</a:t>
            </a:r>
            <a:r>
              <a:rPr lang="cs-CZ" dirty="0"/>
              <a:t> </a:t>
            </a:r>
            <a:r>
              <a:rPr lang="cs-CZ" dirty="0" err="1"/>
              <a:t>alleviation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(minimum </a:t>
            </a:r>
            <a:r>
              <a:rPr lang="cs-CZ" dirty="0" err="1"/>
              <a:t>income</a:t>
            </a:r>
            <a:r>
              <a:rPr lang="cs-CZ" dirty="0"/>
              <a:t> </a:t>
            </a:r>
            <a:r>
              <a:rPr lang="cs-CZ" dirty="0" err="1"/>
              <a:t>schemes</a:t>
            </a:r>
            <a:r>
              <a:rPr lang="cs-CZ" dirty="0"/>
              <a:t>)</a:t>
            </a:r>
            <a:endParaRPr lang="en-US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3CBC01F-8ADC-4F0F-B42B-F1C5ADFCF0F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200" dirty="0" err="1"/>
              <a:t>Introduction</a:t>
            </a:r>
            <a:r>
              <a:rPr lang="cs-CZ" sz="3200" dirty="0"/>
              <a:t> to </a:t>
            </a: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studies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29729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32C7A3-FC72-4B33-8C7D-3116665F8D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74577"/>
          </a:xfrm>
        </p:spPr>
        <p:txBody>
          <a:bodyPr>
            <a:normAutofit/>
          </a:bodyPr>
          <a:lstStyle/>
          <a:p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assistance</a:t>
            </a:r>
            <a:r>
              <a:rPr lang="cs-CZ" dirty="0"/>
              <a:t> in OECD </a:t>
            </a:r>
            <a:r>
              <a:rPr lang="cs-CZ" dirty="0" err="1"/>
              <a:t>countries</a:t>
            </a:r>
            <a:endParaRPr lang="en-US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09A3439-E57C-45EC-8F7A-1EEDA75A8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7926"/>
            <a:ext cx="10515600" cy="4699037"/>
          </a:xfrm>
        </p:spPr>
        <p:txBody>
          <a:bodyPr/>
          <a:lstStyle/>
          <a:p>
            <a:r>
              <a:rPr lang="cs-CZ" dirty="0"/>
              <a:t>OECD study: </a:t>
            </a:r>
            <a:r>
              <a:rPr lang="cs-CZ" dirty="0" err="1"/>
              <a:t>aims</a:t>
            </a:r>
            <a:r>
              <a:rPr lang="cs-CZ" dirty="0"/>
              <a:t>/</a:t>
            </a:r>
            <a:r>
              <a:rPr lang="cs-CZ" dirty="0" err="1"/>
              <a:t>objectives</a:t>
            </a:r>
            <a:r>
              <a:rPr lang="cs-CZ" dirty="0"/>
              <a:t> and </a:t>
            </a:r>
            <a:r>
              <a:rPr lang="cs-CZ" dirty="0" err="1"/>
              <a:t>architecture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assistance</a:t>
            </a:r>
            <a:r>
              <a:rPr lang="cs-CZ" dirty="0"/>
              <a:t> (MIS)</a:t>
            </a:r>
          </a:p>
          <a:p>
            <a:r>
              <a:rPr lang="cs-CZ" dirty="0" err="1"/>
              <a:t>Objectives</a:t>
            </a:r>
            <a:r>
              <a:rPr lang="cs-CZ" dirty="0"/>
              <a:t>: </a:t>
            </a:r>
            <a:r>
              <a:rPr lang="cs-CZ" dirty="0" err="1"/>
              <a:t>compensation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income</a:t>
            </a:r>
            <a:r>
              <a:rPr lang="cs-CZ" dirty="0"/>
              <a:t>/</a:t>
            </a:r>
            <a:r>
              <a:rPr lang="cs-CZ" dirty="0" err="1"/>
              <a:t>resources</a:t>
            </a:r>
            <a:r>
              <a:rPr lang="cs-CZ" dirty="0"/>
              <a:t>, </a:t>
            </a:r>
            <a:r>
              <a:rPr lang="cs-CZ" dirty="0" err="1"/>
              <a:t>incentive</a:t>
            </a:r>
            <a:r>
              <a:rPr lang="cs-CZ" dirty="0"/>
              <a:t> to </a:t>
            </a:r>
            <a:r>
              <a:rPr lang="cs-CZ" dirty="0" err="1"/>
              <a:t>restore</a:t>
            </a:r>
            <a:r>
              <a:rPr lang="cs-CZ" dirty="0"/>
              <a:t>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own´s</a:t>
            </a:r>
            <a:r>
              <a:rPr lang="cs-CZ" dirty="0"/>
              <a:t>  </a:t>
            </a:r>
            <a:r>
              <a:rPr lang="cs-CZ" dirty="0" err="1"/>
              <a:t>sovereignity</a:t>
            </a:r>
            <a:r>
              <a:rPr lang="cs-CZ" dirty="0"/>
              <a:t>, </a:t>
            </a:r>
            <a:r>
              <a:rPr lang="cs-CZ" dirty="0" err="1"/>
              <a:t>social</a:t>
            </a:r>
            <a:r>
              <a:rPr lang="cs-CZ" dirty="0"/>
              <a:t> </a:t>
            </a:r>
            <a:r>
              <a:rPr lang="cs-CZ" dirty="0" err="1"/>
              <a:t>integration</a:t>
            </a:r>
            <a:endParaRPr lang="cs-CZ" dirty="0"/>
          </a:p>
          <a:p>
            <a:r>
              <a:rPr lang="cs-CZ" dirty="0" err="1"/>
              <a:t>Structure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 MIS: </a:t>
            </a:r>
            <a:r>
              <a:rPr lang="cs-CZ" dirty="0" err="1"/>
              <a:t>general</a:t>
            </a:r>
            <a:r>
              <a:rPr lang="cs-CZ" dirty="0"/>
              <a:t> </a:t>
            </a:r>
            <a:r>
              <a:rPr lang="cs-CZ" dirty="0" err="1"/>
              <a:t>income</a:t>
            </a:r>
            <a:r>
              <a:rPr lang="cs-CZ" dirty="0"/>
              <a:t> support, </a:t>
            </a:r>
            <a:r>
              <a:rPr lang="cs-CZ" dirty="0" err="1"/>
              <a:t>housing</a:t>
            </a:r>
            <a:r>
              <a:rPr lang="cs-CZ" dirty="0"/>
              <a:t> support, </a:t>
            </a:r>
            <a:r>
              <a:rPr lang="cs-CZ" dirty="0" err="1"/>
              <a:t>categorical</a:t>
            </a:r>
            <a:r>
              <a:rPr lang="cs-CZ" dirty="0"/>
              <a:t> </a:t>
            </a:r>
            <a:r>
              <a:rPr lang="cs-CZ" dirty="0" err="1"/>
              <a:t>benefits</a:t>
            </a:r>
            <a:r>
              <a:rPr lang="cs-CZ" dirty="0"/>
              <a:t>, </a:t>
            </a:r>
            <a:r>
              <a:rPr lang="cs-CZ" dirty="0" err="1"/>
              <a:t>tied</a:t>
            </a:r>
            <a:r>
              <a:rPr lang="cs-CZ" dirty="0"/>
              <a:t> </a:t>
            </a:r>
            <a:r>
              <a:rPr lang="cs-CZ" dirty="0" err="1"/>
              <a:t>assistance</a:t>
            </a:r>
            <a:endParaRPr lang="cs-CZ" dirty="0"/>
          </a:p>
          <a:p>
            <a:r>
              <a:rPr lang="cs-CZ" dirty="0" err="1"/>
              <a:t>See</a:t>
            </a:r>
            <a:r>
              <a:rPr lang="cs-CZ" dirty="0"/>
              <a:t> SA/MIS </a:t>
            </a:r>
            <a:r>
              <a:rPr lang="cs-CZ" dirty="0" err="1"/>
              <a:t>schemes</a:t>
            </a:r>
            <a:r>
              <a:rPr lang="cs-CZ" dirty="0"/>
              <a:t> in OECD study</a:t>
            </a:r>
          </a:p>
          <a:p>
            <a:r>
              <a:rPr lang="cs-CZ" dirty="0" err="1"/>
              <a:t>Coverage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population</a:t>
            </a:r>
            <a:r>
              <a:rPr lang="cs-CZ" dirty="0"/>
              <a:t> </a:t>
            </a:r>
            <a:r>
              <a:rPr lang="cs-CZ" dirty="0" err="1"/>
              <a:t>at</a:t>
            </a:r>
            <a:r>
              <a:rPr lang="cs-CZ" dirty="0"/>
              <a:t> risk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poverty</a:t>
            </a:r>
            <a:r>
              <a:rPr lang="cs-CZ" dirty="0"/>
              <a:t>, </a:t>
            </a:r>
            <a:r>
              <a:rPr lang="cs-CZ" dirty="0" err="1"/>
              <a:t>targeting</a:t>
            </a:r>
            <a:r>
              <a:rPr lang="cs-CZ" dirty="0"/>
              <a:t>, generosity</a:t>
            </a:r>
          </a:p>
          <a:p>
            <a:pPr marL="0" indent="0">
              <a:buNone/>
            </a:pPr>
            <a:r>
              <a:rPr lang="cs-CZ" dirty="0"/>
              <a:t>   (</a:t>
            </a:r>
            <a:r>
              <a:rPr lang="cs-CZ" dirty="0" err="1"/>
              <a:t>see</a:t>
            </a:r>
            <a:r>
              <a:rPr lang="cs-CZ" dirty="0"/>
              <a:t> </a:t>
            </a:r>
            <a:r>
              <a:rPr lang="cs-CZ" dirty="0" err="1"/>
              <a:t>examples</a:t>
            </a:r>
            <a:r>
              <a:rPr lang="cs-CZ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671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F2FA3B-97F9-48B6-8AC6-49A5C0430E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42679"/>
          </a:xfrm>
        </p:spPr>
        <p:txBody>
          <a:bodyPr/>
          <a:lstStyle/>
          <a:p>
            <a:r>
              <a:rPr lang="cs-CZ" dirty="0"/>
              <a:t>Bonny and </a:t>
            </a:r>
            <a:r>
              <a:rPr lang="cs-CZ" dirty="0" err="1"/>
              <a:t>Bosco</a:t>
            </a:r>
            <a:r>
              <a:rPr lang="cs-CZ" dirty="0"/>
              <a:t>, in </a:t>
            </a:r>
            <a:r>
              <a:rPr lang="cs-CZ" dirty="0" err="1"/>
              <a:t>Saraceno</a:t>
            </a:r>
            <a:endParaRPr lang="en-US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2346D4E-2B3A-40AD-9C1B-E128F680D1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07806"/>
            <a:ext cx="10515600" cy="4869158"/>
          </a:xfrm>
        </p:spPr>
        <p:txBody>
          <a:bodyPr>
            <a:normAutofit fontScale="92500" lnSpcReduction="10000"/>
          </a:bodyPr>
          <a:lstStyle/>
          <a:p>
            <a:r>
              <a:rPr lang="cs-CZ" dirty="0" err="1"/>
              <a:t>Criteria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assessment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key</a:t>
            </a:r>
            <a:r>
              <a:rPr lang="cs-CZ" dirty="0"/>
              <a:t> </a:t>
            </a:r>
            <a:r>
              <a:rPr lang="cs-CZ" dirty="0" err="1"/>
              <a:t>aspects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MIS, </a:t>
            </a:r>
            <a:r>
              <a:rPr lang="cs-CZ" dirty="0" err="1"/>
              <a:t>which</a:t>
            </a:r>
            <a:r>
              <a:rPr lang="cs-CZ" dirty="0"/>
              <a:t> support </a:t>
            </a:r>
            <a:r>
              <a:rPr lang="cs-CZ" dirty="0" err="1"/>
              <a:t>achivement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objectives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MIS</a:t>
            </a:r>
          </a:p>
          <a:p>
            <a:r>
              <a:rPr lang="cs-CZ" dirty="0"/>
              <a:t>3 </a:t>
            </a:r>
            <a:r>
              <a:rPr lang="cs-CZ" dirty="0" err="1"/>
              <a:t>dimensions</a:t>
            </a:r>
            <a:endParaRPr lang="cs-CZ" dirty="0"/>
          </a:p>
          <a:p>
            <a:r>
              <a:rPr lang="cs-CZ" dirty="0"/>
              <a:t>Dominant </a:t>
            </a:r>
            <a:r>
              <a:rPr lang="cs-CZ" dirty="0" err="1"/>
              <a:t>orientation</a:t>
            </a:r>
            <a:r>
              <a:rPr lang="cs-CZ" dirty="0"/>
              <a:t>, </a:t>
            </a:r>
            <a:r>
              <a:rPr lang="cs-CZ" dirty="0" err="1"/>
              <a:t>Conditions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support, </a:t>
            </a:r>
            <a:r>
              <a:rPr lang="cs-CZ" dirty="0" err="1"/>
              <a:t>Contents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entitlements</a:t>
            </a:r>
            <a:endParaRPr lang="cs-CZ" dirty="0"/>
          </a:p>
          <a:p>
            <a:endParaRPr lang="cs-CZ" dirty="0"/>
          </a:p>
          <a:p>
            <a:r>
              <a:rPr lang="cs-CZ" dirty="0"/>
              <a:t>Dominant </a:t>
            </a:r>
            <a:r>
              <a:rPr lang="cs-CZ" dirty="0" err="1"/>
              <a:t>rientation</a:t>
            </a:r>
            <a:endParaRPr lang="cs-CZ" dirty="0"/>
          </a:p>
          <a:p>
            <a:pPr lvl="2"/>
            <a:r>
              <a:rPr lang="cs-CZ" dirty="0" err="1"/>
              <a:t>Bureaucratic</a:t>
            </a:r>
            <a:r>
              <a:rPr lang="cs-CZ" dirty="0"/>
              <a:t> </a:t>
            </a:r>
            <a:r>
              <a:rPr lang="cs-CZ" dirty="0" err="1"/>
              <a:t>rules</a:t>
            </a:r>
            <a:r>
              <a:rPr lang="cs-CZ" dirty="0"/>
              <a:t> versus </a:t>
            </a:r>
            <a:r>
              <a:rPr lang="cs-CZ" dirty="0" err="1"/>
              <a:t>Individual</a:t>
            </a:r>
            <a:r>
              <a:rPr lang="cs-CZ" dirty="0"/>
              <a:t> </a:t>
            </a:r>
            <a:r>
              <a:rPr lang="cs-CZ" dirty="0" err="1"/>
              <a:t>discretion</a:t>
            </a:r>
            <a:r>
              <a:rPr lang="cs-CZ" dirty="0"/>
              <a:t> (</a:t>
            </a:r>
            <a:r>
              <a:rPr lang="cs-CZ" dirty="0" err="1"/>
              <a:t>assessing</a:t>
            </a:r>
            <a:r>
              <a:rPr lang="cs-CZ" dirty="0"/>
              <a:t> </a:t>
            </a:r>
            <a:r>
              <a:rPr lang="cs-CZ" dirty="0" err="1"/>
              <a:t>entitlements</a:t>
            </a:r>
            <a:r>
              <a:rPr lang="cs-CZ" dirty="0"/>
              <a:t>, </a:t>
            </a:r>
            <a:r>
              <a:rPr lang="cs-CZ" dirty="0" err="1"/>
              <a:t>eligibility</a:t>
            </a:r>
            <a:r>
              <a:rPr lang="cs-CZ" dirty="0"/>
              <a:t>)</a:t>
            </a:r>
          </a:p>
          <a:p>
            <a:pPr lvl="2"/>
            <a:r>
              <a:rPr lang="cs-CZ" dirty="0" err="1"/>
              <a:t>Family</a:t>
            </a:r>
            <a:r>
              <a:rPr lang="cs-CZ" dirty="0"/>
              <a:t> </a:t>
            </a:r>
            <a:r>
              <a:rPr lang="cs-CZ" dirty="0" err="1"/>
              <a:t>obligations</a:t>
            </a:r>
            <a:r>
              <a:rPr lang="cs-CZ" dirty="0"/>
              <a:t>-solidarity versus </a:t>
            </a:r>
            <a:r>
              <a:rPr lang="cs-CZ" dirty="0" err="1"/>
              <a:t>Society´s</a:t>
            </a:r>
            <a:r>
              <a:rPr lang="cs-CZ" dirty="0"/>
              <a:t>/</a:t>
            </a:r>
            <a:r>
              <a:rPr lang="cs-CZ" dirty="0" err="1"/>
              <a:t>state</a:t>
            </a:r>
            <a:r>
              <a:rPr lang="cs-CZ" dirty="0"/>
              <a:t>´ s </a:t>
            </a:r>
            <a:r>
              <a:rPr lang="cs-CZ" dirty="0" err="1"/>
              <a:t>obligations</a:t>
            </a:r>
            <a:r>
              <a:rPr lang="cs-CZ" dirty="0"/>
              <a:t>-solidarity</a:t>
            </a:r>
          </a:p>
          <a:p>
            <a:pPr lvl="2"/>
            <a:r>
              <a:rPr lang="cs-CZ" dirty="0" err="1"/>
              <a:t>Universalism</a:t>
            </a:r>
            <a:r>
              <a:rPr lang="cs-CZ" dirty="0"/>
              <a:t> versus </a:t>
            </a:r>
            <a:r>
              <a:rPr lang="cs-CZ" dirty="0" err="1"/>
              <a:t>Category</a:t>
            </a:r>
            <a:endParaRPr lang="cs-CZ" dirty="0"/>
          </a:p>
          <a:p>
            <a:pPr lvl="2"/>
            <a:endParaRPr lang="cs-CZ" dirty="0"/>
          </a:p>
          <a:p>
            <a:r>
              <a:rPr lang="cs-CZ" dirty="0" err="1"/>
              <a:t>Conditions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support</a:t>
            </a:r>
          </a:p>
          <a:p>
            <a:pPr lvl="2"/>
            <a:r>
              <a:rPr lang="cs-CZ" dirty="0" err="1"/>
              <a:t>Degree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selectivity</a:t>
            </a:r>
            <a:r>
              <a:rPr lang="cs-CZ" dirty="0"/>
              <a:t>, </a:t>
            </a:r>
            <a:r>
              <a:rPr lang="cs-CZ" dirty="0" err="1"/>
              <a:t>strictness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elegibility</a:t>
            </a:r>
            <a:r>
              <a:rPr lang="cs-CZ" dirty="0"/>
              <a:t> </a:t>
            </a:r>
            <a:r>
              <a:rPr lang="cs-CZ" dirty="0" err="1"/>
              <a:t>conditions</a:t>
            </a:r>
            <a:endParaRPr lang="cs-CZ" dirty="0"/>
          </a:p>
          <a:p>
            <a:pPr lvl="2"/>
            <a:r>
              <a:rPr lang="cs-CZ" dirty="0" err="1"/>
              <a:t>Recipients</a:t>
            </a:r>
            <a:r>
              <a:rPr lang="cs-CZ" dirty="0"/>
              <a:t>´ </a:t>
            </a:r>
            <a:r>
              <a:rPr lang="cs-CZ" dirty="0" err="1"/>
              <a:t>duties</a:t>
            </a:r>
            <a:r>
              <a:rPr lang="cs-CZ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0272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A6A3FD-574A-4247-B1CD-C1A03D840F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25722"/>
          </a:xfrm>
        </p:spPr>
        <p:txBody>
          <a:bodyPr/>
          <a:lstStyle/>
          <a:p>
            <a:r>
              <a:rPr lang="cs-CZ" dirty="0"/>
              <a:t>Bonny and </a:t>
            </a:r>
            <a:r>
              <a:rPr lang="cs-CZ" dirty="0" err="1"/>
              <a:t>Bosco</a:t>
            </a:r>
            <a:r>
              <a:rPr lang="cs-CZ" dirty="0"/>
              <a:t> in </a:t>
            </a:r>
            <a:r>
              <a:rPr lang="cs-CZ" dirty="0" err="1"/>
              <a:t>Saraceno</a:t>
            </a:r>
            <a:endParaRPr lang="en-US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6A0702A-8689-49D4-8208-839EF8EEB2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0967"/>
            <a:ext cx="10515600" cy="4815996"/>
          </a:xfrm>
        </p:spPr>
        <p:txBody>
          <a:bodyPr/>
          <a:lstStyle/>
          <a:p>
            <a:r>
              <a:rPr lang="cs-CZ" dirty="0" err="1"/>
              <a:t>Contents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support</a:t>
            </a:r>
          </a:p>
          <a:p>
            <a:pPr lvl="2"/>
            <a:r>
              <a:rPr lang="cs-CZ" dirty="0"/>
              <a:t>Generosity (</a:t>
            </a:r>
            <a:r>
              <a:rPr lang="cs-CZ" dirty="0" err="1"/>
              <a:t>replacement</a:t>
            </a:r>
            <a:r>
              <a:rPr lang="cs-CZ" dirty="0"/>
              <a:t> </a:t>
            </a:r>
            <a:r>
              <a:rPr lang="cs-CZ" dirty="0" err="1"/>
              <a:t>rates</a:t>
            </a:r>
            <a:r>
              <a:rPr lang="cs-CZ" dirty="0"/>
              <a:t>, …)</a:t>
            </a:r>
          </a:p>
          <a:p>
            <a:pPr lvl="2"/>
            <a:r>
              <a:rPr lang="cs-CZ" dirty="0" err="1"/>
              <a:t>Duration</a:t>
            </a:r>
            <a:endParaRPr lang="cs-CZ" dirty="0"/>
          </a:p>
          <a:p>
            <a:pPr lvl="2"/>
            <a:r>
              <a:rPr lang="cs-CZ" dirty="0" err="1"/>
              <a:t>Activation</a:t>
            </a:r>
            <a:r>
              <a:rPr lang="cs-CZ" dirty="0"/>
              <a:t> </a:t>
            </a:r>
            <a:r>
              <a:rPr lang="cs-CZ" dirty="0" err="1"/>
              <a:t>measures</a:t>
            </a:r>
            <a:r>
              <a:rPr lang="cs-CZ" dirty="0"/>
              <a:t> and support</a:t>
            </a:r>
          </a:p>
          <a:p>
            <a:pPr lvl="2"/>
            <a:endParaRPr lang="cs-CZ" dirty="0"/>
          </a:p>
          <a:p>
            <a:r>
              <a:rPr lang="cs-CZ" i="1" dirty="0" err="1"/>
              <a:t>Discussion</a:t>
            </a:r>
            <a:r>
              <a:rPr lang="cs-CZ" i="1" dirty="0"/>
              <a:t> </a:t>
            </a:r>
            <a:r>
              <a:rPr lang="cs-CZ" i="1" dirty="0" err="1"/>
              <a:t>of</a:t>
            </a:r>
            <a:r>
              <a:rPr lang="cs-CZ" i="1" dirty="0"/>
              <a:t> </a:t>
            </a:r>
            <a:r>
              <a:rPr lang="cs-CZ" i="1" dirty="0" err="1"/>
              <a:t>criteria</a:t>
            </a:r>
            <a:r>
              <a:rPr lang="cs-CZ" i="1" dirty="0"/>
              <a:t> and </a:t>
            </a:r>
            <a:r>
              <a:rPr lang="cs-CZ" i="1" dirty="0" err="1"/>
              <a:t>indications</a:t>
            </a:r>
            <a:r>
              <a:rPr lang="cs-CZ" i="1" dirty="0"/>
              <a:t> (</a:t>
            </a:r>
            <a:r>
              <a:rPr lang="cs-CZ" i="1" dirty="0" err="1"/>
              <a:t>what</a:t>
            </a:r>
            <a:r>
              <a:rPr lang="cs-CZ" i="1" dirty="0"/>
              <a:t> </a:t>
            </a:r>
            <a:r>
              <a:rPr lang="cs-CZ" i="1" dirty="0" err="1"/>
              <a:t>else</a:t>
            </a:r>
            <a:r>
              <a:rPr lang="cs-CZ" i="1" dirty="0"/>
              <a:t>?)</a:t>
            </a:r>
          </a:p>
          <a:p>
            <a:endParaRPr lang="cs-CZ" i="1" dirty="0"/>
          </a:p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findings</a:t>
            </a:r>
            <a:r>
              <a:rPr lang="cs-CZ" dirty="0"/>
              <a:t> on MIS in </a:t>
            </a:r>
            <a:r>
              <a:rPr lang="cs-CZ" dirty="0" err="1"/>
              <a:t>different</a:t>
            </a:r>
            <a:r>
              <a:rPr lang="cs-CZ" dirty="0"/>
              <a:t> </a:t>
            </a:r>
            <a:r>
              <a:rPr lang="cs-CZ" dirty="0" err="1"/>
              <a:t>countries</a:t>
            </a:r>
            <a:r>
              <a:rPr lang="cs-CZ" dirty="0"/>
              <a:t>: more </a:t>
            </a:r>
            <a:r>
              <a:rPr lang="cs-CZ" dirty="0" err="1"/>
              <a:t>developped</a:t>
            </a:r>
            <a:r>
              <a:rPr lang="cs-CZ" dirty="0"/>
              <a:t> and </a:t>
            </a:r>
            <a:r>
              <a:rPr lang="cs-CZ" dirty="0" err="1"/>
              <a:t>less</a:t>
            </a:r>
            <a:r>
              <a:rPr lang="cs-CZ" dirty="0"/>
              <a:t> </a:t>
            </a:r>
            <a:r>
              <a:rPr lang="cs-CZ" dirty="0" err="1"/>
              <a:t>developped</a:t>
            </a:r>
            <a:r>
              <a:rPr lang="cs-CZ" dirty="0"/>
              <a:t> </a:t>
            </a:r>
            <a:r>
              <a:rPr lang="cs-CZ" dirty="0" err="1"/>
              <a:t>schemes</a:t>
            </a:r>
            <a:endParaRPr lang="cs-CZ" dirty="0"/>
          </a:p>
          <a:p>
            <a:endParaRPr lang="cs-CZ" dirty="0"/>
          </a:p>
          <a:p>
            <a:r>
              <a:rPr lang="cs-CZ" dirty="0"/>
              <a:t>SA/MIS as “</a:t>
            </a:r>
            <a:r>
              <a:rPr lang="cs-CZ" dirty="0" err="1"/>
              <a:t>institutional</a:t>
            </a:r>
            <a:r>
              <a:rPr lang="cs-CZ" dirty="0"/>
              <a:t> </a:t>
            </a:r>
            <a:r>
              <a:rPr lang="cs-CZ" dirty="0" err="1"/>
              <a:t>filters</a:t>
            </a:r>
            <a:r>
              <a:rPr lang="cs-CZ" dirty="0"/>
              <a:t>“: </a:t>
            </a:r>
            <a:r>
              <a:rPr lang="cs-CZ" dirty="0" err="1"/>
              <a:t>who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eligible</a:t>
            </a:r>
            <a:r>
              <a:rPr lang="cs-CZ" dirty="0"/>
              <a:t> </a:t>
            </a:r>
            <a:r>
              <a:rPr lang="cs-CZ" dirty="0" err="1"/>
              <a:t>poor</a:t>
            </a:r>
            <a:r>
              <a:rPr lang="cs-CZ" dirty="0"/>
              <a:t>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102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EF07AF-5236-457B-AED0-83C9FAFC57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D44E78-EE12-4422-9537-5F9EA463D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2042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225</Words>
  <Application>Microsoft Office PowerPoint</Application>
  <PresentationFormat>Širokoúhlá obrazovka</PresentationFormat>
  <Paragraphs>33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Motiv Office</vt:lpstr>
      <vt:lpstr>Social assistance,  poverty alleviation  (minimum income schemes)</vt:lpstr>
      <vt:lpstr>Social assistance in OECD countries</vt:lpstr>
      <vt:lpstr>Bonny and Bosco, in Saraceno</vt:lpstr>
      <vt:lpstr>Bonny and Bosco in Saraceno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pomoc</dc:title>
  <dc:creator>Tomáš Sirovátka</dc:creator>
  <cp:lastModifiedBy>Tomáš Sirovátka</cp:lastModifiedBy>
  <cp:revision>14</cp:revision>
  <dcterms:created xsi:type="dcterms:W3CDTF">2023-11-10T14:11:05Z</dcterms:created>
  <dcterms:modified xsi:type="dcterms:W3CDTF">2024-08-14T16:32:54Z</dcterms:modified>
</cp:coreProperties>
</file>