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3" r:id="rId5"/>
    <p:sldId id="270" r:id="rId6"/>
    <p:sldId id="274" r:id="rId7"/>
    <p:sldId id="268" r:id="rId8"/>
    <p:sldId id="275" r:id="rId9"/>
    <p:sldId id="269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3677FC-F320-4D33-8B8C-71B061E2C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0932D3A-5E01-4EC0-BAFB-1AD70F35E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C352D2-72E2-4215-A285-BE34CF0F4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2B8EF7-A528-48C3-AD76-EE5ADD3BA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20BC63-77F3-4182-8F42-2FBB8132A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84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200D54-2480-466C-99DA-DE4558161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A29EB5F-5957-4278-AD3A-E6BBB6019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F1172A-2E1E-4A86-83EE-10723E04B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38393B-DA8F-46B4-8997-CD8428C8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B2C18D-9DB6-417A-A66C-9E7071AD6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70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5E75141-BC59-4F04-AA81-BB4310DB1E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852444-F336-474F-8F30-C1D20F448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DFB7BD-CA08-4337-9BC4-5F435C324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9CC524-0017-4E26-9322-80E8774BC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D01D21-7380-4F6C-BD4C-4F270463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57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2CFC2-39AD-48C1-A64A-D598C6F45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F3CB26-03CA-4B66-912B-11F1A3D0B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4B635F-B2C0-46E9-84DF-E4FCF0CB3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69D1EE-9C16-4AD1-B95F-F0659F5AC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C1C086-BA60-4A9C-8819-1460CFCF8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799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64EF85-2610-4D12-BD5E-668264EDB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4AF1F48-168D-43DD-B0CD-97CA9AE03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8EF12D-0277-4A48-B39E-83F2D353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919240-DB96-4792-BBAE-265F730FE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1C3C10-9CCA-4D21-9027-7904EB492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683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6AE009-499F-4324-8F7E-88DC90322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DB960D-11CB-42DE-BDE8-1714BF540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9C7357D-C045-42D5-9EAD-1AF1176BD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0E555E-DCFA-4385-A221-6A01194E9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6BE41B-F652-46D2-8860-F5AF3678C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9D19048-9BDC-4F73-95AE-A960A980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9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61B8A-3F9F-4479-BBF9-7AF9F47C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807DA55-7307-462F-A2F4-DBB63C851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13BA30C-A010-4EBD-80B6-9A1E321D1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90DDAB-AEE6-4387-A474-BB9EAB66B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446426D-D3A3-4FDE-9DE5-40A0E99E0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AD8DC76-2D01-4038-94BA-B56C77364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90A7038-2967-4059-B51F-00D69631E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C5D10B8-EE3C-4634-B2F6-00B35759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41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23AB3D-382B-40F7-978C-730BEA7DF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B1B1A51-2E09-4C9D-8F94-36858BFD8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9049C96-D9C3-4BEB-B097-20036B8D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CB48430-1E6F-48CE-BBEC-A32C687D4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53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BE8BA20-CF2D-414D-891E-2681944A0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B242B8A-A26D-4B9F-8559-A3AB3BB1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D66B9-A681-4F9E-B78C-08A881DFA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51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4A2322-622F-4731-8594-30F557464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5BAFC3-B5BA-4599-ABC0-93A463DAA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7952A3D-FBF9-4DCA-8723-3D15FB9E5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A3F3D74-57AA-4235-B6B6-E0E775FF9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8864E9-45DB-4DFC-8D2C-50115B914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37DDDA-4262-4C84-866D-E7392F9C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33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821FB7-EBB8-45CB-8A29-9A0D656CE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453F3BE-ACCD-42A5-9D98-0643E966D8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3BBBA8A-965C-42EA-834C-AF083060F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3B91F2A-B658-49E2-87BE-3796B3B42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E8CD91-C6FF-495C-B8DC-8301BC12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7C4C21-9E72-455B-A765-679A859F6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98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5E275B1-BA2A-4F69-846D-DA3F7EDF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82DA38A-D804-4333-874C-2F1C3DB49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A32C2F-C57B-4E14-A224-2693886888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4A6C2-D373-4099-AC9B-4E10BAE0BD74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E19AA0-60B2-4A01-8B52-1957BBFC0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6EDF15-41BB-4813-9BE4-867292FA0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269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PiGQcwwh6o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GgZvjdaYhg?feature=o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fyjMONlq-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1C02E-0F21-4679-8C5F-8EBD7A006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cs-CZ" dirty="0"/>
              <a:t>SOCb2002 Sociální hnutí a politický protest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F20B73-4D3E-4752-A1C9-0229100FC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42183"/>
            <a:ext cx="9144000" cy="576743"/>
          </a:xfrm>
        </p:spPr>
        <p:txBody>
          <a:bodyPr>
            <a:normAutofit/>
          </a:bodyPr>
          <a:lstStyle/>
          <a:p>
            <a:r>
              <a:rPr lang="cs-CZ" dirty="0"/>
              <a:t>Přednáška 2: Sociální hnutí a sociální změna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13E260C-1332-466B-AAAD-A99F0509C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69" y="3439075"/>
            <a:ext cx="4981662" cy="311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38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64AD73-6DDC-4FC6-96E1-C3B99AE6B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Vztah společnosti a hnutí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EEDE2D-001D-46F9-BC56-7474D2EB7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3600" dirty="0"/>
              <a:t>Socioekonomická struktura ovlivňuje typy konfliktů, které ve společnosti vznikají (byť pozornost SMS dlouhodobě upřena jinam)</a:t>
            </a:r>
          </a:p>
          <a:p>
            <a:r>
              <a:rPr lang="cs-CZ" sz="3600" dirty="0"/>
              <a:t>Sociální hnutí nesou často post-materialistické hodnoty</a:t>
            </a:r>
          </a:p>
          <a:p>
            <a:r>
              <a:rPr lang="cs-CZ" sz="3600" dirty="0"/>
              <a:t>Strukturální napětí se vždy automaticky nepřeklápí do protestu</a:t>
            </a:r>
          </a:p>
          <a:p>
            <a:r>
              <a:rPr lang="cs-CZ" sz="3600" dirty="0"/>
              <a:t>Klíčové transformace ekonomiky, státu, kulturní sféry</a:t>
            </a:r>
          </a:p>
        </p:txBody>
      </p:sp>
    </p:spTree>
    <p:extLst>
      <p:ext uri="{BB962C8B-B14F-4D97-AF65-F5344CB8AC3E}">
        <p14:creationId xmlns:p14="http://schemas.microsoft.com/office/powerpoint/2010/main" val="4068342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6B3A82-8AF6-49E4-8FEF-72FF4D7AB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Hnutí za globální spravedlnost </a:t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Global</a:t>
            </a:r>
            <a:r>
              <a:rPr lang="cs-CZ" dirty="0"/>
              <a:t> Justice </a:t>
            </a:r>
            <a:r>
              <a:rPr lang="cs-CZ" dirty="0" err="1"/>
              <a:t>Movement</a:t>
            </a:r>
            <a:r>
              <a:rPr lang="cs-CZ" dirty="0"/>
              <a:t>)</a:t>
            </a:r>
          </a:p>
        </p:txBody>
      </p:sp>
      <p:pic>
        <p:nvPicPr>
          <p:cNvPr id="4" name="Online médium 3" title="This Is What Democracy Looks Like [Seattle 1999 WTO]">
            <a:hlinkClick r:id="" action="ppaction://media"/>
            <a:extLst>
              <a:ext uri="{FF2B5EF4-FFF2-40B4-BE49-F238E27FC236}">
                <a16:creationId xmlns:a16="http://schemas.microsoft.com/office/drawing/2014/main" id="{80852A5D-A55E-4066-8F8C-B67BFA78BFD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95638" y="1825625"/>
            <a:ext cx="58023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5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0A7BC2-9B60-474B-AEC6-E23F6FB70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Occupy</a:t>
            </a:r>
            <a:r>
              <a:rPr lang="cs-CZ" dirty="0"/>
              <a:t> Wall Street</a:t>
            </a:r>
          </a:p>
        </p:txBody>
      </p:sp>
      <p:pic>
        <p:nvPicPr>
          <p:cNvPr id="4" name="Online médium 3" title="Why Occupy Wall Street Failed 10 Years Ago | Rise And Fall">
            <a:hlinkClick r:id="" action="ppaction://media"/>
            <a:extLst>
              <a:ext uri="{FF2B5EF4-FFF2-40B4-BE49-F238E27FC236}">
                <a16:creationId xmlns:a16="http://schemas.microsoft.com/office/drawing/2014/main" id="{9E61F619-C1D3-42DA-860F-30995FDBED9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7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C030B8-FBD2-4A1A-B298-E1BC9AAC3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Ekonomická transformace a sociální hnutí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48C9F6-7B73-4D66-80DA-D7404244F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Štěpící linie – </a:t>
            </a:r>
            <a:r>
              <a:rPr lang="cs-CZ" i="1" dirty="0" err="1"/>
              <a:t>cleavages</a:t>
            </a:r>
            <a:r>
              <a:rPr lang="cs-CZ" dirty="0"/>
              <a:t> (</a:t>
            </a:r>
            <a:r>
              <a:rPr lang="cs-CZ" dirty="0" err="1"/>
              <a:t>Rokkan</a:t>
            </a:r>
            <a:r>
              <a:rPr lang="cs-CZ" dirty="0"/>
              <a:t>) – zpolitizované konfliktní linie</a:t>
            </a:r>
          </a:p>
          <a:p>
            <a:r>
              <a:rPr lang="cs-CZ" dirty="0"/>
              <a:t>Vznik kapitalismu (práce/kapitál, město/venkov) a národního státu (centrum/periferie, stát/církev)</a:t>
            </a:r>
          </a:p>
          <a:p>
            <a:r>
              <a:rPr lang="cs-CZ" dirty="0"/>
              <a:t>Změna forem závislosti mezi sociálními skupinami, potenciál pro konflikt zájmů</a:t>
            </a:r>
          </a:p>
          <a:p>
            <a:r>
              <a:rPr lang="cs-CZ" dirty="0"/>
              <a:t>Proměna ekonomiky v moderní společnosti (automatizace, fragmentace, specializace, nezaměstnanost)</a:t>
            </a:r>
          </a:p>
          <a:p>
            <a:r>
              <a:rPr lang="cs-CZ" dirty="0"/>
              <a:t>Depolitizace třídního/ekonomického konfliktu</a:t>
            </a:r>
          </a:p>
          <a:p>
            <a:r>
              <a:rPr lang="cs-CZ" dirty="0"/>
              <a:t>Ekonomická globalizace – oživení?</a:t>
            </a:r>
          </a:p>
        </p:txBody>
      </p:sp>
    </p:spTree>
    <p:extLst>
      <p:ext uri="{BB962C8B-B14F-4D97-AF65-F5344CB8AC3E}">
        <p14:creationId xmlns:p14="http://schemas.microsoft.com/office/powerpoint/2010/main" val="4042034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6AB84C-F961-4B14-8B8F-8561CDA20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Transformace kulturní sféry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4CE75F-D7E4-4C15-8344-E0CB5BC69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Hnutí primárně nositelé kulturní změny (</a:t>
            </a:r>
            <a:r>
              <a:rPr lang="cs-CZ" dirty="0" err="1"/>
              <a:t>Melucci</a:t>
            </a:r>
            <a:r>
              <a:rPr lang="cs-CZ" dirty="0"/>
              <a:t>)</a:t>
            </a:r>
          </a:p>
          <a:p>
            <a:r>
              <a:rPr lang="cs-CZ" dirty="0"/>
              <a:t>Reakce na byrokratizace a racionalizaci životního světa (</a:t>
            </a:r>
            <a:r>
              <a:rPr lang="cs-CZ" dirty="0" err="1"/>
              <a:t>Habermas</a:t>
            </a:r>
            <a:r>
              <a:rPr lang="cs-CZ" dirty="0"/>
              <a:t>)</a:t>
            </a:r>
          </a:p>
          <a:p>
            <a:r>
              <a:rPr lang="cs-CZ" dirty="0"/>
              <a:t>Koncept občanství a jeho rozšiřování – multiplikace nerovností</a:t>
            </a:r>
          </a:p>
          <a:p>
            <a:r>
              <a:rPr lang="cs-CZ"/>
              <a:t>Kontra-kulturní </a:t>
            </a:r>
            <a:r>
              <a:rPr lang="cs-CZ" dirty="0"/>
              <a:t>hnutí – od životního stylu po změnu obecných sociálních norem</a:t>
            </a:r>
          </a:p>
          <a:p>
            <a:r>
              <a:rPr lang="cs-CZ" dirty="0"/>
              <a:t>Konzumerismus jako nové téma kolektivního jednání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B7E9942-6FCA-47F8-B513-AF0B00825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41" y="4993176"/>
            <a:ext cx="1594717" cy="159471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20461B2-AB5A-41EC-B9D0-2EC8EC6B9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02" y="4993176"/>
            <a:ext cx="1876425" cy="147637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7AD1847-BC17-4107-8FF9-72E204681D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829" y="5053977"/>
            <a:ext cx="1089171" cy="153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04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ovéPole 3">
            <a:extLst>
              <a:ext uri="{FF2B5EF4-FFF2-40B4-BE49-F238E27FC236}">
                <a16:creationId xmlns:a16="http://schemas.microsoft.com/office/drawing/2014/main" id="{97CD3F65-B0AE-4C8F-B132-128E14A90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90688"/>
            <a:ext cx="10515599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cs-CZ" altLang="cs-CZ" sz="2800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cs-CZ" altLang="cs-CZ" sz="2800" dirty="0">
                <a:latin typeface="+mn-lt"/>
              </a:rPr>
              <a:t> Konec</a:t>
            </a:r>
            <a:r>
              <a:rPr lang="en-GB" altLang="cs-CZ" sz="2800" dirty="0">
                <a:latin typeface="+mn-lt"/>
              </a:rPr>
              <a:t> 60. let</a:t>
            </a:r>
            <a:r>
              <a:rPr lang="cs-CZ" altLang="cs-CZ" sz="2800" dirty="0">
                <a:latin typeface="+mn-lt"/>
              </a:rPr>
              <a:t> – USA a západní Evropa - </a:t>
            </a:r>
            <a:r>
              <a:rPr lang="en-GB" altLang="cs-CZ" sz="2800" dirty="0" err="1">
                <a:latin typeface="+mn-lt"/>
              </a:rPr>
              <a:t>radikalizac</a:t>
            </a:r>
            <a:r>
              <a:rPr lang="cs-CZ" altLang="cs-CZ" sz="2800" dirty="0">
                <a:latin typeface="+mn-lt"/>
              </a:rPr>
              <a:t>e</a:t>
            </a:r>
            <a:r>
              <a:rPr lang="en-GB" altLang="cs-CZ" sz="2800" dirty="0">
                <a:latin typeface="+mn-lt"/>
              </a:rPr>
              <a:t> </a:t>
            </a:r>
            <a:r>
              <a:rPr lang="cs-CZ" altLang="cs-CZ" sz="2800" dirty="0">
                <a:latin typeface="+mn-lt"/>
              </a:rPr>
              <a:t>studentů (mj. Nová levice)</a:t>
            </a:r>
            <a:r>
              <a:rPr lang="en-GB" altLang="cs-CZ" sz="2800" dirty="0">
                <a:latin typeface="+mn-lt"/>
              </a:rPr>
              <a:t> a </a:t>
            </a:r>
            <a:r>
              <a:rPr lang="cs-CZ" altLang="cs-CZ" sz="2800" dirty="0">
                <a:latin typeface="+mn-lt"/>
              </a:rPr>
              <a:t>následné</a:t>
            </a:r>
            <a:r>
              <a:rPr lang="en-GB" altLang="cs-CZ" sz="2800" dirty="0">
                <a:latin typeface="+mn-lt"/>
              </a:rPr>
              <a:t> </a:t>
            </a:r>
            <a:r>
              <a:rPr lang="en-GB" altLang="cs-CZ" sz="2800" dirty="0" err="1">
                <a:latin typeface="+mn-lt"/>
              </a:rPr>
              <a:t>vln</a:t>
            </a:r>
            <a:r>
              <a:rPr lang="cs-CZ" altLang="cs-CZ" sz="2800" dirty="0">
                <a:latin typeface="+mn-lt"/>
              </a:rPr>
              <a:t>y</a:t>
            </a:r>
            <a:r>
              <a:rPr lang="en-GB" altLang="cs-CZ" sz="2800" dirty="0">
                <a:latin typeface="+mn-lt"/>
              </a:rPr>
              <a:t> </a:t>
            </a:r>
            <a:r>
              <a:rPr lang="en-GB" altLang="cs-CZ" sz="2800" dirty="0" err="1">
                <a:latin typeface="+mn-lt"/>
              </a:rPr>
              <a:t>dalších</a:t>
            </a:r>
            <a:r>
              <a:rPr lang="en-GB" altLang="cs-CZ" sz="2800" dirty="0">
                <a:latin typeface="+mn-lt"/>
              </a:rPr>
              <a:t> </a:t>
            </a:r>
            <a:r>
              <a:rPr lang="cs-CZ" altLang="cs-CZ" sz="2800" dirty="0">
                <a:latin typeface="+mn-lt"/>
              </a:rPr>
              <a:t>mobilizací</a:t>
            </a:r>
            <a:r>
              <a:rPr lang="en-GB" altLang="cs-CZ" sz="2800" dirty="0">
                <a:latin typeface="+mn-lt"/>
              </a:rPr>
              <a:t> (</a:t>
            </a:r>
            <a:r>
              <a:rPr lang="en-GB" altLang="cs-CZ" sz="2800" dirty="0" err="1">
                <a:latin typeface="+mn-lt"/>
              </a:rPr>
              <a:t>žen</a:t>
            </a:r>
            <a:r>
              <a:rPr lang="en-GB" altLang="cs-CZ" sz="2800" dirty="0">
                <a:latin typeface="+mn-lt"/>
              </a:rPr>
              <a:t>, </a:t>
            </a:r>
            <a:r>
              <a:rPr lang="en-GB" altLang="cs-CZ" sz="2800" dirty="0" err="1">
                <a:latin typeface="+mn-lt"/>
              </a:rPr>
              <a:t>černochů</a:t>
            </a:r>
            <a:r>
              <a:rPr lang="en-GB" altLang="cs-CZ" sz="2800" dirty="0">
                <a:latin typeface="+mn-lt"/>
              </a:rPr>
              <a:t>, </a:t>
            </a:r>
            <a:r>
              <a:rPr lang="en-GB" altLang="cs-CZ" sz="2800" dirty="0" err="1">
                <a:latin typeface="+mn-lt"/>
              </a:rPr>
              <a:t>homosexuálů</a:t>
            </a:r>
            <a:r>
              <a:rPr lang="en-GB" altLang="cs-CZ" sz="2800" dirty="0">
                <a:latin typeface="+mn-lt"/>
              </a:rPr>
              <a:t>)</a:t>
            </a:r>
            <a:endParaRPr lang="cs-CZ" altLang="cs-CZ" sz="2800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cs-CZ" altLang="cs-CZ" sz="2800" dirty="0">
                <a:latin typeface="+mn-lt"/>
              </a:rPr>
              <a:t> NSH mají</a:t>
            </a:r>
            <a:r>
              <a:rPr lang="en-GB" altLang="cs-CZ" sz="2800" dirty="0">
                <a:latin typeface="+mn-lt"/>
              </a:rPr>
              <a:t> </a:t>
            </a:r>
            <a:r>
              <a:rPr lang="en-GB" altLang="cs-CZ" sz="2800" dirty="0" err="1">
                <a:latin typeface="+mn-lt"/>
              </a:rPr>
              <a:t>kořeny</a:t>
            </a:r>
            <a:r>
              <a:rPr lang="en-GB" altLang="cs-CZ" sz="2800" dirty="0">
                <a:latin typeface="+mn-lt"/>
              </a:rPr>
              <a:t> v </a:t>
            </a:r>
            <a:r>
              <a:rPr lang="en-GB" altLang="cs-CZ" sz="2800" dirty="0" err="1">
                <a:latin typeface="+mn-lt"/>
              </a:rPr>
              <a:t>revolučním</a:t>
            </a:r>
            <a:r>
              <a:rPr lang="en-GB" altLang="cs-CZ" sz="2800" dirty="0">
                <a:latin typeface="+mn-lt"/>
              </a:rPr>
              <a:t> roce 1968</a:t>
            </a:r>
            <a:r>
              <a:rPr lang="cs-CZ" altLang="cs-CZ" sz="2800" dirty="0">
                <a:latin typeface="+mn-lt"/>
              </a:rPr>
              <a:t>, jejich diferenciace a institucionalizace probíhá v západní Evropě</a:t>
            </a:r>
            <a:r>
              <a:rPr lang="en-GB" altLang="cs-CZ" sz="2800" dirty="0">
                <a:latin typeface="+mn-lt"/>
              </a:rPr>
              <a:t> </a:t>
            </a:r>
            <a:r>
              <a:rPr lang="en-GB" altLang="cs-CZ" sz="2800" dirty="0" err="1">
                <a:latin typeface="+mn-lt"/>
              </a:rPr>
              <a:t>postupně</a:t>
            </a:r>
            <a:r>
              <a:rPr lang="en-GB" altLang="cs-CZ" sz="2800" dirty="0">
                <a:latin typeface="+mn-lt"/>
              </a:rPr>
              <a:t> v 70. a 80. </a:t>
            </a:r>
            <a:r>
              <a:rPr lang="en-GB" altLang="cs-CZ" sz="2800" dirty="0" err="1">
                <a:latin typeface="+mn-lt"/>
              </a:rPr>
              <a:t>letec</a:t>
            </a:r>
            <a:r>
              <a:rPr lang="cs-CZ" altLang="cs-CZ" sz="2800" dirty="0">
                <a:latin typeface="+mn-lt"/>
              </a:rPr>
              <a:t>h</a:t>
            </a:r>
          </a:p>
          <a:p>
            <a:pPr eaLnBrk="1" hangingPunct="1">
              <a:buFontTx/>
              <a:buChar char="•"/>
            </a:pPr>
            <a:r>
              <a:rPr lang="cs-CZ" altLang="cs-CZ" sz="2800" dirty="0">
                <a:latin typeface="+mn-lt"/>
              </a:rPr>
              <a:t> Klíčová témata: feminismus, environmentální zájmy, pacifismus, menšiny, urbánní politika</a:t>
            </a:r>
          </a:p>
          <a:p>
            <a:pPr eaLnBrk="1" hangingPunct="1">
              <a:buFontTx/>
              <a:buChar char="•"/>
            </a:pPr>
            <a:r>
              <a:rPr lang="cs-CZ" altLang="cs-CZ" sz="2800" dirty="0">
                <a:latin typeface="+mn-lt"/>
              </a:rPr>
              <a:t> dnešní debata: </a:t>
            </a:r>
            <a:r>
              <a:rPr lang="cs-CZ" altLang="cs-CZ" sz="2800" dirty="0">
                <a:latin typeface="+mn-lt"/>
                <a:hlinkClick r:id="rId2"/>
              </a:rPr>
              <a:t>neomarxismus</a:t>
            </a:r>
            <a:r>
              <a:rPr lang="cs-CZ" altLang="cs-CZ" sz="2800" dirty="0">
                <a:latin typeface="+mn-lt"/>
              </a:rPr>
              <a:t>?</a:t>
            </a:r>
          </a:p>
          <a:p>
            <a:pPr eaLnBrk="1" hangingPunct="1">
              <a:buFontTx/>
              <a:buChar char="•"/>
            </a:pPr>
            <a:endParaRPr lang="cs-CZ" altLang="cs-CZ" sz="2800" dirty="0">
              <a:latin typeface="+mn-lt"/>
            </a:endParaRPr>
          </a:p>
        </p:txBody>
      </p:sp>
      <p:sp>
        <p:nvSpPr>
          <p:cNvPr id="15363" name="Nadpis 4">
            <a:extLst>
              <a:ext uri="{FF2B5EF4-FFF2-40B4-BE49-F238E27FC236}">
                <a16:creationId xmlns:a16="http://schemas.microsoft.com/office/drawing/2014/main" id="{6A4A2EC7-7E2D-4BCA-82C4-2120AFBDA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dirty="0"/>
              <a:t>Exkurz: Nová sociální hnutí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Nadpis 4">
            <a:extLst>
              <a:ext uri="{FF2B5EF4-FFF2-40B4-BE49-F238E27FC236}">
                <a16:creationId xmlns:a16="http://schemas.microsoft.com/office/drawing/2014/main" id="{6A4A2EC7-7E2D-4BCA-82C4-2120AFBDA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dirty="0"/>
              <a:t>Exkurz: Nová sociální hnutí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C29DD49-4C9D-483D-A238-92ECAA903E85}"/>
              </a:ext>
            </a:extLst>
          </p:cNvPr>
          <p:cNvSpPr txBox="1"/>
          <p:nvPr/>
        </p:nvSpPr>
        <p:spPr>
          <a:xfrm>
            <a:off x="838201" y="1905506"/>
            <a:ext cx="491816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endParaRPr lang="cs-CZ" altLang="cs-CZ" sz="2800" i="1" dirty="0"/>
          </a:p>
          <a:p>
            <a:pPr eaLnBrk="1" hangingPunct="1">
              <a:buFontTx/>
              <a:buChar char="•"/>
            </a:pPr>
            <a:r>
              <a:rPr lang="cs-CZ" altLang="cs-CZ" sz="2800" b="1" dirty="0"/>
              <a:t> </a:t>
            </a:r>
            <a:r>
              <a:rPr lang="cs-CZ" altLang="cs-CZ" sz="2800" dirty="0"/>
              <a:t>hodnotová a </a:t>
            </a:r>
            <a:r>
              <a:rPr lang="cs-CZ" altLang="cs-CZ" sz="2800" b="1" dirty="0"/>
              <a:t>ideová</a:t>
            </a:r>
            <a:r>
              <a:rPr lang="cs-CZ" altLang="cs-CZ" sz="2800" dirty="0"/>
              <a:t> výbava</a:t>
            </a:r>
          </a:p>
          <a:p>
            <a:pPr eaLnBrk="1" hangingPunct="1">
              <a:buFontTx/>
              <a:buChar char="•"/>
            </a:pPr>
            <a:r>
              <a:rPr lang="cs-CZ" altLang="cs-CZ" sz="2800" b="1" dirty="0"/>
              <a:t> organizační</a:t>
            </a:r>
            <a:r>
              <a:rPr lang="cs-CZ" altLang="cs-CZ" sz="2800" dirty="0"/>
              <a:t> struktura a formy</a:t>
            </a:r>
          </a:p>
          <a:p>
            <a:pPr eaLnBrk="1" hangingPunct="1">
              <a:buFontTx/>
              <a:buChar char="•"/>
            </a:pPr>
            <a:r>
              <a:rPr lang="cs-CZ" altLang="cs-CZ" sz="2800" dirty="0"/>
              <a:t> taktika a oblast (cíle) </a:t>
            </a:r>
            <a:r>
              <a:rPr lang="cs-CZ" altLang="cs-CZ" sz="2800" b="1" dirty="0"/>
              <a:t>působení</a:t>
            </a:r>
            <a:endParaRPr lang="cs-CZ" altLang="cs-CZ" sz="2800" dirty="0"/>
          </a:p>
          <a:p>
            <a:pPr eaLnBrk="1" hangingPunct="1">
              <a:buFontTx/>
              <a:buChar char="•"/>
            </a:pPr>
            <a:r>
              <a:rPr lang="cs-CZ" altLang="cs-CZ" sz="2800" dirty="0"/>
              <a:t> sociální </a:t>
            </a:r>
            <a:r>
              <a:rPr lang="cs-CZ" altLang="cs-CZ" sz="2800" b="1" dirty="0"/>
              <a:t>základna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EC075B50-2163-4783-A4AF-06EC1898D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076" y="1640888"/>
            <a:ext cx="5407724" cy="357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141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4D8128-408E-469A-854B-A24214DC3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Nedávné trendy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8E5295D-37F5-467A-9EBE-AE4DEC054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Proměna tříd ve společnosti? Nová střední třída?</a:t>
            </a:r>
          </a:p>
          <a:p>
            <a:r>
              <a:rPr lang="cs-CZ" dirty="0"/>
              <a:t>Konflikt nad materiálními tématy nemizí</a:t>
            </a:r>
          </a:p>
          <a:p>
            <a:r>
              <a:rPr lang="cs-CZ" dirty="0"/>
              <a:t>„Nová hnutí“ </a:t>
            </a:r>
            <a:r>
              <a:rPr lang="cs-CZ" u="sng" dirty="0"/>
              <a:t>ne vždy </a:t>
            </a:r>
            <a:r>
              <a:rPr lang="cs-CZ" dirty="0"/>
              <a:t>vědomě reflektují nové strukturální konflikty, spíše manifestují nové cykly politického protestu</a:t>
            </a:r>
          </a:p>
          <a:p>
            <a:r>
              <a:rPr lang="cs-CZ" dirty="0"/>
              <a:t>Nové protagonisté strukturálních konfliktů (radikální pravice, populisté)</a:t>
            </a:r>
          </a:p>
          <a:p>
            <a:r>
              <a:rPr lang="cs-CZ" dirty="0"/>
              <a:t>Příklad: klimatická změna, migrace, energetická krize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E1C1D98-A472-4D93-A536-6C512B1CB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887" y="4531948"/>
            <a:ext cx="2715237" cy="203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6494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355</Words>
  <Application>Microsoft Office PowerPoint</Application>
  <PresentationFormat>Širokoúhlá obrazovka</PresentationFormat>
  <Paragraphs>40</Paragraphs>
  <Slides>9</Slides>
  <Notes>0</Notes>
  <HiddenSlides>0</HiddenSlides>
  <MMClips>2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SOCb2002 Sociální hnutí a politický protest</vt:lpstr>
      <vt:lpstr>Vztah společnosti a hnutí</vt:lpstr>
      <vt:lpstr>Hnutí za globální spravedlnost  (Global Justice Movement)</vt:lpstr>
      <vt:lpstr>Occupy Wall Street</vt:lpstr>
      <vt:lpstr>Ekonomická transformace a sociální hnutí</vt:lpstr>
      <vt:lpstr>Transformace kulturní sféry</vt:lpstr>
      <vt:lpstr>Exkurz: Nová sociální hnutí</vt:lpstr>
      <vt:lpstr>Exkurz: Nová sociální hnutí</vt:lpstr>
      <vt:lpstr>Nedávné trendy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SOCn5010 Analýza sociálních sítí</dc:title>
  <dc:creator>Jiří Navrátil</dc:creator>
  <cp:lastModifiedBy>Jiří Navrátil</cp:lastModifiedBy>
  <cp:revision>45</cp:revision>
  <dcterms:created xsi:type="dcterms:W3CDTF">2020-10-08T12:47:50Z</dcterms:created>
  <dcterms:modified xsi:type="dcterms:W3CDTF">2024-10-01T09:49:46Z</dcterms:modified>
</cp:coreProperties>
</file>