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aktualne.cz/videa-radka-bartonicka/nazory-z-protivladniho-vaclavaku-i/r~8c2c2d5049dc11edba5b0cc47ab5f122/" TargetMode="External"/><Relationship Id="rId2" Type="http://schemas.openxmlformats.org/officeDocument/2006/relationships/hyperlink" Target="https://video.aktualne.cz/videa-radka-bartonicka/to-nejsou-lidske-podminky-roky-nam-nepridali-protestovali-ku/r~bbb30d24a24611eda873ac1f6b220ee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aktualne.cz/videa-radka-bartonicka/nazory-z-protivladniho-vaclavaku-iv/r~6e88439849f911ed8c6f0cc47ab5f12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3: Zdroje protestu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9220" cy="1325563"/>
          </a:xfrm>
        </p:spPr>
        <p:txBody>
          <a:bodyPr/>
          <a:lstStyle/>
          <a:p>
            <a:r>
              <a:rPr lang="cs-CZ" dirty="0"/>
              <a:t>Vztah mobilizace a „křivd“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1825625"/>
            <a:ext cx="11207691" cy="1603375"/>
          </a:xfrm>
        </p:spPr>
        <p:txBody>
          <a:bodyPr>
            <a:noAutofit/>
          </a:bodyPr>
          <a:lstStyle/>
          <a:p>
            <a:r>
              <a:rPr lang="cs-CZ" dirty="0"/>
              <a:t>Křivdy/problémy musí být </a:t>
            </a:r>
            <a:r>
              <a:rPr lang="cs-CZ" dirty="0">
                <a:solidFill>
                  <a:srgbClr val="FF0000"/>
                </a:solidFill>
              </a:rPr>
              <a:t>mobilizující</a:t>
            </a:r>
            <a:r>
              <a:rPr lang="cs-CZ" dirty="0"/>
              <a:t> křivdy/problémy aby vyvolaly kolektivní </a:t>
            </a:r>
            <a:r>
              <a:rPr lang="cs-CZ" dirty="0">
                <a:solidFill>
                  <a:srgbClr val="FF0000"/>
                </a:solidFill>
              </a:rPr>
              <a:t>jednání</a:t>
            </a:r>
          </a:p>
          <a:p>
            <a:r>
              <a:rPr lang="cs-CZ" dirty="0"/>
              <a:t>Všudypřítomné křivdy a problémy? (</a:t>
            </a:r>
            <a:r>
              <a:rPr lang="cs-CZ" dirty="0" err="1"/>
              <a:t>NSMs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06049E-D112-42D8-BDE7-AA289BCE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3937"/>
            <a:ext cx="5108895" cy="29981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2C0CA3C-37EC-4D9F-93E9-BE93EEE8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95" y="3691156"/>
            <a:ext cx="6540932" cy="20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A0E26-1FAE-4815-B37C-7B92A5E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Křivda/nespokojenost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3EB92-A218-4B1D-8356-33071628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5939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Každodenní/individuální vs. Mobilizující/kolektivní</a:t>
            </a:r>
          </a:p>
          <a:p>
            <a:r>
              <a:rPr lang="cs-CZ" dirty="0"/>
              <a:t>Neexistuje </a:t>
            </a:r>
            <a:r>
              <a:rPr lang="cs-CZ" dirty="0">
                <a:solidFill>
                  <a:srgbClr val="FF0000"/>
                </a:solidFill>
              </a:rPr>
              <a:t>automatický</a:t>
            </a:r>
            <a:r>
              <a:rPr lang="cs-CZ" dirty="0"/>
              <a:t> vztah mezi materiální deprivací a mobilizujícími křivdami</a:t>
            </a:r>
          </a:p>
          <a:p>
            <a:r>
              <a:rPr lang="cs-CZ" dirty="0"/>
              <a:t>Křivda/nespokojenost není primárně psychologický stav, nejde o překročení „objektivních“ hranic tolerance</a:t>
            </a:r>
          </a:p>
          <a:p>
            <a:r>
              <a:rPr lang="cs-CZ" dirty="0"/>
              <a:t>Mobilizující křivdy jsou utvářeny skrze </a:t>
            </a:r>
            <a:r>
              <a:rPr lang="cs-CZ" dirty="0">
                <a:solidFill>
                  <a:srgbClr val="FF0000"/>
                </a:solidFill>
              </a:rPr>
              <a:t>interpretační procesy</a:t>
            </a:r>
            <a:r>
              <a:rPr lang="cs-CZ" dirty="0"/>
              <a:t>, jsou sociálně konstruovány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8CFD5E-5711-479E-A49A-EFBEFF74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07" y="-1"/>
            <a:ext cx="490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457B9-3E68-4FCC-B054-1FE85A72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křivdy/problémy?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1442D-D163-4C9A-8ADB-7951098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2167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Strukturální/materiální podmínky</a:t>
            </a:r>
          </a:p>
          <a:p>
            <a:pPr marL="514350" indent="-514350">
              <a:buAutoNum type="arabicParenR"/>
            </a:pPr>
            <a:r>
              <a:rPr lang="cs-CZ" dirty="0"/>
              <a:t>Skupinové konflikty/nerovnosti – Marx et al.</a:t>
            </a:r>
          </a:p>
          <a:p>
            <a:pPr marL="514350" indent="-514350">
              <a:buAutoNum type="arabicParenR"/>
            </a:pPr>
            <a:r>
              <a:rPr lang="cs-CZ" dirty="0"/>
              <a:t>Sociální tlaky/napětí/dezintegrace – </a:t>
            </a:r>
            <a:r>
              <a:rPr lang="cs-CZ" dirty="0" err="1"/>
              <a:t>Durkheim</a:t>
            </a:r>
            <a:r>
              <a:rPr lang="cs-CZ" dirty="0"/>
              <a:t> et al.</a:t>
            </a:r>
          </a:p>
          <a:p>
            <a:pPr marL="0" indent="0">
              <a:buNone/>
            </a:pPr>
            <a:r>
              <a:rPr lang="cs-CZ" dirty="0"/>
              <a:t>2.1) sociální dezintegrace/teorie rozpadu (války, neštěstí …)</a:t>
            </a:r>
          </a:p>
          <a:p>
            <a:pPr marL="0" indent="0">
              <a:buNone/>
            </a:pPr>
            <a:r>
              <a:rPr lang="cs-CZ" dirty="0"/>
              <a:t>2.2) absolutní deprivace (chudoba, bezdomovectví …)</a:t>
            </a:r>
          </a:p>
          <a:p>
            <a:pPr marL="0" indent="0">
              <a:buNone/>
            </a:pPr>
            <a:r>
              <a:rPr lang="cs-CZ" dirty="0"/>
              <a:t>2.3) narušení každodennosti (narušení rutiny, pocitu bezpečí, změny v sociální organizaci/kontrole 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Psycho-sociální faktory (frustrace-agrese, relativní deprivace, statusový nesoulad)</a:t>
            </a:r>
          </a:p>
          <a:p>
            <a:r>
              <a:rPr lang="cs-CZ" dirty="0"/>
              <a:t>ALE: s čím srovnávat? Je problém pociťován? Je vnímán jako oprávněný (férový)? Je pociťován jako hrozba ztráty? Jak je interpretován? -</a:t>
            </a:r>
            <a:r>
              <a:rPr lang="en-US" dirty="0"/>
              <a:t>&gt;</a:t>
            </a:r>
            <a:r>
              <a:rPr lang="cs-CZ" dirty="0"/>
              <a:t> tyto psychologické procesy jsou klíčové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C0727A-A2D4-4F7E-B645-9DDD33622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8" y="846548"/>
            <a:ext cx="4375651" cy="29180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642038-6003-4817-B8E7-47C13411E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40" y="3926047"/>
            <a:ext cx="4380669" cy="27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8C78C-43F1-4D38-BB36-B21C7E9F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Problémy/křivdy a jejich rámování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C2677-A290-4CCA-B982-F90CCBC5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67275" cy="4558397"/>
          </a:xfrm>
        </p:spPr>
        <p:txBody>
          <a:bodyPr/>
          <a:lstStyle/>
          <a:p>
            <a:r>
              <a:rPr lang="cs-CZ" dirty="0"/>
              <a:t>Rámování – označování, interpretace kolektivního jednání</a:t>
            </a:r>
          </a:p>
          <a:p>
            <a:r>
              <a:rPr lang="cs-CZ" dirty="0"/>
              <a:t>Zprostředkovatelská role kultury</a:t>
            </a:r>
          </a:p>
          <a:p>
            <a:r>
              <a:rPr lang="cs-CZ" dirty="0"/>
              <a:t>Klíčová role mínění, významů</a:t>
            </a:r>
          </a:p>
          <a:p>
            <a:r>
              <a:rPr lang="cs-CZ" dirty="0"/>
              <a:t>Diagnostické, prognostické, motivační </a:t>
            </a:r>
            <a:r>
              <a:rPr lang="cs-CZ" b="1" dirty="0"/>
              <a:t>rámce</a:t>
            </a:r>
          </a:p>
          <a:p>
            <a:r>
              <a:rPr lang="cs-CZ" dirty="0" err="1"/>
              <a:t>Problematizace</a:t>
            </a:r>
            <a:r>
              <a:rPr lang="cs-CZ" dirty="0"/>
              <a:t> – politizace + přisouzení viny/odpovědnosti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6D8F2D-DE14-4DFD-A586-445B3366C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95" y="1323108"/>
            <a:ext cx="4539504" cy="53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2FDC5-2A5E-45EC-A4D2-178BBF22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F412E-807D-466E-B6EA-4B98B3DF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Individuální/každodenní problémy/křivdy vs. Problémy/křivdy mobilizující</a:t>
            </a:r>
          </a:p>
          <a:p>
            <a:r>
              <a:rPr lang="cs-CZ" dirty="0"/>
              <a:t>Klíčový motivační pobídky pro kolektivní jednání</a:t>
            </a:r>
          </a:p>
          <a:p>
            <a:r>
              <a:rPr lang="cs-CZ" dirty="0"/>
              <a:t>Za jakých podmínek vznikají?</a:t>
            </a:r>
          </a:p>
          <a:p>
            <a:r>
              <a:rPr lang="cs-CZ" dirty="0"/>
              <a:t>Nejde o automatickou, mechanickou reakci na materiální podmínky (jejich přítomnost je ale často nutná)</a:t>
            </a:r>
          </a:p>
          <a:p>
            <a:r>
              <a:rPr lang="cs-CZ" dirty="0"/>
              <a:t>Často souvisí s pocitem ztráty a narušením každodennosti</a:t>
            </a:r>
          </a:p>
          <a:p>
            <a:r>
              <a:rPr lang="cs-CZ" dirty="0"/>
              <a:t>Psychologické procesy důležitý faktor (vs. psychologické stavy)</a:t>
            </a:r>
          </a:p>
          <a:p>
            <a:r>
              <a:rPr lang="cs-CZ" dirty="0"/>
              <a:t>Klíčové rámovací procesy a interpretace</a:t>
            </a:r>
          </a:p>
        </p:txBody>
      </p:sp>
    </p:spTree>
    <p:extLst>
      <p:ext uri="{BB962C8B-B14F-4D97-AF65-F5344CB8AC3E}">
        <p14:creationId xmlns:p14="http://schemas.microsoft.com/office/powerpoint/2010/main" val="221588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1C28F-33BB-4796-B505-01164231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https://video.aktualne.cz/videa-radka-bartonicka/to-nejsou-lidske-podminky-roky-nam-nepridali-protestovali-ku/r~bbb30d24a24611eda873ac1f6b220ee8/</a:t>
            </a:r>
            <a:endParaRPr lang="cs-CZ" dirty="0"/>
          </a:p>
          <a:p>
            <a:r>
              <a:rPr lang="cs-CZ" dirty="0">
                <a:hlinkClick r:id="rId3"/>
              </a:rPr>
              <a:t>https://video.aktualne.cz/videa-radka-bartonicka/nazory-z-protivladniho-vaclavaku-i/r~8c2c2d5049dc11edba5b0cc47ab5f122/</a:t>
            </a:r>
            <a:endParaRPr lang="cs-CZ" dirty="0"/>
          </a:p>
          <a:p>
            <a:r>
              <a:rPr lang="cs-CZ" dirty="0">
                <a:hlinkClick r:id="rId4"/>
              </a:rPr>
              <a:t>https://video.aktualne.cz/videa-radka-bartonicka/nazory-z-protivladniho-vaclavaku-iv/r~6e88439849f911ed8c6f0cc47ab5f122/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961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345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SOCb2002 Sociální hnutí a politický protest</vt:lpstr>
      <vt:lpstr>Vztah mobilizace a „křivd“</vt:lpstr>
      <vt:lpstr>Křivda/nespokojenost</vt:lpstr>
      <vt:lpstr>Jaké křivdy/problémy?</vt:lpstr>
      <vt:lpstr>Problémy/křivdy a jejich rámování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61</cp:revision>
  <dcterms:created xsi:type="dcterms:W3CDTF">2020-10-08T12:47:50Z</dcterms:created>
  <dcterms:modified xsi:type="dcterms:W3CDTF">2024-10-08T09:45:17Z</dcterms:modified>
</cp:coreProperties>
</file>