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3677FC-F320-4D33-8B8C-71B061E2C4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0932D3A-5E01-4EC0-BAFB-1AD70F35E5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8C352D2-72E2-4215-A285-BE34CF0F4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15.10.2024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E2B8EF7-A528-48C3-AD76-EE5ADD3BA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620BC63-77F3-4182-8F42-2FBB8132A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8848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200D54-2480-466C-99DA-DE4558161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A29EB5F-5957-4278-AD3A-E6BBB6019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8F1172A-2E1E-4A86-83EE-10723E04B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15.10.2024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338393B-DA8F-46B4-8997-CD8428C8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B2C18D-9DB6-417A-A66C-9E7071AD6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1704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5E75141-BC59-4F04-AA81-BB4310DB1E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9852444-F336-474F-8F30-C1D20F448F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8DFB7BD-CA08-4337-9BC4-5F435C324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15.10.2024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9CC524-0017-4E26-9322-80E8774BC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AD01D21-7380-4F6C-BD4C-4F2704634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2576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B2CFC2-39AD-48C1-A64A-D598C6F45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FF3CB26-03CA-4B66-912B-11F1A3D0B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D4B635F-B2C0-46E9-84DF-E4FCF0CB3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15.10.2024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D69D1EE-9C16-4AD1-B95F-F0659F5AC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C1C086-BA60-4A9C-8819-1460CFCF8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9799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64EF85-2610-4D12-BD5E-668264EDB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4AF1F48-168D-43DD-B0CD-97CA9AE03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78EF12D-0277-4A48-B39E-83F2D353E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15.10.2024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4919240-DB96-4792-BBAE-265F730FE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1C3C10-9CCA-4D21-9027-7904EB492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7683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6AE009-499F-4324-8F7E-88DC90322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FDB960D-11CB-42DE-BDE8-1714BF5402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9C7357D-C045-42D5-9EAD-1AF1176BD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60E555E-DCFA-4385-A221-6A01194E9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15.10.2024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76BE41B-F652-46D2-8860-F5AF3678C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9D19048-9BDC-4F73-95AE-A960A9804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390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F61B8A-3F9F-4479-BBF9-7AF9F47C6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807DA55-7307-462F-A2F4-DBB63C851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13BA30C-A010-4EBD-80B6-9A1E321D1B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C90DDAB-AEE6-4387-A474-BB9EAB66B5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6446426D-D3A3-4FDE-9DE5-40A0E99E01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AD8DC76-2D01-4038-94BA-B56C77364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15.10.2024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90A7038-2967-4059-B51F-00D69631E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C5D10B8-EE3C-4634-B2F6-00B357599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412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23AB3D-382B-40F7-978C-730BEA7DF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B1B1A51-2E09-4C9D-8F94-36858BFD8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15.10.2024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9049C96-D9C3-4BEB-B097-20036B8D7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CB48430-1E6F-48CE-BBEC-A32C687D4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1539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BE8BA20-CF2D-414D-891E-2681944A0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15.10.2024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B242B8A-A26D-4B9F-8559-A3AB3BB17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D66B9-A681-4F9E-B78C-08A881DFA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9511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4A2322-622F-4731-8594-30F557464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5BAFC3-B5BA-4599-ABC0-93A463DAA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7952A3D-FBF9-4DCA-8723-3D15FB9E5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A3F3D74-57AA-4235-B6B6-E0E775FF9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15.10.2024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78864E9-45DB-4DFC-8D2C-50115B914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E37DDDA-4262-4C84-866D-E7392F9CB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7333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821FB7-EBB8-45CB-8A29-9A0D656CE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453F3BE-ACCD-42A5-9D98-0643E966D8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3BBBA8A-965C-42EA-834C-AF083060F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3B91F2A-B658-49E2-87BE-3796B3B42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4A6C2-D373-4099-AC9B-4E10BAE0BD74}" type="datetimeFigureOut">
              <a:rPr lang="cs-CZ" smtClean="0"/>
              <a:t>15.10.2024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E8CD91-C6FF-495C-B8DC-8301BC121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87C4C21-9E72-455B-A765-679A859F6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3981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5E275B1-BA2A-4F69-846D-DA3F7EDF9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82DA38A-D804-4333-874C-2F1C3DB49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9A32C2F-C57B-4E14-A224-2693886888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4A6C2-D373-4099-AC9B-4E10BAE0BD74}" type="datetimeFigureOut">
              <a:rPr lang="cs-CZ" smtClean="0"/>
              <a:t>15.10.2024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4E19AA0-60B2-4A01-8B52-1957BBFC01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06EDF15-41BB-4813-9BE4-867292FA0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ECE2D-BE1E-45FA-B4EC-E2B3DE9178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269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esky.radio.cz/nejvyssi-statni-zastupitelstvi-varuje-pred-verejnou-podporou-ruske-agrese-na-8743170" TargetMode="External"/><Relationship Id="rId7" Type="http://schemas.openxmlformats.org/officeDocument/2006/relationships/image" Target="../media/image8.png"/><Relationship Id="rId2" Type="http://schemas.openxmlformats.org/officeDocument/2006/relationships/hyperlink" Target="https://en.wikipedia.org/wiki/Paris_massacre_of_196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12" Type="http://schemas.openxmlformats.org/officeDocument/2006/relationships/image" Target="../media/image2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11" Type="http://schemas.openxmlformats.org/officeDocument/2006/relationships/image" Target="../media/image19.png"/><Relationship Id="rId5" Type="http://schemas.openxmlformats.org/officeDocument/2006/relationships/image" Target="../media/image13.jpg"/><Relationship Id="rId10" Type="http://schemas.openxmlformats.org/officeDocument/2006/relationships/image" Target="../media/image18.pn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E1C02E-0F21-4679-8C5F-8EBD7A006A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cs-CZ" dirty="0"/>
              <a:t>SOCb2002 Sociální hnutí a politický protest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3F20B73-4D3E-4752-A1C9-0229100FC0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42183"/>
            <a:ext cx="9144000" cy="576743"/>
          </a:xfrm>
        </p:spPr>
        <p:txBody>
          <a:bodyPr>
            <a:normAutofit/>
          </a:bodyPr>
          <a:lstStyle/>
          <a:p>
            <a:r>
              <a:rPr lang="cs-CZ" dirty="0"/>
              <a:t>Přednáška 4: Protest v kontextu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13E260C-1332-466B-AAAD-A99F0509C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169" y="3439075"/>
            <a:ext cx="4981662" cy="311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138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64AD73-6DDC-4FC6-96E1-C3B99AE6B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Politický kontext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CEEDE2D-001D-46F9-BC56-7474D2EB7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3600" dirty="0"/>
              <a:t>Příležitosti, hrozby</a:t>
            </a:r>
          </a:p>
          <a:p>
            <a:r>
              <a:rPr lang="cs-CZ" sz="3600" dirty="0"/>
              <a:t>Zdroje</a:t>
            </a:r>
          </a:p>
          <a:p>
            <a:r>
              <a:rPr lang="cs-CZ" sz="3600" dirty="0"/>
              <a:t>Sociální prostor</a:t>
            </a:r>
          </a:p>
          <a:p>
            <a:endParaRPr lang="cs-CZ" sz="3600" dirty="0"/>
          </a:p>
          <a:p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4068342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22F7BB-31BE-4723-BE72-6AFB302DF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Politické příležitosti a hrozby (S. </a:t>
            </a:r>
            <a:r>
              <a:rPr lang="cs-CZ" dirty="0" err="1"/>
              <a:t>Tarrow</a:t>
            </a:r>
            <a:r>
              <a:rPr lang="cs-CZ" dirty="0"/>
              <a:t>)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9D49DB2-C173-4973-A945-DB9F71628A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4035" y="2674515"/>
            <a:ext cx="5327708" cy="2866307"/>
          </a:xfr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AE94EC2-A302-4829-9FB2-9BE955FFD7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205" y="4298315"/>
            <a:ext cx="3901440" cy="219456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C385F457-08F3-4868-8D50-B9F7019F82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205" y="1690688"/>
            <a:ext cx="3901440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065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22F7BB-31BE-4723-BE72-6AFB302DF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Politické příležitosti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F1CD8F5-5AF8-4D45-94AD-081212FA1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Přístup pro nové aktéry</a:t>
            </a:r>
          </a:p>
          <a:p>
            <a:r>
              <a:rPr lang="cs-CZ" dirty="0"/>
              <a:t>Změna politické podpory</a:t>
            </a:r>
          </a:p>
          <a:p>
            <a:r>
              <a:rPr lang="cs-CZ" dirty="0"/>
              <a:t>Dostupnost vlivných spojenců</a:t>
            </a:r>
          </a:p>
          <a:p>
            <a:r>
              <a:rPr lang="cs-CZ" dirty="0"/>
              <a:t>Konflikt uvnitř elity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Represe: </a:t>
            </a:r>
            <a:r>
              <a:rPr lang="cs-CZ" dirty="0">
                <a:hlinkClick r:id="rId2"/>
              </a:rPr>
              <a:t>tvrdá</a:t>
            </a:r>
            <a:r>
              <a:rPr lang="cs-CZ" dirty="0"/>
              <a:t> a </a:t>
            </a:r>
            <a:r>
              <a:rPr lang="cs-CZ" dirty="0">
                <a:hlinkClick r:id="rId3"/>
              </a:rPr>
              <a:t>měkká</a:t>
            </a:r>
            <a:endParaRPr lang="cs-CZ" dirty="0"/>
          </a:p>
          <a:p>
            <a:r>
              <a:rPr lang="cs-CZ" dirty="0"/>
              <a:t>Objektivní vs. Subjektivní dimenze</a:t>
            </a:r>
          </a:p>
          <a:p>
            <a:r>
              <a:rPr lang="cs-CZ" dirty="0"/>
              <a:t>Institucionální vs. Měkké příležitosti?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FFFFA9F-C6C9-405E-A220-8610616ED4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687" y="453637"/>
            <a:ext cx="2744921" cy="205869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A229B64-D245-4799-A487-0B17C6EF7A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295" y="2647265"/>
            <a:ext cx="2959706" cy="197313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95A313F-7F95-4C74-80C8-D69DE377DE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750" y="2647265"/>
            <a:ext cx="3514987" cy="1973137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2781B281-03A0-4151-A2E6-97E53265A2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3855" y="4755339"/>
            <a:ext cx="3750753" cy="212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707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A9CB3A-1244-4DCB-B9D7-CF5541725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mobilizace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16E9A04-D781-428C-BA99-45F1A7170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794658" y="563030"/>
            <a:ext cx="46026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53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465890-2671-4E47-A11F-B9CED2B9F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mobilizace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5AD098-5BFB-4230-B603-E9EE96DB9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Typy získávání zdrojů (vnější vs. Vnitřní)</a:t>
            </a:r>
          </a:p>
          <a:p>
            <a:r>
              <a:rPr lang="cs-CZ" dirty="0"/>
              <a:t>Efekt vnějších zdrojů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264AE8E-700C-42F6-BFA3-A1A86F59D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50" y="3120987"/>
            <a:ext cx="3252900" cy="21686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324C010-979D-45F2-8912-603CA507C3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769" y="5369332"/>
            <a:ext cx="2608566" cy="137160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1D4CC72-FEC3-4C0B-9671-1DB2684E6A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311" y="3255924"/>
            <a:ext cx="4167930" cy="180610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34461DB-C77B-4578-998E-643A9E806F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385" y="3315494"/>
            <a:ext cx="1371600" cy="137160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DC9E484C-2055-416E-A2D7-192DA5AB45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091777"/>
            <a:ext cx="2721936" cy="171519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A63AEEC6-9DFC-417B-9382-AFCF31C66F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270" y="5025739"/>
            <a:ext cx="2249763" cy="1715194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9650B418-00B6-4280-A140-F6EA40DCE3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963" y="2273615"/>
            <a:ext cx="2690070" cy="847372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342309CC-7A82-48C8-8D2C-EA035B6824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449" y="918812"/>
            <a:ext cx="2005584" cy="1130808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887035D6-3F7A-4CB5-BD6A-2E0FDDDDB8F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77" y="5677123"/>
            <a:ext cx="2291506" cy="75602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82D21F6-D022-4E44-9EC3-224065A7A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023" y="2357414"/>
            <a:ext cx="2794355" cy="82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3111CAF0-5D4F-443D-A2E2-B893F9E86E4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681" y="446143"/>
            <a:ext cx="2229190" cy="103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889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FF4858-E67A-4F82-A8AA-4C6FBB5F9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Ekologické faktory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E458E1-D090-421A-8449-DEAB9D288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Sociální prostředí pro mobilizaci</a:t>
            </a:r>
          </a:p>
          <a:p>
            <a:r>
              <a:rPr lang="cs-CZ" dirty="0"/>
              <a:t>Hustota osídlení, typ obyvatel, možnosti komunikace, dostupnost represe, fyzický prostor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2B3F2A5-B95B-4B7D-AB62-8AA39D277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057" y="3429000"/>
            <a:ext cx="5115886" cy="333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79929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96</Words>
  <Application>Microsoft Office PowerPoint</Application>
  <PresentationFormat>Širokoúhlá obrazovka</PresentationFormat>
  <Paragraphs>24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Motiv Office</vt:lpstr>
      <vt:lpstr>SOCb2002 Sociální hnutí a politický protest</vt:lpstr>
      <vt:lpstr>Politický kontext</vt:lpstr>
      <vt:lpstr>Politické příležitosti a hrozby (S. Tarrow)</vt:lpstr>
      <vt:lpstr>Politické příležitosti</vt:lpstr>
      <vt:lpstr>Zdroje mobilizace</vt:lpstr>
      <vt:lpstr>Zdroje mobilizace</vt:lpstr>
      <vt:lpstr>Ekologické faktory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SOCn5010 Analýza sociálních sítí</dc:title>
  <dc:creator>Jiří Navrátil</dc:creator>
  <cp:lastModifiedBy>Jiří Navrátil</cp:lastModifiedBy>
  <cp:revision>66</cp:revision>
  <dcterms:created xsi:type="dcterms:W3CDTF">2020-10-08T12:47:50Z</dcterms:created>
  <dcterms:modified xsi:type="dcterms:W3CDTF">2024-10-15T09:46:05Z</dcterms:modified>
</cp:coreProperties>
</file>