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07" r:id="rId3"/>
    <p:sldId id="299" r:id="rId4"/>
    <p:sldId id="300" r:id="rId5"/>
    <p:sldId id="284" r:id="rId6"/>
    <p:sldId id="308" r:id="rId7"/>
    <p:sldId id="286" r:id="rId8"/>
    <p:sldId id="290" r:id="rId9"/>
    <p:sldId id="306" r:id="rId10"/>
    <p:sldId id="293" r:id="rId11"/>
    <p:sldId id="295" r:id="rId12"/>
    <p:sldId id="296" r:id="rId13"/>
    <p:sldId id="297" r:id="rId14"/>
    <p:sldId id="298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74" autoAdjust="0"/>
  </p:normalViewPr>
  <p:slideViewPr>
    <p:cSldViewPr snapToGrid="0">
      <p:cViewPr varScale="1">
        <p:scale>
          <a:sx n="106" d="100"/>
          <a:sy n="106" d="100"/>
        </p:scale>
        <p:origin x="126" y="96"/>
      </p:cViewPr>
      <p:guideLst/>
    </p:cSldViewPr>
  </p:slideViewPr>
  <p:outlineViewPr>
    <p:cViewPr>
      <p:scale>
        <a:sx n="33" d="100"/>
        <a:sy n="33" d="100"/>
      </p:scale>
      <p:origin x="0" y="-57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30981-7427-4F05-A375-CE9B62F69E78}" type="datetimeFigureOut">
              <a:rPr lang="cs-CZ" smtClean="0"/>
              <a:t>10.12.2024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AB70F-282F-4FE7-A836-46983B6BA5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1869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A0D2761C-762C-4A1C-B84A-5ABA99CACC27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1D163F6-E2F2-4C5C-BC57-2B0A223CBAA0}" type="slidenum">
              <a:rPr lang="en-GB" altLang="cs-CZ"/>
              <a:pPr/>
              <a:t>3</a:t>
            </a:fld>
            <a:endParaRPr lang="en-GB" altLang="cs-CZ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EA971C29-0A45-448C-A1D0-DE7BADEE4E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000538" y="-11796713"/>
            <a:ext cx="22198013" cy="12487276"/>
          </a:xfrm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2D57A967-F90A-42E1-9E40-C40D6C3AA7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5D487242-C53F-41EC-AF05-A18C1FA42B21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06E6F6C-ADEC-4C6E-A77C-396C7C419B16}" type="slidenum">
              <a:rPr lang="en-GB" altLang="cs-CZ"/>
              <a:pPr/>
              <a:t>4</a:t>
            </a:fld>
            <a:endParaRPr lang="en-GB" altLang="cs-CZ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F9F7E109-0541-4142-B990-CCB04F0268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000538" y="-11796713"/>
            <a:ext cx="22198013" cy="12487276"/>
          </a:xfrm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AAC9C183-C9CD-46FD-88D5-2D5B17274C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07EA2C28-5C39-47E3-B198-961A7FEFA1F8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1EA340A-2414-4273-B812-C79CD2D99715}" type="slidenum">
              <a:rPr lang="en-GB" altLang="cs-CZ"/>
              <a:pPr/>
              <a:t>9</a:t>
            </a:fld>
            <a:endParaRPr lang="en-GB" altLang="cs-CZ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A2802EBB-1E6F-4CCF-BAB0-B813A67954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000538" y="-11796713"/>
            <a:ext cx="22198013" cy="12487276"/>
          </a:xfrm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2CE03C2A-6E3C-4FA8-9CE1-4C224BAA70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5459A9C6-D907-4C0B-91FE-352D61BE35F2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517F276-88B2-40DA-BF5A-10878F3A69F3}" type="slidenum">
              <a:rPr lang="en-GB" altLang="cs-CZ"/>
              <a:pPr/>
              <a:t>11</a:t>
            </a:fld>
            <a:endParaRPr lang="en-GB" altLang="cs-CZ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134A2523-0D9E-4DC6-BCF3-C1BFB4F33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000538" y="-11796713"/>
            <a:ext cx="22198013" cy="12487276"/>
          </a:xfrm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382E7506-CCC3-4D4A-AFBA-7A357E84FF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D72D951F-50AA-4FC4-964D-7836005C2E7B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0DEDD8C-0008-481B-87E1-2269E035923D}" type="slidenum">
              <a:rPr lang="en-GB" altLang="cs-CZ"/>
              <a:pPr/>
              <a:t>12</a:t>
            </a:fld>
            <a:endParaRPr lang="en-GB" altLang="cs-CZ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1C7F29EA-DEA7-429F-A9C8-0DB604E737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000538" y="-11796713"/>
            <a:ext cx="22198013" cy="12487276"/>
          </a:xfrm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859D0309-FAEF-464C-849D-FBB814F8B2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8406CFAA-D9A6-4E1F-AD3A-87228CF0A0F9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28E75EC-D57D-4DE4-9932-0EB5F7EC3C01}" type="slidenum">
              <a:rPr lang="en-GB" altLang="cs-CZ"/>
              <a:pPr/>
              <a:t>13</a:t>
            </a:fld>
            <a:endParaRPr lang="en-GB" altLang="cs-CZ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E8B20593-3C90-4AFF-B430-095DE7275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000538" y="-11796713"/>
            <a:ext cx="22198013" cy="12487276"/>
          </a:xfrm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5C700820-FC09-4662-8841-1A2E97192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AED9ABB8-FC92-4825-991F-C249533D9ACF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C5E74DB-4797-4758-9A55-1108B420D6EA}" type="slidenum">
              <a:rPr lang="en-GB" altLang="cs-CZ"/>
              <a:pPr/>
              <a:t>14</a:t>
            </a:fld>
            <a:endParaRPr lang="en-GB" altLang="cs-CZ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22C31522-B48C-44D8-8527-9A334A564D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000538" y="-11796713"/>
            <a:ext cx="22198013" cy="12487276"/>
          </a:xfrm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53B99066-1400-44DF-97B2-473A4C7E88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3677FC-F320-4D33-8B8C-71B061E2C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0932D3A-5E01-4EC0-BAFB-1AD70F35E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C352D2-72E2-4215-A285-BE34CF0F4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10.12.2024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2B8EF7-A528-48C3-AD76-EE5ADD3BA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20BC63-77F3-4182-8F42-2FBB8132A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84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200D54-2480-466C-99DA-DE455816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A29EB5F-5957-4278-AD3A-E6BBB6019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F1172A-2E1E-4A86-83EE-10723E04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10.12.2024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38393B-DA8F-46B4-8997-CD8428C8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B2C18D-9DB6-417A-A66C-9E7071AD6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70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5E75141-BC59-4F04-AA81-BB4310DB1E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852444-F336-474F-8F30-C1D20F448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DFB7BD-CA08-4337-9BC4-5F435C324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10.12.2024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9CC524-0017-4E26-9322-80E8774BC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D01D21-7380-4F6C-BD4C-4F270463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57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2CFC2-39AD-48C1-A64A-D598C6F45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F3CB26-03CA-4B66-912B-11F1A3D0B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4B635F-B2C0-46E9-84DF-E4FCF0CB3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10.12.2024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69D1EE-9C16-4AD1-B95F-F0659F5AC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C1C086-BA60-4A9C-8819-1460CFCF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79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64EF85-2610-4D12-BD5E-668264EDB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4AF1F48-168D-43DD-B0CD-97CA9AE03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8EF12D-0277-4A48-B39E-83F2D353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10.12.2024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919240-DB96-4792-BBAE-265F730FE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1C3C10-9CCA-4D21-9027-7904EB492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68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6AE009-499F-4324-8F7E-88DC90322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DB960D-11CB-42DE-BDE8-1714BF540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9C7357D-C045-42D5-9EAD-1AF1176BD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0E555E-DCFA-4385-A221-6A01194E9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10.12.2024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6BE41B-F652-46D2-8860-F5AF3678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9D19048-9BDC-4F73-95AE-A960A980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9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61B8A-3F9F-4479-BBF9-7AF9F47C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807DA55-7307-462F-A2F4-DBB63C851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13BA30C-A010-4EBD-80B6-9A1E321D1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90DDAB-AEE6-4387-A474-BB9EAB66B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446426D-D3A3-4FDE-9DE5-40A0E99E0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AD8DC76-2D01-4038-94BA-B56C77364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10.12.2024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90A7038-2967-4059-B51F-00D69631E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C5D10B8-EE3C-4634-B2F6-00B35759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41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23AB3D-382B-40F7-978C-730BEA7DF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B1B1A51-2E09-4C9D-8F94-36858BFD8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10.12.2024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9049C96-D9C3-4BEB-B097-20036B8D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CB48430-1E6F-48CE-BBEC-A32C687D4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53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BE8BA20-CF2D-414D-891E-2681944A0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10.12.2024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B242B8A-A26D-4B9F-8559-A3AB3BB1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D66B9-A681-4F9E-B78C-08A881DFA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51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4A2322-622F-4731-8594-30F557464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5BAFC3-B5BA-4599-ABC0-93A463DAA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7952A3D-FBF9-4DCA-8723-3D15FB9E5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A3F3D74-57AA-4235-B6B6-E0E775FF9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10.12.2024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8864E9-45DB-4DFC-8D2C-50115B914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37DDDA-4262-4C84-866D-E7392F9C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33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821FB7-EBB8-45CB-8A29-9A0D656CE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453F3BE-ACCD-42A5-9D98-0643E966D8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3BBBA8A-965C-42EA-834C-AF083060F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B91F2A-B658-49E2-87BE-3796B3B42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10.12.2024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E8CD91-C6FF-495C-B8DC-8301BC12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7C4C21-9E72-455B-A765-679A859F6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98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5E275B1-BA2A-4F69-846D-DA3F7EDF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82DA38A-D804-4333-874C-2F1C3DB49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A32C2F-C57B-4E14-A224-2693886888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4A6C2-D373-4099-AC9B-4E10BAE0BD74}" type="datetimeFigureOut">
              <a:rPr lang="cs-CZ" smtClean="0"/>
              <a:t>10.12.2024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E19AA0-60B2-4A01-8B52-1957BBFC0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6EDF15-41BB-4813-9BE4-867292FA0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69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katelevize.cz/porady/10116288585-archiv-ct24/215411058210026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1C02E-0F21-4679-8C5F-8EBD7A006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cs-CZ" dirty="0">
                <a:latin typeface="+mj-lt"/>
              </a:rPr>
              <a:t>SOCb2002 Sociální hnutí a politický protest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F20B73-4D3E-4752-A1C9-0229100FC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42183"/>
            <a:ext cx="9144000" cy="576743"/>
          </a:xfrm>
        </p:spPr>
        <p:txBody>
          <a:bodyPr>
            <a:normAutofit/>
          </a:bodyPr>
          <a:lstStyle/>
          <a:p>
            <a:r>
              <a:rPr lang="cs-CZ" dirty="0">
                <a:latin typeface="+mj-lt"/>
              </a:rPr>
              <a:t>Přednáška </a:t>
            </a:r>
            <a:r>
              <a:rPr lang="pt-BR" dirty="0">
                <a:latin typeface="+mj-lt"/>
              </a:rPr>
              <a:t>1</a:t>
            </a:r>
            <a:r>
              <a:rPr lang="cs-CZ" dirty="0">
                <a:latin typeface="+mj-lt"/>
              </a:rPr>
              <a:t>2: </a:t>
            </a:r>
            <a:r>
              <a:rPr lang="es-ES" dirty="0">
                <a:latin typeface="+mj-lt"/>
              </a:rPr>
              <a:t>Sociální </a:t>
            </a:r>
            <a:r>
              <a:rPr lang="es-ES" dirty="0" err="1">
                <a:latin typeface="+mj-lt"/>
              </a:rPr>
              <a:t>hnutí</a:t>
            </a:r>
            <a:r>
              <a:rPr lang="es-ES" dirty="0">
                <a:latin typeface="+mj-lt"/>
              </a:rPr>
              <a:t> a </a:t>
            </a:r>
            <a:r>
              <a:rPr lang="es-ES" dirty="0" err="1">
                <a:latin typeface="+mj-lt"/>
              </a:rPr>
              <a:t>globalizace</a:t>
            </a:r>
            <a:endParaRPr lang="cs-CZ" dirty="0">
              <a:latin typeface="+mj-lt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13E260C-1332-466B-AAAD-A99F0509C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69" y="3439075"/>
            <a:ext cx="4981662" cy="31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38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75C76395-EC8D-4A31-B2C6-28CB99FE7E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3200" b="1" dirty="0" err="1">
                <a:latin typeface="+mj-lt"/>
              </a:rPr>
              <a:t>Nadnárodní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korporace</a:t>
            </a:r>
            <a:r>
              <a:rPr lang="en-GB" sz="3200" b="1" dirty="0">
                <a:latin typeface="+mj-lt"/>
              </a:rPr>
              <a:t>, </a:t>
            </a:r>
            <a:r>
              <a:rPr lang="en-GB" sz="3200" b="1" dirty="0" err="1">
                <a:latin typeface="+mj-lt"/>
              </a:rPr>
              <a:t>mezinárodní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ekonomické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instituce</a:t>
            </a:r>
            <a:r>
              <a:rPr lang="en-GB" sz="3200" b="1" dirty="0">
                <a:latin typeface="+mj-lt"/>
              </a:rPr>
              <a:t>, </a:t>
            </a:r>
            <a:r>
              <a:rPr lang="en-GB" sz="3200" b="1" dirty="0" err="1">
                <a:latin typeface="+mj-lt"/>
              </a:rPr>
              <a:t>neoliberalismus</a:t>
            </a:r>
            <a:r>
              <a:rPr lang="en-GB" sz="3200" b="1" dirty="0">
                <a:latin typeface="+mj-lt"/>
              </a:rPr>
              <a:t> II.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54056EA7-F032-41F7-B889-5A6AD46E8F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8475133" cy="46672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cs-CZ" sz="2000" dirty="0">
                <a:latin typeface="+mj-lt"/>
              </a:rPr>
              <a:t>MMF </a:t>
            </a:r>
            <a:r>
              <a:rPr lang="en-GB" altLang="cs-CZ" sz="2000" dirty="0" err="1">
                <a:latin typeface="+mj-lt"/>
              </a:rPr>
              <a:t>jako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autor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programů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strukturálních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úprav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reforem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zejména</a:t>
            </a:r>
            <a:r>
              <a:rPr lang="en-GB" altLang="cs-CZ" sz="2000" dirty="0">
                <a:latin typeface="+mj-lt"/>
              </a:rPr>
              <a:t> v </a:t>
            </a:r>
            <a:r>
              <a:rPr lang="en-GB" altLang="cs-CZ" sz="2000" dirty="0" err="1">
                <a:latin typeface="+mj-lt"/>
              </a:rPr>
              <a:t>chudých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silně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zadlužených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zemích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třetího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světa</a:t>
            </a:r>
            <a:r>
              <a:rPr lang="en-GB" altLang="cs-CZ" sz="2000" dirty="0">
                <a:latin typeface="+mj-lt"/>
              </a:rPr>
              <a:t> - </a:t>
            </a:r>
            <a:r>
              <a:rPr lang="en-GB" altLang="cs-CZ" sz="2000" dirty="0" err="1">
                <a:latin typeface="+mj-lt"/>
              </a:rPr>
              <a:t>provádění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neoliberálních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reforem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jako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podmínka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získání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půjček</a:t>
            </a:r>
            <a:r>
              <a:rPr lang="en-GB" altLang="cs-CZ" sz="2000" dirty="0">
                <a:latin typeface="+mj-lt"/>
              </a:rPr>
              <a:t> z </a:t>
            </a:r>
            <a:r>
              <a:rPr lang="en-GB" altLang="cs-CZ" sz="2000" dirty="0" err="1">
                <a:latin typeface="+mj-lt"/>
              </a:rPr>
              <a:t>jakýchkoli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zdrojů</a:t>
            </a:r>
            <a:r>
              <a:rPr lang="en-GB" altLang="cs-CZ" sz="2000" dirty="0">
                <a:latin typeface="+mj-lt"/>
              </a:rPr>
              <a:t>;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cs-CZ" sz="2000" dirty="0" err="1">
                <a:latin typeface="+mj-lt"/>
              </a:rPr>
              <a:t>logika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těchto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reforem</a:t>
            </a:r>
            <a:r>
              <a:rPr lang="en-GB" altLang="cs-CZ" sz="2000" dirty="0">
                <a:latin typeface="+mj-lt"/>
              </a:rPr>
              <a:t> - "</a:t>
            </a:r>
            <a:r>
              <a:rPr lang="en-GB" altLang="cs-CZ" sz="2000" dirty="0" err="1">
                <a:latin typeface="+mj-lt"/>
              </a:rPr>
              <a:t>washingtonský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konsensus</a:t>
            </a:r>
            <a:r>
              <a:rPr lang="en-GB" altLang="cs-CZ" sz="2000" dirty="0">
                <a:latin typeface="+mj-lt"/>
              </a:rPr>
              <a:t>" </a:t>
            </a:r>
            <a:r>
              <a:rPr lang="en-GB" altLang="cs-CZ" sz="2000" dirty="0" err="1">
                <a:latin typeface="+mj-lt"/>
              </a:rPr>
              <a:t>neboli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neoliberalismus</a:t>
            </a:r>
            <a:r>
              <a:rPr lang="en-GB" altLang="cs-CZ" sz="2000" dirty="0">
                <a:latin typeface="+mj-lt"/>
              </a:rPr>
              <a:t> (</a:t>
            </a:r>
            <a:r>
              <a:rPr lang="en-GB" altLang="cs-CZ" sz="2000" dirty="0" err="1">
                <a:latin typeface="+mj-lt"/>
              </a:rPr>
              <a:t>přísná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fiskální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disciplína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daňové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reformy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otevření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země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zahraničním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firmám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investicím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masová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privatizace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deregulace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podpora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exportu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i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na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úkor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místní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ekonomiky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atd</a:t>
            </a:r>
            <a:r>
              <a:rPr lang="en-GB" altLang="cs-CZ" sz="2000" dirty="0">
                <a:latin typeface="+mj-lt"/>
              </a:rPr>
              <a:t>.).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cs-CZ" sz="2000" dirty="0" err="1">
                <a:latin typeface="+mj-lt"/>
              </a:rPr>
              <a:t>Světová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banka</a:t>
            </a:r>
            <a:r>
              <a:rPr lang="en-GB" altLang="cs-CZ" sz="2000" dirty="0">
                <a:latin typeface="+mj-lt"/>
              </a:rPr>
              <a:t> - </a:t>
            </a:r>
            <a:r>
              <a:rPr lang="en-GB" altLang="cs-CZ" sz="2000" dirty="0" err="1">
                <a:latin typeface="+mj-lt"/>
              </a:rPr>
              <a:t>nejvýznamnější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světový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věřitel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spolu</a:t>
            </a:r>
            <a:r>
              <a:rPr lang="en-GB" altLang="cs-CZ" sz="2000" dirty="0">
                <a:latin typeface="+mj-lt"/>
              </a:rPr>
              <a:t> s MMF </a:t>
            </a:r>
            <a:r>
              <a:rPr lang="en-GB" altLang="cs-CZ" sz="2000" dirty="0" err="1">
                <a:latin typeface="+mj-lt"/>
              </a:rPr>
              <a:t>formuluje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kontroluje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politiku</a:t>
            </a:r>
            <a:r>
              <a:rPr lang="en-GB" altLang="cs-CZ" sz="2000" dirty="0">
                <a:latin typeface="+mj-lt"/>
              </a:rPr>
              <a:t> v </a:t>
            </a:r>
            <a:r>
              <a:rPr lang="en-GB" altLang="cs-CZ" sz="2000" dirty="0" err="1">
                <a:latin typeface="+mj-lt"/>
              </a:rPr>
              <a:t>rozvojových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zemích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které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potřebují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půjčky</a:t>
            </a:r>
            <a:r>
              <a:rPr lang="en-GB" altLang="cs-CZ" sz="2000" dirty="0">
                <a:latin typeface="+mj-lt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cs-CZ" sz="2000" dirty="0">
                <a:latin typeface="+mj-lt"/>
              </a:rPr>
              <a:t>WTO - </a:t>
            </a:r>
            <a:r>
              <a:rPr lang="en-GB" altLang="cs-CZ" sz="2000" dirty="0" err="1">
                <a:latin typeface="+mj-lt"/>
              </a:rPr>
              <a:t>autor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nástupce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propagátor</a:t>
            </a:r>
            <a:r>
              <a:rPr lang="en-GB" altLang="cs-CZ" sz="2000" dirty="0">
                <a:latin typeface="+mj-lt"/>
              </a:rPr>
              <a:t> GATT a </a:t>
            </a:r>
            <a:r>
              <a:rPr lang="en-GB" altLang="cs-CZ" sz="2000" dirty="0" err="1">
                <a:latin typeface="+mj-lt"/>
              </a:rPr>
              <a:t>její</a:t>
            </a:r>
            <a:r>
              <a:rPr lang="en-GB" altLang="cs-CZ" sz="2000" dirty="0">
                <a:latin typeface="+mj-lt"/>
              </a:rPr>
              <a:t> "</a:t>
            </a:r>
            <a:r>
              <a:rPr lang="en-GB" altLang="cs-CZ" sz="2000" dirty="0" err="1">
                <a:latin typeface="+mj-lt"/>
              </a:rPr>
              <a:t>nadstavby</a:t>
            </a:r>
            <a:r>
              <a:rPr lang="en-GB" altLang="cs-CZ" sz="2000" dirty="0">
                <a:latin typeface="+mj-lt"/>
              </a:rPr>
              <a:t>" GATS - </a:t>
            </a:r>
            <a:r>
              <a:rPr lang="en-GB" altLang="cs-CZ" sz="2000" dirty="0" err="1">
                <a:latin typeface="+mj-lt"/>
              </a:rPr>
              <a:t>liberalizace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toků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zboží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služeb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nahrazení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kontrolních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orgánů</a:t>
            </a:r>
            <a:r>
              <a:rPr lang="en-GB" altLang="cs-CZ" sz="2000" dirty="0">
                <a:latin typeface="+mj-lt"/>
              </a:rPr>
              <a:t> z </a:t>
            </a:r>
            <a:r>
              <a:rPr lang="en-GB" altLang="cs-CZ" sz="2000" dirty="0" err="1">
                <a:latin typeface="+mj-lt"/>
              </a:rPr>
              <a:t>národní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úrovně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na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úroveň</a:t>
            </a:r>
            <a:r>
              <a:rPr lang="en-GB" altLang="cs-CZ" sz="2000" dirty="0">
                <a:latin typeface="+mj-lt"/>
              </a:rPr>
              <a:t> WTO (</a:t>
            </a:r>
            <a:r>
              <a:rPr lang="en-GB" altLang="cs-CZ" sz="2000" dirty="0" err="1">
                <a:latin typeface="+mj-lt"/>
              </a:rPr>
              <a:t>neveřejná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jednání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kdy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státy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mohou</a:t>
            </a:r>
            <a:r>
              <a:rPr lang="en-GB" altLang="cs-CZ" sz="2000" dirty="0">
                <a:latin typeface="+mj-lt"/>
              </a:rPr>
              <a:t> z </a:t>
            </a:r>
            <a:r>
              <a:rPr lang="en-GB" altLang="cs-CZ" sz="2000" dirty="0" err="1">
                <a:latin typeface="+mj-lt"/>
              </a:rPr>
              <a:t>jednání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vyloučit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některé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agendy</a:t>
            </a:r>
            <a:r>
              <a:rPr lang="en-GB" altLang="cs-CZ" sz="2000" dirty="0">
                <a:latin typeface="+mj-lt"/>
              </a:rPr>
              <a:t>, ale </a:t>
            </a:r>
            <a:r>
              <a:rPr lang="en-GB" altLang="cs-CZ" sz="2000" dirty="0" err="1">
                <a:latin typeface="+mj-lt"/>
              </a:rPr>
              <a:t>musí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prokázat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že</a:t>
            </a:r>
            <a:r>
              <a:rPr lang="en-GB" altLang="cs-CZ" sz="2000" dirty="0">
                <a:latin typeface="+mj-lt"/>
              </a:rPr>
              <a:t> se </a:t>
            </a:r>
            <a:r>
              <a:rPr lang="en-GB" altLang="cs-CZ" sz="2000" dirty="0" err="1">
                <a:latin typeface="+mj-lt"/>
              </a:rPr>
              <a:t>nejedná</a:t>
            </a:r>
            <a:r>
              <a:rPr lang="en-GB" altLang="cs-CZ" sz="2000" dirty="0">
                <a:latin typeface="+mj-lt"/>
              </a:rPr>
              <a:t> o </a:t>
            </a:r>
            <a:r>
              <a:rPr lang="en-GB" altLang="cs-CZ" sz="2000" dirty="0" err="1">
                <a:latin typeface="+mj-lt"/>
              </a:rPr>
              <a:t>komerční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obchodní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záležitosti</a:t>
            </a:r>
            <a:r>
              <a:rPr lang="en-GB" altLang="cs-CZ" sz="2000" dirty="0">
                <a:latin typeface="+mj-lt"/>
              </a:rPr>
              <a:t> - ale </a:t>
            </a:r>
            <a:r>
              <a:rPr lang="en-GB" altLang="cs-CZ" sz="2000" dirty="0" err="1">
                <a:latin typeface="+mj-lt"/>
              </a:rPr>
              <a:t>např</a:t>
            </a:r>
            <a:r>
              <a:rPr lang="en-GB" altLang="cs-CZ" sz="2000" dirty="0">
                <a:latin typeface="+mj-lt"/>
              </a:rPr>
              <a:t>. </a:t>
            </a:r>
            <a:r>
              <a:rPr lang="en-GB" altLang="cs-CZ" sz="2000" dirty="0" err="1">
                <a:latin typeface="+mj-lt"/>
              </a:rPr>
              <a:t>zdravotnictví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dodávky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elektřiny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nebo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vody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jsou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obvykle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považovány</a:t>
            </a:r>
            <a:r>
              <a:rPr lang="en-GB" altLang="cs-CZ" sz="2000" dirty="0">
                <a:latin typeface="+mj-lt"/>
              </a:rPr>
              <a:t> za </a:t>
            </a:r>
            <a:r>
              <a:rPr lang="en-GB" altLang="cs-CZ" sz="2000" dirty="0" err="1">
                <a:latin typeface="+mj-lt"/>
              </a:rPr>
              <a:t>běžné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obchodní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oblasti</a:t>
            </a:r>
            <a:r>
              <a:rPr lang="en-GB" altLang="cs-CZ" sz="2000" dirty="0">
                <a:latin typeface="+mj-lt"/>
              </a:rPr>
              <a:t> - viz </a:t>
            </a:r>
            <a:r>
              <a:rPr lang="en-GB" altLang="cs-CZ" sz="2000" dirty="0" err="1">
                <a:latin typeface="+mj-lt"/>
              </a:rPr>
              <a:t>např</a:t>
            </a:r>
            <a:r>
              <a:rPr lang="en-GB" altLang="cs-CZ" sz="2000" dirty="0">
                <a:latin typeface="+mj-lt"/>
              </a:rPr>
              <a:t>. </a:t>
            </a:r>
            <a:r>
              <a:rPr lang="en-GB" altLang="cs-CZ" sz="2000" dirty="0" err="1">
                <a:latin typeface="+mj-lt"/>
              </a:rPr>
              <a:t>protesty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proti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privatizaci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bolivijské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místní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vodárenské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společnosti</a:t>
            </a:r>
            <a:r>
              <a:rPr lang="en-GB" altLang="cs-CZ" sz="2000" dirty="0">
                <a:latin typeface="+mj-lt"/>
              </a:rPr>
              <a:t> - </a:t>
            </a:r>
            <a:r>
              <a:rPr lang="en-GB" altLang="cs-CZ" sz="2000" dirty="0" err="1">
                <a:latin typeface="+mj-lt"/>
              </a:rPr>
              <a:t>protesty</a:t>
            </a:r>
            <a:r>
              <a:rPr lang="en-GB" altLang="cs-CZ" sz="2000" dirty="0">
                <a:latin typeface="+mj-lt"/>
              </a:rPr>
              <a:t> v </a:t>
            </a:r>
            <a:r>
              <a:rPr lang="en-GB" altLang="cs-CZ" sz="2000" dirty="0" err="1">
                <a:latin typeface="+mj-lt"/>
              </a:rPr>
              <a:t>Cochabambě</a:t>
            </a:r>
            <a:r>
              <a:rPr lang="en-GB" altLang="cs-CZ" sz="2000" dirty="0">
                <a:latin typeface="+mj-lt"/>
              </a:rPr>
              <a:t> v </a:t>
            </a:r>
            <a:r>
              <a:rPr lang="en-GB" altLang="cs-CZ" sz="2000" dirty="0" err="1">
                <a:latin typeface="+mj-lt"/>
              </a:rPr>
              <a:t>roce</a:t>
            </a:r>
            <a:r>
              <a:rPr lang="en-GB" altLang="cs-CZ" sz="2000" dirty="0">
                <a:latin typeface="+mj-lt"/>
              </a:rPr>
              <a:t> 2000)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C25FED0-CCFB-44FB-8030-4ED7A390C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225" y="1254125"/>
            <a:ext cx="2771775" cy="52387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B44635A5-9379-4891-9252-AB2EEF16B3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>
                <a:latin typeface="+mj-lt"/>
              </a:rPr>
              <a:t>Životní prostředí</a:t>
            </a:r>
            <a:endParaRPr lang="en-GB" sz="3200" b="1" dirty="0">
              <a:latin typeface="+mj-lt"/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EF93D17-9327-4B9E-86E4-85A4D2259E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8971844" cy="4351338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cs-CZ" sz="2000" dirty="0">
                <a:latin typeface="+mj-lt"/>
              </a:rPr>
              <a:t>Kritika </a:t>
            </a:r>
            <a:r>
              <a:rPr lang="en-GB" altLang="cs-CZ" sz="2000" dirty="0" err="1">
                <a:latin typeface="+mj-lt"/>
              </a:rPr>
              <a:t>dopadu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mezinárodního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obchodu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na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životní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prostředí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zdraví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obyvatel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devastace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přírodních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zdrojů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neudržitelný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rozvoj</a:t>
            </a:r>
            <a:r>
              <a:rPr lang="en-GB" altLang="cs-CZ" sz="2000" dirty="0">
                <a:latin typeface="+mj-lt"/>
              </a:rPr>
              <a:t> (</a:t>
            </a:r>
            <a:r>
              <a:rPr lang="en-GB" altLang="cs-CZ" sz="2000" dirty="0" err="1">
                <a:latin typeface="+mj-lt"/>
              </a:rPr>
              <a:t>dřevařský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rybářský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průmysl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ohrožené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druhy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zvířat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geneticky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modifikované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potraviny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zemědělství</a:t>
            </a:r>
            <a:r>
              <a:rPr lang="en-GB" altLang="cs-CZ" sz="2000" dirty="0">
                <a:latin typeface="+mj-lt"/>
              </a:rPr>
              <a:t>),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cs-CZ" sz="2000" dirty="0" err="1">
                <a:latin typeface="+mj-lt"/>
              </a:rPr>
              <a:t>dopady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na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společnost</a:t>
            </a:r>
            <a:r>
              <a:rPr lang="en-GB" altLang="cs-CZ" sz="2000" dirty="0">
                <a:latin typeface="+mj-lt"/>
              </a:rPr>
              <a:t> - </a:t>
            </a:r>
            <a:r>
              <a:rPr lang="en-GB" altLang="cs-CZ" sz="2000" dirty="0" err="1">
                <a:latin typeface="+mj-lt"/>
              </a:rPr>
              <a:t>tlak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na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drobné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místní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zemědělce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kvůli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mezinárodnímu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obchodu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nekalé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obchodní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praktiky</a:t>
            </a:r>
            <a:r>
              <a:rPr lang="en-GB" altLang="cs-CZ" sz="2000" dirty="0">
                <a:latin typeface="+mj-lt"/>
              </a:rPr>
              <a:t> - </a:t>
            </a:r>
            <a:r>
              <a:rPr lang="en-GB" altLang="cs-CZ" sz="2000" dirty="0" err="1">
                <a:latin typeface="+mj-lt"/>
              </a:rPr>
              <a:t>kontrakty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dumpingový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vývoz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obchodní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protekcionismus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monokultury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nerovná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konkurence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na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úkor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Jihu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liberalizace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obchodu</a:t>
            </a:r>
            <a:r>
              <a:rPr lang="en-GB" altLang="cs-CZ" sz="2000" dirty="0">
                <a:latin typeface="+mj-lt"/>
              </a:rPr>
              <a:t>).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cs-CZ" sz="2000" dirty="0" err="1">
                <a:latin typeface="+mj-lt"/>
              </a:rPr>
              <a:t>Monopolizace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potravinářského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průmyslu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intenzifikace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industrializace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vedou</a:t>
            </a:r>
            <a:r>
              <a:rPr lang="en-GB" altLang="cs-CZ" sz="2000" dirty="0">
                <a:latin typeface="+mj-lt"/>
              </a:rPr>
              <a:t> k </a:t>
            </a:r>
            <a:r>
              <a:rPr lang="en-GB" altLang="cs-CZ" sz="2000" dirty="0" err="1">
                <a:latin typeface="+mj-lt"/>
              </a:rPr>
              <a:t>vyšším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rizikům</a:t>
            </a:r>
            <a:r>
              <a:rPr lang="en-GB" altLang="cs-CZ" sz="2000" dirty="0">
                <a:latin typeface="+mj-lt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cs-CZ" sz="2000" dirty="0" err="1">
                <a:latin typeface="+mj-lt"/>
              </a:rPr>
              <a:t>geneticky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modifikované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rostliny</a:t>
            </a:r>
            <a:r>
              <a:rPr lang="en-GB" altLang="cs-CZ" sz="2000" dirty="0">
                <a:latin typeface="+mj-lt"/>
              </a:rPr>
              <a:t> - </a:t>
            </a:r>
            <a:r>
              <a:rPr lang="en-GB" altLang="cs-CZ" sz="2000" dirty="0" err="1">
                <a:latin typeface="+mj-lt"/>
              </a:rPr>
              <a:t>prosazované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korporacemi</a:t>
            </a:r>
            <a:r>
              <a:rPr lang="en-GB" altLang="cs-CZ" sz="2000" dirty="0">
                <a:latin typeface="+mj-lt"/>
              </a:rPr>
              <a:t> - </a:t>
            </a:r>
            <a:r>
              <a:rPr lang="en-GB" altLang="cs-CZ" sz="2000" dirty="0" err="1">
                <a:latin typeface="+mj-lt"/>
              </a:rPr>
              <a:t>riziko</a:t>
            </a:r>
            <a:r>
              <a:rPr lang="en-GB" altLang="cs-CZ" sz="2000" dirty="0">
                <a:latin typeface="+mj-lt"/>
              </a:rPr>
              <a:t> jak pro </a:t>
            </a:r>
            <a:r>
              <a:rPr lang="en-GB" altLang="cs-CZ" sz="2000" dirty="0" err="1">
                <a:latin typeface="+mj-lt"/>
              </a:rPr>
              <a:t>spotřebitele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tak</a:t>
            </a:r>
            <a:r>
              <a:rPr lang="en-GB" altLang="cs-CZ" sz="2000" dirty="0">
                <a:latin typeface="+mj-lt"/>
              </a:rPr>
              <a:t> pro </a:t>
            </a:r>
            <a:r>
              <a:rPr lang="en-GB" altLang="cs-CZ" sz="2000" dirty="0" err="1">
                <a:latin typeface="+mj-lt"/>
              </a:rPr>
              <a:t>přírodu</a:t>
            </a:r>
            <a:r>
              <a:rPr lang="en-GB" altLang="cs-CZ" sz="2000" dirty="0">
                <a:latin typeface="+mj-lt"/>
              </a:rPr>
              <a:t> (</a:t>
            </a:r>
            <a:r>
              <a:rPr lang="en-GB" altLang="cs-CZ" sz="2000" dirty="0" err="1">
                <a:latin typeface="+mj-lt"/>
              </a:rPr>
              <a:t>biodiverzita</a:t>
            </a:r>
            <a:r>
              <a:rPr lang="en-GB" altLang="cs-CZ" sz="2000" dirty="0">
                <a:latin typeface="+mj-lt"/>
              </a:rPr>
              <a:t>) - </a:t>
            </a:r>
            <a:r>
              <a:rPr lang="en-GB" altLang="cs-CZ" sz="2000" dirty="0" err="1">
                <a:latin typeface="+mj-lt"/>
              </a:rPr>
              <a:t>vlády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zůstávají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většinou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nečinné</a:t>
            </a:r>
            <a:endParaRPr lang="en-GB" altLang="cs-CZ" sz="2000" dirty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2000" dirty="0" err="1">
                <a:latin typeface="+mj-lt"/>
              </a:rPr>
              <a:t>Klimatická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spravedlnost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globální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oteplování</a:t>
            </a:r>
            <a:endParaRPr lang="en-GB" altLang="cs-CZ" sz="2000" dirty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2000" dirty="0" err="1">
                <a:latin typeface="+mj-lt"/>
              </a:rPr>
              <a:t>Potravinová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krize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potravinová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suverenita</a:t>
            </a:r>
            <a:endParaRPr lang="en-GB" altLang="cs-CZ" sz="2000" dirty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2000" dirty="0" err="1">
                <a:latin typeface="+mj-lt"/>
              </a:rPr>
              <a:t>Obnovitelná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energie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jaderná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energie</a:t>
            </a:r>
            <a:endParaRPr lang="en-GB" altLang="cs-CZ" sz="2000" dirty="0">
              <a:latin typeface="+mj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96AFEB6-FA93-446C-A190-F7139D685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667" y="1835276"/>
            <a:ext cx="2534561" cy="4860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BD3F9CDB-0618-4BD4-B2EB-C8B7AA4836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200" b="1" dirty="0" err="1">
                <a:latin typeface="+mj-lt"/>
              </a:rPr>
              <a:t>Rozvoj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třetího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světa</a:t>
            </a:r>
            <a:r>
              <a:rPr lang="en-GB" sz="3200" b="1" dirty="0">
                <a:latin typeface="+mj-lt"/>
              </a:rPr>
              <a:t>, </a:t>
            </a:r>
            <a:r>
              <a:rPr lang="en-GB" sz="3200" b="1" dirty="0" err="1">
                <a:latin typeface="+mj-lt"/>
              </a:rPr>
              <a:t>zadlužení</a:t>
            </a:r>
            <a:r>
              <a:rPr lang="en-GB" sz="3200" b="1" dirty="0">
                <a:latin typeface="+mj-lt"/>
              </a:rPr>
              <a:t>, </a:t>
            </a:r>
            <a:r>
              <a:rPr lang="en-GB" sz="3200" b="1" dirty="0" err="1">
                <a:latin typeface="+mj-lt"/>
              </a:rPr>
              <a:t>chudoba</a:t>
            </a:r>
            <a:endParaRPr lang="en-GB" sz="3200" b="1" dirty="0">
              <a:latin typeface="+mj-lt"/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456387A7-FE6A-4B45-B077-09B032F223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199" y="1825624"/>
            <a:ext cx="8407401" cy="439455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cs-CZ" sz="2000" dirty="0">
                <a:latin typeface="+mj-lt"/>
              </a:rPr>
              <a:t>Kritika </a:t>
            </a:r>
            <a:r>
              <a:rPr lang="en-GB" altLang="cs-CZ" sz="2000" dirty="0" err="1">
                <a:latin typeface="+mj-lt"/>
              </a:rPr>
              <a:t>výše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zmíněných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finančních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institucí</a:t>
            </a:r>
            <a:r>
              <a:rPr lang="en-GB" altLang="cs-CZ" sz="2000" dirty="0">
                <a:latin typeface="+mj-lt"/>
              </a:rPr>
              <a:t> - </a:t>
            </a:r>
            <a:r>
              <a:rPr lang="en-GB" altLang="cs-CZ" sz="2000" dirty="0" err="1">
                <a:latin typeface="+mj-lt"/>
              </a:rPr>
              <a:t>že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zvýhodňují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především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věřitele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na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úkor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rozvojových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zemí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vedou</a:t>
            </a:r>
            <a:r>
              <a:rPr lang="en-GB" altLang="cs-CZ" sz="2000" dirty="0">
                <a:latin typeface="+mj-lt"/>
              </a:rPr>
              <a:t> k </a:t>
            </a:r>
            <a:r>
              <a:rPr lang="en-GB" altLang="cs-CZ" sz="2000" dirty="0" err="1">
                <a:latin typeface="+mj-lt"/>
              </a:rPr>
              <a:t>prohlubování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stávajícího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zadlužení</a:t>
            </a:r>
            <a:r>
              <a:rPr lang="en-GB" altLang="cs-CZ" sz="2000" dirty="0">
                <a:latin typeface="+mj-lt"/>
              </a:rPr>
              <a:t> (</a:t>
            </a:r>
            <a:r>
              <a:rPr lang="en-GB" altLang="cs-CZ" sz="2000" dirty="0" err="1">
                <a:latin typeface="+mj-lt"/>
              </a:rPr>
              <a:t>deflační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politika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snaha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stabilizovat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kurz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národních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měn</a:t>
            </a:r>
            <a:r>
              <a:rPr lang="en-GB" altLang="cs-CZ" sz="2000" dirty="0">
                <a:latin typeface="+mj-lt"/>
              </a:rPr>
              <a:t> za </a:t>
            </a:r>
            <a:r>
              <a:rPr lang="en-GB" altLang="cs-CZ" sz="2000" dirty="0" err="1">
                <a:latin typeface="+mj-lt"/>
              </a:rPr>
              <a:t>každou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cenu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atd</a:t>
            </a:r>
            <a:r>
              <a:rPr lang="en-GB" altLang="cs-CZ" sz="2000" dirty="0">
                <a:latin typeface="+mj-lt"/>
              </a:rPr>
              <a:t>.).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cs-CZ" sz="2000" dirty="0">
                <a:latin typeface="+mj-lt"/>
              </a:rPr>
              <a:t>MMF </a:t>
            </a:r>
            <a:r>
              <a:rPr lang="en-GB" altLang="cs-CZ" sz="2000" dirty="0" err="1">
                <a:latin typeface="+mj-lt"/>
              </a:rPr>
              <a:t>obviňován</a:t>
            </a:r>
            <a:r>
              <a:rPr lang="en-GB" altLang="cs-CZ" sz="2000" dirty="0">
                <a:latin typeface="+mj-lt"/>
              </a:rPr>
              <a:t> z toho, </a:t>
            </a:r>
            <a:r>
              <a:rPr lang="en-GB" altLang="cs-CZ" sz="2000" dirty="0" err="1">
                <a:latin typeface="+mj-lt"/>
              </a:rPr>
              <a:t>že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upřednostňuje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zájmy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věřitelů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nikoliv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zadlužených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zemí</a:t>
            </a:r>
            <a:r>
              <a:rPr lang="en-GB" altLang="cs-CZ" sz="2000" dirty="0">
                <a:latin typeface="+mj-lt"/>
              </a:rPr>
              <a:t> - to </a:t>
            </a:r>
            <a:r>
              <a:rPr lang="en-GB" altLang="cs-CZ" sz="2000" dirty="0" err="1">
                <a:latin typeface="+mj-lt"/>
              </a:rPr>
              <a:t>má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ovlivnit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podobu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politik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strukturálního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přizpůsobení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které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jsou</a:t>
            </a:r>
            <a:r>
              <a:rPr lang="en-GB" altLang="cs-CZ" sz="2000" dirty="0">
                <a:latin typeface="+mj-lt"/>
              </a:rPr>
              <a:t> v </a:t>
            </a:r>
            <a:r>
              <a:rPr lang="en-GB" altLang="cs-CZ" sz="2000" dirty="0" err="1">
                <a:latin typeface="+mj-lt"/>
              </a:rPr>
              <a:t>něm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prováděny</a:t>
            </a:r>
            <a:r>
              <a:rPr lang="en-GB" altLang="cs-CZ" sz="2000" dirty="0">
                <a:latin typeface="+mj-lt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cs-CZ" sz="2000" dirty="0" err="1">
                <a:latin typeface="+mj-lt"/>
              </a:rPr>
              <a:t>existující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dluhy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jsou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dále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využívány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jako</a:t>
            </a:r>
            <a:r>
              <a:rPr lang="en-GB" altLang="cs-CZ" sz="2000" dirty="0">
                <a:latin typeface="+mj-lt"/>
              </a:rPr>
              <a:t> "</a:t>
            </a:r>
            <a:r>
              <a:rPr lang="en-GB" altLang="cs-CZ" sz="2000" dirty="0" err="1">
                <a:latin typeface="+mj-lt"/>
              </a:rPr>
              <a:t>páka</a:t>
            </a:r>
            <a:r>
              <a:rPr lang="en-GB" altLang="cs-CZ" sz="2000" dirty="0">
                <a:latin typeface="+mj-lt"/>
              </a:rPr>
              <a:t>" </a:t>
            </a:r>
            <a:r>
              <a:rPr lang="en-GB" altLang="cs-CZ" sz="2000" dirty="0" err="1">
                <a:latin typeface="+mj-lt"/>
              </a:rPr>
              <a:t>na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dlužníky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při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realizaci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neoliberálních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politik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při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přesouvání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bohatství</a:t>
            </a:r>
            <a:r>
              <a:rPr lang="en-GB" altLang="cs-CZ" sz="2000" dirty="0">
                <a:latin typeface="+mj-lt"/>
              </a:rPr>
              <a:t> z </a:t>
            </a:r>
            <a:r>
              <a:rPr lang="en-GB" altLang="cs-CZ" sz="2000" dirty="0" err="1">
                <a:latin typeface="+mj-lt"/>
              </a:rPr>
              <a:t>chudých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zemí</a:t>
            </a:r>
            <a:r>
              <a:rPr lang="en-GB" altLang="cs-CZ" sz="2000" dirty="0">
                <a:latin typeface="+mj-lt"/>
              </a:rPr>
              <a:t> do </a:t>
            </a:r>
            <a:r>
              <a:rPr lang="en-GB" altLang="cs-CZ" sz="2000" dirty="0" err="1">
                <a:latin typeface="+mj-lt"/>
              </a:rPr>
              <a:t>rozvinutých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zemí</a:t>
            </a:r>
            <a:r>
              <a:rPr lang="en-GB" altLang="cs-CZ" sz="2000" dirty="0">
                <a:latin typeface="+mj-lt"/>
              </a:rPr>
              <a:t> a k </a:t>
            </a:r>
            <a:r>
              <a:rPr lang="en-GB" altLang="cs-CZ" sz="2000" dirty="0" err="1">
                <a:latin typeface="+mj-lt"/>
              </a:rPr>
              <a:t>nadnárodním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investorům</a:t>
            </a:r>
            <a:r>
              <a:rPr lang="en-GB" altLang="cs-CZ" sz="2000" dirty="0">
                <a:latin typeface="+mj-lt"/>
              </a:rPr>
              <a:t> (viz </a:t>
            </a:r>
            <a:r>
              <a:rPr lang="en-GB" altLang="cs-CZ" sz="2000" dirty="0" err="1">
                <a:latin typeface="+mj-lt"/>
              </a:rPr>
              <a:t>např</a:t>
            </a:r>
            <a:r>
              <a:rPr lang="en-GB" altLang="cs-CZ" sz="2000" dirty="0">
                <a:latin typeface="+mj-lt"/>
              </a:rPr>
              <a:t>. </a:t>
            </a:r>
            <a:r>
              <a:rPr lang="en-GB" altLang="cs-CZ" sz="2000" dirty="0" err="1">
                <a:latin typeface="+mj-lt"/>
              </a:rPr>
              <a:t>argentinská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krize</a:t>
            </a:r>
            <a:r>
              <a:rPr lang="en-GB" altLang="cs-CZ" sz="2000" dirty="0">
                <a:latin typeface="+mj-lt"/>
              </a:rPr>
              <a:t>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1EF3C0F-DAB6-4568-8BA6-17072EB11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388" y="1690688"/>
            <a:ext cx="2370808" cy="50323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84BFCB56-5229-4BA5-8AA9-167C46DD3B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/>
              <a:t>Neoliberalismus, o</a:t>
            </a:r>
            <a:r>
              <a:rPr lang="en-GB" sz="3200" b="1" dirty="0" err="1">
                <a:latin typeface="+mj-lt"/>
              </a:rPr>
              <a:t>dbory</a:t>
            </a:r>
            <a:r>
              <a:rPr lang="en-GB" sz="3200" b="1" dirty="0">
                <a:latin typeface="+mj-lt"/>
              </a:rPr>
              <a:t>, </a:t>
            </a:r>
            <a:r>
              <a:rPr lang="en-GB" sz="3200" b="1" dirty="0" err="1">
                <a:latin typeface="+mj-lt"/>
              </a:rPr>
              <a:t>práva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zaměstnanců</a:t>
            </a:r>
            <a:r>
              <a:rPr lang="en-GB" sz="3200" b="1" dirty="0">
                <a:latin typeface="+mj-lt"/>
              </a:rPr>
              <a:t>, </a:t>
            </a:r>
            <a:r>
              <a:rPr lang="en-GB" sz="3200" b="1" dirty="0" err="1">
                <a:latin typeface="+mj-lt"/>
              </a:rPr>
              <a:t>sociální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stát</a:t>
            </a:r>
            <a:endParaRPr lang="en-GB" sz="3200" b="1" dirty="0">
              <a:latin typeface="+mj-lt"/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B5B4698-E656-4669-A90F-4D5D18FAD6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8588022" cy="43513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cs-CZ" sz="2000" dirty="0" err="1">
                <a:latin typeface="+mj-lt"/>
              </a:rPr>
              <a:t>Kampaně</a:t>
            </a:r>
            <a:r>
              <a:rPr lang="en-GB" altLang="cs-CZ" sz="2000" dirty="0">
                <a:latin typeface="+mj-lt"/>
              </a:rPr>
              <a:t> USAS (United Students Against Sweatshops) od </a:t>
            </a:r>
            <a:r>
              <a:rPr lang="en-GB" altLang="cs-CZ" sz="2000" dirty="0" err="1">
                <a:latin typeface="+mj-lt"/>
              </a:rPr>
              <a:t>roku</a:t>
            </a:r>
            <a:r>
              <a:rPr lang="en-GB" altLang="cs-CZ" sz="2000" dirty="0">
                <a:latin typeface="+mj-lt"/>
              </a:rPr>
              <a:t> 1998 (</a:t>
            </a:r>
            <a:r>
              <a:rPr lang="en-GB" altLang="cs-CZ" sz="2000" dirty="0" err="1">
                <a:latin typeface="+mj-lt"/>
              </a:rPr>
              <a:t>vysokoškolské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oblečení</a:t>
            </a:r>
            <a:r>
              <a:rPr lang="en-GB" altLang="cs-CZ" sz="2000" dirty="0">
                <a:latin typeface="+mj-lt"/>
              </a:rPr>
              <a:t>).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cs-CZ" sz="2000" dirty="0">
                <a:latin typeface="+mj-lt"/>
              </a:rPr>
              <a:t>Seattle 1999 (AFL-CIO, </a:t>
            </a:r>
            <a:r>
              <a:rPr lang="en-GB" altLang="cs-CZ" sz="2000" dirty="0" err="1">
                <a:latin typeface="+mj-lt"/>
              </a:rPr>
              <a:t>latinskoamerické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další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odborové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svazy</a:t>
            </a:r>
            <a:r>
              <a:rPr lang="en-GB" altLang="cs-CZ" sz="2000" dirty="0">
                <a:latin typeface="+mj-lt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GB" altLang="cs-CZ" sz="2000" dirty="0">
                <a:latin typeface="+mj-lt"/>
              </a:rPr>
              <a:t>Kritika </a:t>
            </a:r>
            <a:r>
              <a:rPr lang="en-GB" altLang="cs-CZ" sz="2000" dirty="0" err="1">
                <a:latin typeface="+mj-lt"/>
              </a:rPr>
              <a:t>odborů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vůči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privatizaci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nízkým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mzdám</a:t>
            </a:r>
            <a:r>
              <a:rPr lang="en-GB" altLang="cs-CZ" sz="2000" dirty="0">
                <a:latin typeface="+mj-lt"/>
              </a:rPr>
              <a:t>, "</a:t>
            </a:r>
            <a:r>
              <a:rPr lang="en-GB" altLang="cs-CZ" sz="2000" dirty="0" err="1">
                <a:latin typeface="+mj-lt"/>
              </a:rPr>
              <a:t>otrocké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práci</a:t>
            </a:r>
            <a:r>
              <a:rPr lang="en-GB" altLang="cs-CZ" sz="2000" dirty="0">
                <a:latin typeface="+mj-lt"/>
              </a:rPr>
              <a:t>".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cs-CZ" sz="2000" dirty="0" err="1">
                <a:latin typeface="+mj-lt"/>
              </a:rPr>
              <a:t>Nejen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protekcionismus</a:t>
            </a:r>
            <a:r>
              <a:rPr lang="en-GB" altLang="cs-CZ" sz="2000" dirty="0">
                <a:latin typeface="+mj-lt"/>
              </a:rPr>
              <a:t>, ale </a:t>
            </a:r>
            <a:r>
              <a:rPr lang="en-GB" altLang="cs-CZ" sz="2000" dirty="0" err="1">
                <a:latin typeface="+mj-lt"/>
              </a:rPr>
              <a:t>i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spojení</a:t>
            </a:r>
            <a:r>
              <a:rPr lang="en-GB" altLang="cs-CZ" sz="2000" dirty="0">
                <a:latin typeface="+mj-lt"/>
              </a:rPr>
              <a:t> s </a:t>
            </a:r>
            <a:r>
              <a:rPr lang="en-GB" altLang="cs-CZ" sz="2000" dirty="0" err="1">
                <a:latin typeface="+mj-lt"/>
              </a:rPr>
              <a:t>požadavky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ekologů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studentů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feministek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aktivistů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třetího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světa</a:t>
            </a:r>
            <a:r>
              <a:rPr lang="en-GB" altLang="cs-CZ" sz="2000" dirty="0">
                <a:latin typeface="+mj-lt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cs-CZ" sz="2000" dirty="0">
                <a:latin typeface="+mj-lt"/>
              </a:rPr>
              <a:t>Kritika </a:t>
            </a:r>
            <a:r>
              <a:rPr lang="en-GB" altLang="cs-CZ" sz="2000" dirty="0" err="1">
                <a:latin typeface="+mj-lt"/>
              </a:rPr>
              <a:t>sweatshopů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dětské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práce</a:t>
            </a:r>
            <a:r>
              <a:rPr lang="en-GB" altLang="cs-CZ" sz="2000" dirty="0">
                <a:latin typeface="+mj-lt"/>
              </a:rPr>
              <a:t> v </a:t>
            </a:r>
            <a:r>
              <a:rPr lang="en-GB" altLang="cs-CZ" sz="2000" dirty="0" err="1">
                <a:latin typeface="+mj-lt"/>
              </a:rPr>
              <a:t>rozvojovém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světě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hrozných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pracovních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podmínek</a:t>
            </a:r>
            <a:r>
              <a:rPr lang="en-GB" altLang="cs-CZ" sz="2000" dirty="0">
                <a:latin typeface="+mj-lt"/>
              </a:rPr>
              <a:t> - </a:t>
            </a:r>
            <a:r>
              <a:rPr lang="en-GB" altLang="cs-CZ" sz="2000" dirty="0" err="1">
                <a:latin typeface="+mj-lt"/>
              </a:rPr>
              <a:t>obvinění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velkých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korporací</a:t>
            </a:r>
            <a:r>
              <a:rPr lang="en-GB" altLang="cs-CZ" sz="2000" dirty="0">
                <a:latin typeface="+mj-lt"/>
              </a:rPr>
              <a:t> (Nike, Adidas, Taco Bell, Coca-Cola, GAP </a:t>
            </a:r>
            <a:r>
              <a:rPr lang="en-GB" altLang="cs-CZ" sz="2000" dirty="0" err="1">
                <a:latin typeface="+mj-lt"/>
              </a:rPr>
              <a:t>atd</a:t>
            </a:r>
            <a:r>
              <a:rPr lang="en-GB" altLang="cs-CZ" sz="2000" dirty="0">
                <a:latin typeface="+mj-lt"/>
              </a:rPr>
              <a:t>.).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cs-CZ" sz="2000" dirty="0" err="1">
                <a:latin typeface="+mj-lt"/>
              </a:rPr>
              <a:t>Proti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privatizaci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veřejného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sektoru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osekávání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veřejných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služeb</a:t>
            </a:r>
            <a:r>
              <a:rPr lang="en-GB" altLang="cs-CZ" sz="2000" dirty="0">
                <a:latin typeface="+mj-lt"/>
              </a:rPr>
              <a:t> - jak to </a:t>
            </a:r>
            <a:r>
              <a:rPr lang="en-GB" altLang="cs-CZ" sz="2000" dirty="0" err="1">
                <a:latin typeface="+mj-lt"/>
              </a:rPr>
              <a:t>zažívají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zaměstnanci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dělníci</a:t>
            </a:r>
            <a:endParaRPr lang="en-GB" altLang="cs-CZ" sz="2000" dirty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2000" dirty="0">
                <a:latin typeface="+mj-lt"/>
              </a:rPr>
              <a:t>K </a:t>
            </a:r>
            <a:r>
              <a:rPr lang="en-GB" altLang="cs-CZ" sz="2000" dirty="0" err="1">
                <a:latin typeface="+mj-lt"/>
              </a:rPr>
              <a:t>novému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typu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sociálních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bojů</a:t>
            </a:r>
            <a:r>
              <a:rPr lang="en-GB" altLang="cs-CZ" sz="2000" dirty="0">
                <a:latin typeface="+mj-lt"/>
              </a:rPr>
              <a:t> - </a:t>
            </a:r>
            <a:r>
              <a:rPr lang="en-GB" altLang="cs-CZ" sz="2000" dirty="0" err="1">
                <a:latin typeface="+mj-lt"/>
              </a:rPr>
              <a:t>proti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rostoucí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motivaci</a:t>
            </a:r>
            <a:r>
              <a:rPr lang="en-GB" altLang="cs-CZ" sz="2000" dirty="0">
                <a:latin typeface="+mj-lt"/>
              </a:rPr>
              <a:t> k </a:t>
            </a:r>
            <a:r>
              <a:rPr lang="en-GB" altLang="cs-CZ" sz="2000" dirty="0" err="1">
                <a:latin typeface="+mj-lt"/>
              </a:rPr>
              <a:t>zisku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na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úkor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mezd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sociálního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zabezpečení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jistoty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zaměstnání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odborové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činnosti</a:t>
            </a:r>
            <a:endParaRPr lang="en-GB" altLang="cs-CZ" sz="2000" dirty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2000" dirty="0" err="1">
                <a:latin typeface="+mj-lt"/>
              </a:rPr>
              <a:t>Požadavky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na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opětovné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zestátnění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původně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veřejných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služeb</a:t>
            </a:r>
            <a:endParaRPr lang="en-GB" altLang="cs-CZ" sz="2000" dirty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2000" dirty="0" err="1">
                <a:latin typeface="+mj-lt"/>
              </a:rPr>
              <a:t>Antikapitalistická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rétorika</a:t>
            </a:r>
            <a:r>
              <a:rPr lang="en-GB" altLang="cs-CZ" sz="2000" dirty="0">
                <a:latin typeface="+mj-lt"/>
              </a:rPr>
              <a:t> - </a:t>
            </a:r>
            <a:r>
              <a:rPr lang="en-GB" altLang="cs-CZ" sz="2000" dirty="0" err="1">
                <a:latin typeface="+mj-lt"/>
              </a:rPr>
              <a:t>bohatí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jsou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stále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bohatší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chudí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stále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chudší</a:t>
            </a:r>
            <a:endParaRPr lang="en-GB" altLang="cs-CZ" sz="2000" dirty="0">
              <a:latin typeface="+mj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C5C2151-B7BD-43BD-A637-3F502D4AF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222" y="1690688"/>
            <a:ext cx="2606851" cy="50746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EF022478-BD9A-4BE3-84ED-1B014065EB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200" b="1" dirty="0" err="1">
                <a:latin typeface="+mj-lt"/>
              </a:rPr>
              <a:t>Válka</a:t>
            </a:r>
            <a:r>
              <a:rPr lang="en-GB" sz="3200" b="1" dirty="0">
                <a:latin typeface="+mj-lt"/>
              </a:rPr>
              <a:t>, </a:t>
            </a:r>
            <a:r>
              <a:rPr lang="en-GB" sz="3200" b="1" dirty="0" err="1">
                <a:latin typeface="+mj-lt"/>
              </a:rPr>
              <a:t>militarismus</a:t>
            </a:r>
            <a:r>
              <a:rPr lang="en-GB" sz="3200" b="1" dirty="0">
                <a:latin typeface="+mj-lt"/>
              </a:rPr>
              <a:t>, </a:t>
            </a:r>
            <a:r>
              <a:rPr lang="en-GB" sz="3200" b="1" dirty="0" err="1">
                <a:latin typeface="+mj-lt"/>
              </a:rPr>
              <a:t>imperialismus</a:t>
            </a:r>
            <a:endParaRPr lang="en-GB" sz="3200" b="1" dirty="0">
              <a:latin typeface="+mj-lt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448EB7C1-4937-4151-85CE-1D21C31421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1" y="1825625"/>
            <a:ext cx="5641622" cy="4667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dirty="0">
                <a:latin typeface="+mj-lt"/>
              </a:rPr>
              <a:t>Souvislost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hospodářských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vojenských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otázek</a:t>
            </a:r>
            <a:endParaRPr lang="en-GB" altLang="cs-CZ" sz="2000" dirty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cs-CZ" sz="2000" dirty="0" err="1">
                <a:latin typeface="+mj-lt"/>
              </a:rPr>
              <a:t>Globalizace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jako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nová</a:t>
            </a:r>
            <a:r>
              <a:rPr lang="en-GB" altLang="cs-CZ" sz="2000" dirty="0">
                <a:latin typeface="+mj-lt"/>
              </a:rPr>
              <a:t> forma </a:t>
            </a:r>
            <a:r>
              <a:rPr lang="en-GB" altLang="cs-CZ" sz="2000" dirty="0" err="1">
                <a:latin typeface="+mj-lt"/>
              </a:rPr>
              <a:t>imperialismu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spočívající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spíše</a:t>
            </a:r>
            <a:r>
              <a:rPr lang="en-GB" altLang="cs-CZ" sz="2000" dirty="0">
                <a:latin typeface="+mj-lt"/>
              </a:rPr>
              <a:t> v </a:t>
            </a:r>
            <a:r>
              <a:rPr lang="en-GB" altLang="cs-CZ" sz="2000" dirty="0" err="1">
                <a:latin typeface="+mj-lt"/>
              </a:rPr>
              <a:t>ekonomické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nadvládě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než</a:t>
            </a:r>
            <a:r>
              <a:rPr lang="en-GB" altLang="cs-CZ" sz="2000" dirty="0">
                <a:latin typeface="+mj-lt"/>
              </a:rPr>
              <a:t> v </a:t>
            </a:r>
            <a:r>
              <a:rPr lang="en-GB" altLang="cs-CZ" sz="2000" dirty="0" err="1">
                <a:latin typeface="+mj-lt"/>
              </a:rPr>
              <a:t>přímém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vojenském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dobývání</a:t>
            </a:r>
            <a:r>
              <a:rPr lang="en-GB" altLang="cs-CZ" sz="2000" dirty="0">
                <a:latin typeface="+mj-lt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cs-CZ" sz="2000" dirty="0">
                <a:latin typeface="+mj-lt"/>
              </a:rPr>
              <a:t>"</a:t>
            </a:r>
            <a:r>
              <a:rPr lang="en-GB" altLang="cs-CZ" sz="2000" dirty="0" err="1">
                <a:latin typeface="+mj-lt"/>
              </a:rPr>
              <a:t>Americké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impérium</a:t>
            </a:r>
            <a:r>
              <a:rPr lang="en-GB" altLang="cs-CZ" sz="2000" dirty="0">
                <a:latin typeface="+mj-lt"/>
              </a:rPr>
              <a:t>", </a:t>
            </a:r>
            <a:r>
              <a:rPr lang="en-GB" altLang="cs-CZ" sz="2000" dirty="0" err="1">
                <a:latin typeface="+mj-lt"/>
              </a:rPr>
              <a:t>kritika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unilateralismu</a:t>
            </a:r>
            <a:endParaRPr lang="en-GB" altLang="cs-CZ" sz="2000" dirty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cs-CZ" sz="2000" dirty="0" err="1">
                <a:latin typeface="+mj-lt"/>
              </a:rPr>
              <a:t>Invaze</a:t>
            </a:r>
            <a:r>
              <a:rPr lang="en-GB" altLang="cs-CZ" sz="2000" dirty="0">
                <a:latin typeface="+mj-lt"/>
              </a:rPr>
              <a:t> do </a:t>
            </a:r>
            <a:r>
              <a:rPr lang="en-GB" altLang="cs-CZ" sz="2000" dirty="0" err="1">
                <a:latin typeface="+mj-lt"/>
              </a:rPr>
              <a:t>Iráku</a:t>
            </a:r>
            <a:endParaRPr lang="en-GB" altLang="cs-CZ" sz="2000" dirty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cs-CZ" sz="2000" dirty="0" err="1">
                <a:latin typeface="+mj-lt"/>
              </a:rPr>
              <a:t>Postkolonialistická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rétorika</a:t>
            </a:r>
            <a:endParaRPr lang="en-GB" altLang="cs-CZ" sz="2000" dirty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cs-CZ" sz="2000" dirty="0" err="1">
                <a:latin typeface="+mj-lt"/>
              </a:rPr>
              <a:t>Proti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šíření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nebezpečných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technologií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zbraní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hromadného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ničení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zejména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jaderných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zbraní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biologických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zbraní</a:t>
            </a:r>
            <a:endParaRPr lang="en-GB" altLang="cs-CZ" sz="2000" dirty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cs-CZ" sz="2000" dirty="0" err="1">
                <a:latin typeface="+mj-lt"/>
              </a:rPr>
              <a:t>Kampaně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proti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nášlapným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minám</a:t>
            </a:r>
            <a:endParaRPr lang="en-GB" altLang="cs-CZ" sz="2000" dirty="0">
              <a:latin typeface="+mj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4723619-060A-42BE-9B11-ADEB74885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717" y="1627506"/>
            <a:ext cx="2596661" cy="506348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3827A8D-906B-46F8-B466-6BE0F73ED5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482" y="1619956"/>
            <a:ext cx="2604542" cy="50634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08DC95-2746-4BAC-8629-C9668C45A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Globalizace a hnutí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E1CF598-2D1C-4A68-AC6A-C142503F9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6397977" cy="437197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Globalizace jako téma (ekonomická globalizace, životní prostředí, kulturní homogenizace, sociální standardy, nerovnosti mezi Severem a Jihem)</a:t>
            </a:r>
          </a:p>
          <a:p>
            <a:r>
              <a:rPr lang="cs-CZ" dirty="0"/>
              <a:t>Globalizace jako politický proces (globální instituce a politické organizace, </a:t>
            </a:r>
            <a:r>
              <a:rPr lang="cs-CZ" u="sng" dirty="0"/>
              <a:t>neoliberalismus</a:t>
            </a:r>
            <a:r>
              <a:rPr lang="cs-CZ" dirty="0"/>
              <a:t>)</a:t>
            </a:r>
          </a:p>
          <a:p>
            <a:r>
              <a:rPr lang="cs-CZ" dirty="0"/>
              <a:t>Globalizace jako sociální proces (</a:t>
            </a:r>
            <a:r>
              <a:rPr lang="cs-CZ" dirty="0" err="1"/>
              <a:t>transnacionalizace</a:t>
            </a:r>
            <a:r>
              <a:rPr lang="cs-CZ" dirty="0"/>
              <a:t> politického protestu – Hnutí za globální spravedlnost, </a:t>
            </a:r>
            <a:r>
              <a:rPr lang="cs-CZ" dirty="0" err="1"/>
              <a:t>Movement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squares</a:t>
            </a:r>
            <a:r>
              <a:rPr lang="cs-CZ" dirty="0"/>
              <a:t>/</a:t>
            </a:r>
            <a:r>
              <a:rPr lang="cs-CZ" dirty="0" err="1"/>
              <a:t>Occupy</a:t>
            </a:r>
            <a:r>
              <a:rPr lang="cs-CZ" dirty="0"/>
              <a:t>,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E666C72-E3FD-408D-A8DB-830CA6176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862" y="950855"/>
            <a:ext cx="2466975" cy="32893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C8108E2-6145-4E32-9175-4ED2F5D7B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175" y="950855"/>
            <a:ext cx="2466975" cy="184785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484B2E9-955E-4723-8C7A-12F9A0B41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844" y="4263633"/>
            <a:ext cx="3948993" cy="246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51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DEEAC56B-4D9F-41BE-8EDF-C2E17C9AB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539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cs-CZ" altLang="cs-CZ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22E6BBB5-1ECF-4F19-A9A8-99F36F6C2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625" y="182563"/>
            <a:ext cx="8534400" cy="869950"/>
          </a:xfrm>
        </p:spPr>
        <p:txBody>
          <a:bodyPr/>
          <a:lstStyle/>
          <a:p>
            <a:pPr>
              <a:defRPr/>
            </a:pPr>
            <a:r>
              <a:rPr lang="cs-CZ" sz="2000" dirty="0">
                <a:latin typeface="+mj-lt"/>
              </a:rPr>
              <a:t>Vývoj protestních mobilizačních kapacit GJM v severní Americe mezi lety 1997 a 2008</a:t>
            </a:r>
          </a:p>
        </p:txBody>
      </p:sp>
      <p:pic>
        <p:nvPicPr>
          <p:cNvPr id="18436" name="Graf 1">
            <a:extLst>
              <a:ext uri="{FF2B5EF4-FFF2-40B4-BE49-F238E27FC236}">
                <a16:creationId xmlns:a16="http://schemas.microsoft.com/office/drawing/2014/main" id="{939A29C7-3D5D-4327-919C-99CC386B3A4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1851026"/>
            <a:ext cx="843915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6BCFC774-F911-45FF-932C-F5E4BCF6D9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25" y="98425"/>
            <a:ext cx="8534400" cy="882650"/>
          </a:xfrm>
        </p:spPr>
        <p:txBody>
          <a:bodyPr/>
          <a:lstStyle/>
          <a:p>
            <a:pPr>
              <a:defRPr/>
            </a:pPr>
            <a:r>
              <a:rPr lang="cs-CZ" sz="2000" dirty="0">
                <a:latin typeface="+mj-lt"/>
              </a:rPr>
              <a:t>Vývoj protestních mobilizačních kapacit GJM v Evropě mezi lety 1996 a 2007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D360BB2-655F-4768-B129-1AF1AF647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539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cs-CZ" altLang="cs-CZ"/>
          </a:p>
        </p:txBody>
      </p:sp>
      <p:pic>
        <p:nvPicPr>
          <p:cNvPr id="19460" name="Graf 1">
            <a:extLst>
              <a:ext uri="{FF2B5EF4-FFF2-40B4-BE49-F238E27FC236}">
                <a16:creationId xmlns:a16="http://schemas.microsoft.com/office/drawing/2014/main" id="{751412DF-8387-4850-92FE-4801EE682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319338"/>
            <a:ext cx="8496300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9020CF-ED7F-4521-8F7F-EF73D3CC2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200" b="1" dirty="0">
                <a:latin typeface="+mj-lt"/>
              </a:rPr>
              <a:t>Global Justice Movement</a:t>
            </a:r>
            <a:r>
              <a:rPr lang="cs-CZ" sz="3200" b="1" dirty="0">
                <a:latin typeface="+mj-lt"/>
              </a:rPr>
              <a:t> / Hnutí za globální spravedlnost</a:t>
            </a:r>
          </a:p>
        </p:txBody>
      </p:sp>
      <p:sp>
        <p:nvSpPr>
          <p:cNvPr id="14339" name="Zástupný symbol pro obsah 2">
            <a:extLst>
              <a:ext uri="{FF2B5EF4-FFF2-40B4-BE49-F238E27FC236}">
                <a16:creationId xmlns:a16="http://schemas.microsoft.com/office/drawing/2014/main" id="{3BC8E89A-6118-41D5-B043-8AE8896C6EB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25625" y="1690687"/>
            <a:ext cx="5839531" cy="44084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cs-CZ" i="1" dirty="0">
                <a:latin typeface="+mj-lt"/>
              </a:rPr>
              <a:t>Global Justice Movement, Anti- (Alter-)globalization movement, Anti-neoliberal Movement, Anti-corporate movement, Anti-capitalist movement, New Anarchism, </a:t>
            </a:r>
            <a:r>
              <a:rPr lang="en-GB" altLang="cs-CZ" i="1" dirty="0" err="1">
                <a:latin typeface="+mj-lt"/>
              </a:rPr>
              <a:t>Mouvement</a:t>
            </a:r>
            <a:r>
              <a:rPr lang="en-GB" altLang="cs-CZ" i="1" dirty="0">
                <a:latin typeface="+mj-lt"/>
              </a:rPr>
              <a:t> </a:t>
            </a:r>
            <a:r>
              <a:rPr lang="en-GB" altLang="cs-CZ" i="1" dirty="0" err="1">
                <a:latin typeface="+mj-lt"/>
              </a:rPr>
              <a:t>altermondialiste</a:t>
            </a:r>
            <a:r>
              <a:rPr lang="en-GB" altLang="cs-CZ" i="1" dirty="0">
                <a:latin typeface="+mj-lt"/>
              </a:rPr>
              <a:t> (</a:t>
            </a:r>
            <a:r>
              <a:rPr lang="en-GB" altLang="cs-CZ" i="1" dirty="0" err="1">
                <a:latin typeface="+mj-lt"/>
              </a:rPr>
              <a:t>Altermondialisme</a:t>
            </a:r>
            <a:r>
              <a:rPr lang="en-GB" altLang="cs-CZ" i="1" dirty="0">
                <a:latin typeface="+mj-lt"/>
              </a:rPr>
              <a:t>)…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altLang="cs-CZ" i="1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GB" altLang="cs-CZ" dirty="0" err="1">
                <a:latin typeface="+mj-lt"/>
              </a:rPr>
              <a:t>Různé</a:t>
            </a:r>
            <a:r>
              <a:rPr lang="en-GB" altLang="cs-CZ" dirty="0">
                <a:latin typeface="+mj-lt"/>
              </a:rPr>
              <a:t> </a:t>
            </a:r>
            <a:r>
              <a:rPr lang="en-GB" altLang="cs-CZ" dirty="0" err="1">
                <a:latin typeface="+mj-lt"/>
              </a:rPr>
              <a:t>perspektivy</a:t>
            </a:r>
            <a:endParaRPr lang="en-GB" altLang="cs-CZ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GB" altLang="cs-CZ" dirty="0" err="1">
                <a:latin typeface="+mj-lt"/>
              </a:rPr>
              <a:t>Různé</a:t>
            </a:r>
            <a:r>
              <a:rPr lang="en-GB" altLang="cs-CZ" dirty="0">
                <a:latin typeface="+mj-lt"/>
              </a:rPr>
              <a:t> </a:t>
            </a:r>
            <a:r>
              <a:rPr lang="en-GB" altLang="cs-CZ" dirty="0" err="1">
                <a:latin typeface="+mj-lt"/>
              </a:rPr>
              <a:t>historie</a:t>
            </a:r>
            <a:endParaRPr lang="en-GB" altLang="cs-CZ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GB" altLang="cs-CZ" dirty="0" err="1">
                <a:latin typeface="+mj-lt"/>
              </a:rPr>
              <a:t>Různá</a:t>
            </a:r>
            <a:r>
              <a:rPr lang="en-GB" altLang="cs-CZ" dirty="0">
                <a:latin typeface="+mj-lt"/>
              </a:rPr>
              <a:t> </a:t>
            </a:r>
            <a:r>
              <a:rPr lang="en-GB" altLang="cs-CZ" dirty="0" err="1">
                <a:latin typeface="+mj-lt"/>
              </a:rPr>
              <a:t>témata</a:t>
            </a:r>
            <a:r>
              <a:rPr lang="en-GB" altLang="cs-CZ" dirty="0">
                <a:latin typeface="+mj-lt"/>
              </a:rPr>
              <a:t> a </a:t>
            </a:r>
            <a:r>
              <a:rPr lang="en-GB" altLang="cs-CZ" dirty="0" err="1">
                <a:latin typeface="+mj-lt"/>
              </a:rPr>
              <a:t>proudy</a:t>
            </a:r>
            <a:r>
              <a:rPr lang="en-GB" altLang="cs-CZ" dirty="0">
                <a:latin typeface="+mj-lt"/>
              </a:rPr>
              <a:t> v </a:t>
            </a:r>
            <a:r>
              <a:rPr lang="en-GB" altLang="cs-CZ" dirty="0" err="1">
                <a:latin typeface="+mj-lt"/>
              </a:rPr>
              <a:t>rámci</a:t>
            </a:r>
            <a:r>
              <a:rPr lang="cs-CZ" altLang="cs-CZ" dirty="0">
                <a:latin typeface="+mj-lt"/>
              </a:rPr>
              <a:t> hnutí</a:t>
            </a:r>
            <a:endParaRPr lang="en-GB" altLang="cs-CZ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cs-CZ" altLang="cs-CZ" dirty="0">
                <a:latin typeface="+mj-lt"/>
              </a:rPr>
              <a:t>Hnutí</a:t>
            </a:r>
            <a:r>
              <a:rPr lang="en-GB" altLang="cs-CZ" dirty="0">
                <a:latin typeface="+mj-lt"/>
              </a:rPr>
              <a:t> </a:t>
            </a:r>
            <a:r>
              <a:rPr lang="en-GB" altLang="cs-CZ" dirty="0" err="1">
                <a:latin typeface="+mj-lt"/>
              </a:rPr>
              <a:t>hnutí</a:t>
            </a:r>
            <a:r>
              <a:rPr lang="en-GB" altLang="cs-CZ" dirty="0">
                <a:latin typeface="+mj-lt"/>
              </a:rPr>
              <a:t>?</a:t>
            </a:r>
            <a:endParaRPr lang="cs-CZ" altLang="cs-CZ" sz="2000" dirty="0">
              <a:latin typeface="+mj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75CDD02-C5B0-4BF7-A95C-9F1B15522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232" y="1711676"/>
            <a:ext cx="4263146" cy="283739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B0C8DC7-196E-4EE1-B76D-209AE1BA47B3}"/>
              </a:ext>
            </a:extLst>
          </p:cNvPr>
          <p:cNvSpPr txBox="1"/>
          <p:nvPr/>
        </p:nvSpPr>
        <p:spPr>
          <a:xfrm>
            <a:off x="3441520" y="6308209"/>
            <a:ext cx="86134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https://www.ceskatelevize.cz/porady/10116288585-archiv-ct24/215411058210026/</a:t>
            </a: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FE166E-567E-4A88-8091-DCC313590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Globální hnutí (</a:t>
            </a:r>
            <a:r>
              <a:rPr lang="cs-CZ" dirty="0" err="1"/>
              <a:t>Andretta</a:t>
            </a:r>
            <a:r>
              <a:rPr lang="cs-CZ" dirty="0"/>
              <a:t> et al. 2019)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3670FCD-1B65-47A7-A225-3496B8BDC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435" y="1690688"/>
            <a:ext cx="8048299" cy="2104885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3CE74975-4FFE-421F-A50A-EA59693DE48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671434" y="4127713"/>
            <a:ext cx="8048299" cy="198684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 dirty="0" err="1">
                <a:latin typeface="+mj-lt"/>
              </a:rPr>
              <a:t>Collective</a:t>
            </a:r>
            <a:r>
              <a:rPr lang="cs-CZ" altLang="cs-CZ" sz="2000" b="1" dirty="0">
                <a:latin typeface="+mj-lt"/>
              </a:rPr>
              <a:t> </a:t>
            </a:r>
            <a:r>
              <a:rPr lang="cs-CZ" altLang="cs-CZ" sz="2000" b="1" dirty="0" err="1">
                <a:latin typeface="+mj-lt"/>
              </a:rPr>
              <a:t>transnational</a:t>
            </a:r>
            <a:r>
              <a:rPr lang="cs-CZ" altLang="cs-CZ" sz="2000" dirty="0">
                <a:latin typeface="+mj-lt"/>
              </a:rPr>
              <a:t>: Hnutí za globální spravedlnost (GJM)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 err="1">
                <a:latin typeface="+mj-lt"/>
              </a:rPr>
              <a:t>Cooperative</a:t>
            </a:r>
            <a:r>
              <a:rPr lang="cs-CZ" altLang="cs-CZ" sz="2000" b="1" dirty="0">
                <a:latin typeface="+mj-lt"/>
              </a:rPr>
              <a:t> </a:t>
            </a:r>
            <a:r>
              <a:rPr lang="cs-CZ" altLang="cs-CZ" sz="2000" b="1" dirty="0" err="1">
                <a:latin typeface="+mj-lt"/>
              </a:rPr>
              <a:t>transnational</a:t>
            </a:r>
            <a:r>
              <a:rPr lang="cs-CZ" altLang="cs-CZ" sz="2000" dirty="0">
                <a:latin typeface="+mj-lt"/>
              </a:rPr>
              <a:t>: proti válce v Iráku (2003-2006)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 err="1">
                <a:latin typeface="+mj-lt"/>
              </a:rPr>
              <a:t>Domesticated</a:t>
            </a:r>
            <a:r>
              <a:rPr lang="cs-CZ" altLang="cs-CZ" sz="2000" dirty="0">
                <a:latin typeface="+mj-lt"/>
              </a:rPr>
              <a:t>: hnutí proti škrtům a úsporným politikám po Velké recesi 2008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 err="1">
                <a:latin typeface="+mj-lt"/>
              </a:rPr>
              <a:t>Rooted</a:t>
            </a:r>
            <a:r>
              <a:rPr lang="cs-CZ" altLang="cs-CZ" sz="2000" b="1" dirty="0">
                <a:latin typeface="+mj-lt"/>
              </a:rPr>
              <a:t> </a:t>
            </a:r>
            <a:r>
              <a:rPr lang="cs-CZ" altLang="cs-CZ" sz="2000" b="1" dirty="0" err="1">
                <a:latin typeface="+mj-lt"/>
              </a:rPr>
              <a:t>cosmopolitan</a:t>
            </a:r>
            <a:r>
              <a:rPr lang="cs-CZ" altLang="cs-CZ" sz="2000" dirty="0">
                <a:latin typeface="+mj-lt"/>
              </a:rPr>
              <a:t>: </a:t>
            </a:r>
            <a:r>
              <a:rPr lang="cs-CZ" altLang="cs-CZ" sz="2000" dirty="0" err="1">
                <a:latin typeface="+mj-lt"/>
              </a:rPr>
              <a:t>Occupy</a:t>
            </a:r>
            <a:r>
              <a:rPr lang="cs-CZ" altLang="cs-CZ" sz="2000" dirty="0">
                <a:latin typeface="+mj-lt"/>
              </a:rPr>
              <a:t>, </a:t>
            </a:r>
            <a:r>
              <a:rPr lang="cs-CZ" altLang="cs-CZ" sz="2000" dirty="0" err="1">
                <a:latin typeface="+mj-lt"/>
              </a:rPr>
              <a:t>Indignados</a:t>
            </a:r>
            <a:endParaRPr lang="cs-CZ" altLang="cs-CZ" sz="2000" dirty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endParaRPr lang="cs-CZ" alt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5647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FD4D31-146B-4697-A28C-31577A5C9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20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dirty="0">
                <a:latin typeface="+mj-lt"/>
              </a:rPr>
              <a:t>Global Justice Movement: </a:t>
            </a:r>
            <a:r>
              <a:rPr lang="cs-CZ" sz="4000" dirty="0">
                <a:latin typeface="+mj-lt"/>
              </a:rPr>
              <a:t>perspektivy</a:t>
            </a: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D5FF1B06-17C6-4470-A902-BA883E05814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68188" y="1527175"/>
            <a:ext cx="8119368" cy="4572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altLang="cs-CZ" sz="2300" dirty="0" err="1">
                <a:latin typeface="+mj-lt"/>
              </a:rPr>
              <a:t>Různé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metody</a:t>
            </a:r>
            <a:r>
              <a:rPr lang="en-GB" altLang="cs-CZ" sz="2300" dirty="0">
                <a:latin typeface="+mj-lt"/>
              </a:rPr>
              <a:t> a </a:t>
            </a:r>
            <a:r>
              <a:rPr lang="en-GB" altLang="cs-CZ" sz="2300" dirty="0" err="1">
                <a:latin typeface="+mj-lt"/>
              </a:rPr>
              <a:t>přístupy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ke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studiu</a:t>
            </a:r>
            <a:r>
              <a:rPr lang="en-GB" altLang="cs-CZ" sz="2300" dirty="0">
                <a:latin typeface="+mj-lt"/>
              </a:rPr>
              <a:t> Global Justice Movement (GJM) v </a:t>
            </a:r>
            <a:r>
              <a:rPr lang="en-GB" altLang="cs-CZ" sz="2300" dirty="0" err="1">
                <a:latin typeface="+mj-lt"/>
              </a:rPr>
              <a:t>rámci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výzkumu</a:t>
            </a:r>
            <a:r>
              <a:rPr lang="en-GB" altLang="cs-CZ" sz="2300" dirty="0">
                <a:latin typeface="+mj-lt"/>
              </a:rPr>
              <a:t> </a:t>
            </a:r>
            <a:r>
              <a:rPr lang="cs-CZ" altLang="cs-CZ" sz="2300" dirty="0">
                <a:latin typeface="+mj-lt"/>
              </a:rPr>
              <a:t>kolektivního jednání</a:t>
            </a:r>
          </a:p>
          <a:p>
            <a:pPr>
              <a:lnSpc>
                <a:spcPct val="80000"/>
              </a:lnSpc>
            </a:pPr>
            <a:r>
              <a:rPr lang="en-GB" altLang="cs-CZ" sz="2300" dirty="0" err="1">
                <a:latin typeface="+mj-lt"/>
              </a:rPr>
              <a:t>Empirický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mezo-strukturalismus</a:t>
            </a:r>
            <a:r>
              <a:rPr lang="en-GB" altLang="cs-CZ" sz="2300" dirty="0">
                <a:latin typeface="+mj-lt"/>
              </a:rPr>
              <a:t> vs. </a:t>
            </a:r>
            <a:r>
              <a:rPr lang="en-GB" altLang="cs-CZ" sz="2300" dirty="0" err="1">
                <a:latin typeface="+mj-lt"/>
              </a:rPr>
              <a:t>sociální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holismus</a:t>
            </a:r>
            <a:r>
              <a:rPr lang="en-GB" altLang="cs-CZ" sz="2300" dirty="0">
                <a:latin typeface="+mj-lt"/>
              </a:rPr>
              <a:t> vs. </a:t>
            </a:r>
            <a:r>
              <a:rPr lang="en-GB" altLang="cs-CZ" sz="2300" dirty="0" err="1">
                <a:latin typeface="+mj-lt"/>
              </a:rPr>
              <a:t>politická</a:t>
            </a:r>
            <a:r>
              <a:rPr lang="en-GB" altLang="cs-CZ" sz="2300" dirty="0">
                <a:latin typeface="+mj-lt"/>
              </a:rPr>
              <a:t> a </a:t>
            </a:r>
            <a:r>
              <a:rPr lang="en-GB" altLang="cs-CZ" sz="2300" dirty="0" err="1">
                <a:latin typeface="+mj-lt"/>
              </a:rPr>
              <a:t>morální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filozofie</a:t>
            </a:r>
            <a:endParaRPr lang="cs-CZ" altLang="cs-CZ" sz="23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GB" altLang="cs-CZ" sz="2300" dirty="0">
                <a:latin typeface="+mj-lt"/>
              </a:rPr>
              <a:t>GJM </a:t>
            </a:r>
            <a:r>
              <a:rPr lang="en-GB" altLang="cs-CZ" sz="2300" dirty="0" err="1">
                <a:latin typeface="+mj-lt"/>
              </a:rPr>
              <a:t>především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jako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síť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organizací</a:t>
            </a:r>
            <a:r>
              <a:rPr lang="en-GB" altLang="cs-CZ" sz="2300" dirty="0">
                <a:latin typeface="+mj-lt"/>
              </a:rPr>
              <a:t> se </a:t>
            </a:r>
            <a:r>
              <a:rPr lang="en-GB" altLang="cs-CZ" sz="2300" dirty="0" err="1">
                <a:latin typeface="+mj-lt"/>
              </a:rPr>
              <a:t>společnými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tématy</a:t>
            </a:r>
            <a:r>
              <a:rPr lang="en-GB" altLang="cs-CZ" sz="2300" dirty="0">
                <a:latin typeface="+mj-lt"/>
              </a:rPr>
              <a:t>, </a:t>
            </a:r>
            <a:r>
              <a:rPr lang="en-GB" altLang="cs-CZ" sz="2300" dirty="0" err="1">
                <a:latin typeface="+mj-lt"/>
              </a:rPr>
              <a:t>cíli</a:t>
            </a:r>
            <a:r>
              <a:rPr lang="en-GB" altLang="cs-CZ" sz="2300" dirty="0">
                <a:latin typeface="+mj-lt"/>
              </a:rPr>
              <a:t>, </a:t>
            </a:r>
            <a:r>
              <a:rPr lang="en-GB" altLang="cs-CZ" sz="2300" dirty="0" err="1">
                <a:latin typeface="+mj-lt"/>
              </a:rPr>
              <a:t>sociální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základnou</a:t>
            </a:r>
            <a:r>
              <a:rPr lang="en-GB" altLang="cs-CZ" sz="2300" dirty="0">
                <a:latin typeface="+mj-lt"/>
              </a:rPr>
              <a:t> - </a:t>
            </a:r>
            <a:r>
              <a:rPr lang="en-GB" altLang="cs-CZ" sz="2300" dirty="0" err="1">
                <a:latin typeface="+mj-lt"/>
              </a:rPr>
              <a:t>studium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změny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zdrojů</a:t>
            </a:r>
            <a:r>
              <a:rPr lang="en-GB" altLang="cs-CZ" sz="2300" dirty="0">
                <a:latin typeface="+mj-lt"/>
              </a:rPr>
              <a:t>, </a:t>
            </a:r>
            <a:r>
              <a:rPr lang="en-GB" altLang="cs-CZ" sz="2300" dirty="0" err="1">
                <a:latin typeface="+mj-lt"/>
              </a:rPr>
              <a:t>struktury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politických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příležitostí</a:t>
            </a:r>
            <a:r>
              <a:rPr lang="en-GB" altLang="cs-CZ" sz="2300" dirty="0">
                <a:latin typeface="+mj-lt"/>
              </a:rPr>
              <a:t>, </a:t>
            </a:r>
            <a:r>
              <a:rPr lang="en-GB" altLang="cs-CZ" sz="2300" dirty="0" err="1">
                <a:latin typeface="+mj-lt"/>
              </a:rPr>
              <a:t>rámování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atd</a:t>
            </a:r>
            <a:r>
              <a:rPr lang="en-GB" altLang="cs-CZ" sz="2300" dirty="0">
                <a:latin typeface="+mj-lt"/>
              </a:rPr>
              <a:t>. - </a:t>
            </a:r>
            <a:r>
              <a:rPr lang="en-GB" altLang="cs-CZ" sz="2300" dirty="0" err="1">
                <a:latin typeface="+mj-lt"/>
              </a:rPr>
              <a:t>della</a:t>
            </a:r>
            <a:r>
              <a:rPr lang="en-GB" altLang="cs-CZ" sz="2300" dirty="0">
                <a:latin typeface="+mj-lt"/>
              </a:rPr>
              <a:t> Porta, Tarrow, </a:t>
            </a:r>
            <a:r>
              <a:rPr lang="en-GB" altLang="cs-CZ" sz="2300" dirty="0" err="1">
                <a:latin typeface="+mj-lt"/>
              </a:rPr>
              <a:t>Rucht</a:t>
            </a:r>
            <a:r>
              <a:rPr lang="en-GB" altLang="cs-CZ" sz="2300" dirty="0">
                <a:latin typeface="+mj-lt"/>
              </a:rPr>
              <a:t>, Reiter, Starr </a:t>
            </a:r>
            <a:r>
              <a:rPr lang="en-GB" altLang="cs-CZ" sz="2300" dirty="0" err="1">
                <a:latin typeface="+mj-lt"/>
              </a:rPr>
              <a:t>atd</a:t>
            </a:r>
            <a:r>
              <a:rPr lang="en-GB" altLang="cs-CZ" sz="2300" dirty="0">
                <a:latin typeface="+mj-lt"/>
              </a:rPr>
              <a:t>.</a:t>
            </a:r>
            <a:endParaRPr lang="cs-CZ" altLang="cs-CZ" sz="23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GB" altLang="cs-CZ" sz="2300" dirty="0">
                <a:latin typeface="+mj-lt"/>
              </a:rPr>
              <a:t>GJM </a:t>
            </a:r>
            <a:r>
              <a:rPr lang="en-GB" altLang="cs-CZ" sz="2300" dirty="0" err="1">
                <a:latin typeface="+mj-lt"/>
              </a:rPr>
              <a:t>jako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důsledek</a:t>
            </a:r>
            <a:r>
              <a:rPr lang="en-GB" altLang="cs-CZ" sz="2300" dirty="0">
                <a:latin typeface="+mj-lt"/>
              </a:rPr>
              <a:t> (resp. </a:t>
            </a:r>
            <a:r>
              <a:rPr lang="en-GB" altLang="cs-CZ" sz="2300" dirty="0" err="1">
                <a:latin typeface="+mj-lt"/>
              </a:rPr>
              <a:t>nositel</a:t>
            </a:r>
            <a:r>
              <a:rPr lang="en-GB" altLang="cs-CZ" sz="2300" dirty="0">
                <a:latin typeface="+mj-lt"/>
              </a:rPr>
              <a:t>) </a:t>
            </a:r>
            <a:r>
              <a:rPr lang="en-GB" altLang="cs-CZ" sz="2300" dirty="0" err="1">
                <a:latin typeface="+mj-lt"/>
              </a:rPr>
              <a:t>širších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společenských</a:t>
            </a:r>
            <a:r>
              <a:rPr lang="en-GB" altLang="cs-CZ" sz="2300" dirty="0">
                <a:latin typeface="+mj-lt"/>
              </a:rPr>
              <a:t> a </a:t>
            </a:r>
            <a:r>
              <a:rPr lang="en-GB" altLang="cs-CZ" sz="2300" dirty="0" err="1">
                <a:latin typeface="+mj-lt"/>
              </a:rPr>
              <a:t>ekonomických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procesů</a:t>
            </a:r>
            <a:r>
              <a:rPr lang="en-GB" altLang="cs-CZ" sz="2300" dirty="0">
                <a:latin typeface="+mj-lt"/>
              </a:rPr>
              <a:t>, </a:t>
            </a:r>
            <a:r>
              <a:rPr lang="en-GB" altLang="cs-CZ" sz="2300" dirty="0" err="1">
                <a:latin typeface="+mj-lt"/>
              </a:rPr>
              <a:t>dynamiky</a:t>
            </a:r>
            <a:r>
              <a:rPr lang="en-GB" altLang="cs-CZ" sz="2300" dirty="0">
                <a:latin typeface="+mj-lt"/>
              </a:rPr>
              <a:t> a </a:t>
            </a:r>
            <a:r>
              <a:rPr lang="en-GB" altLang="cs-CZ" sz="2300" dirty="0" err="1">
                <a:latin typeface="+mj-lt"/>
              </a:rPr>
              <a:t>změn</a:t>
            </a:r>
            <a:r>
              <a:rPr lang="en-GB" altLang="cs-CZ" sz="2300" dirty="0">
                <a:latin typeface="+mj-lt"/>
              </a:rPr>
              <a:t> a </a:t>
            </a:r>
            <a:r>
              <a:rPr lang="en-GB" altLang="cs-CZ" sz="2300" dirty="0" err="1">
                <a:latin typeface="+mj-lt"/>
              </a:rPr>
              <a:t>jako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politický</a:t>
            </a:r>
            <a:r>
              <a:rPr lang="en-GB" altLang="cs-CZ" sz="2300" dirty="0">
                <a:latin typeface="+mj-lt"/>
              </a:rPr>
              <a:t> (</a:t>
            </a:r>
            <a:r>
              <a:rPr lang="en-GB" altLang="cs-CZ" sz="2300" dirty="0" err="1">
                <a:latin typeface="+mj-lt"/>
              </a:rPr>
              <a:t>sociální</a:t>
            </a:r>
            <a:r>
              <a:rPr lang="en-GB" altLang="cs-CZ" sz="2300" dirty="0">
                <a:latin typeface="+mj-lt"/>
              </a:rPr>
              <a:t>) </a:t>
            </a:r>
            <a:r>
              <a:rPr lang="en-GB" altLang="cs-CZ" sz="2300" dirty="0" err="1">
                <a:latin typeface="+mj-lt"/>
              </a:rPr>
              <a:t>znak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morálního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hněvu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či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nespokojenosti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ve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společnostech</a:t>
            </a:r>
            <a:r>
              <a:rPr lang="en-GB" altLang="cs-CZ" sz="2300" dirty="0">
                <a:latin typeface="+mj-lt"/>
              </a:rPr>
              <a:t> - Crossley, </a:t>
            </a:r>
            <a:r>
              <a:rPr lang="en-GB" altLang="cs-CZ" sz="2300" dirty="0" err="1">
                <a:latin typeface="+mj-lt"/>
              </a:rPr>
              <a:t>Munck</a:t>
            </a:r>
            <a:r>
              <a:rPr lang="en-GB" altLang="cs-CZ" sz="2300" dirty="0">
                <a:latin typeface="+mj-lt"/>
              </a:rPr>
              <a:t>, Klein </a:t>
            </a:r>
            <a:r>
              <a:rPr lang="en-GB" altLang="cs-CZ" sz="2300" dirty="0" err="1">
                <a:latin typeface="+mj-lt"/>
              </a:rPr>
              <a:t>aj</a:t>
            </a:r>
            <a:r>
              <a:rPr lang="en-GB" altLang="cs-CZ" sz="2300" dirty="0">
                <a:latin typeface="+mj-lt"/>
              </a:rPr>
              <a:t>.</a:t>
            </a:r>
            <a:endParaRPr lang="cs-CZ" altLang="cs-CZ" sz="23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GB" altLang="cs-CZ" sz="2300" dirty="0">
                <a:latin typeface="+mj-lt"/>
              </a:rPr>
              <a:t>GJM </a:t>
            </a:r>
            <a:r>
              <a:rPr lang="en-GB" altLang="cs-CZ" sz="2300" dirty="0" err="1">
                <a:latin typeface="+mj-lt"/>
              </a:rPr>
              <a:t>jako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historicky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nový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politický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subjekt</a:t>
            </a:r>
            <a:r>
              <a:rPr lang="en-GB" altLang="cs-CZ" sz="2300" dirty="0">
                <a:latin typeface="+mj-lt"/>
              </a:rPr>
              <a:t>, </a:t>
            </a:r>
            <a:r>
              <a:rPr lang="en-GB" altLang="cs-CZ" sz="2300" dirty="0" err="1">
                <a:latin typeface="+mj-lt"/>
              </a:rPr>
              <a:t>který</a:t>
            </a:r>
            <a:r>
              <a:rPr lang="en-GB" altLang="cs-CZ" sz="2300" dirty="0">
                <a:latin typeface="+mj-lt"/>
              </a:rPr>
              <a:t> je </a:t>
            </a:r>
            <a:r>
              <a:rPr lang="en-GB" altLang="cs-CZ" sz="2300" dirty="0" err="1">
                <a:latin typeface="+mj-lt"/>
              </a:rPr>
              <a:t>nositelem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naděje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na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všeobecnou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emancipaci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nebo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alespoň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lepší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budoucnost</a:t>
            </a:r>
            <a:r>
              <a:rPr lang="en-GB" altLang="cs-CZ" sz="2300" dirty="0">
                <a:latin typeface="+mj-lt"/>
              </a:rPr>
              <a:t> - George, </a:t>
            </a:r>
            <a:r>
              <a:rPr lang="en-GB" altLang="cs-CZ" sz="2300" dirty="0" err="1">
                <a:latin typeface="+mj-lt"/>
              </a:rPr>
              <a:t>Aguiton</a:t>
            </a:r>
            <a:r>
              <a:rPr lang="en-GB" altLang="cs-CZ" sz="2300" dirty="0">
                <a:latin typeface="+mj-lt"/>
              </a:rPr>
              <a:t>, Graeber, Monbiot, Kingsnorth.</a:t>
            </a: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2F488A56-3A43-4E41-919B-D01A7AF0A4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833693"/>
              </p:ext>
            </p:extLst>
          </p:nvPr>
        </p:nvGraphicFramePr>
        <p:xfrm>
          <a:off x="9535571" y="4797739"/>
          <a:ext cx="1948216" cy="1376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Acrobat Document" r:id="rId3" imgW="8019856" imgH="5667139" progId="AcroExch.Document.DC">
                  <p:embed/>
                </p:oleObj>
              </mc:Choice>
              <mc:Fallback>
                <p:oleObj name="Acrobat Document" r:id="rId3" imgW="8019856" imgH="566713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35571" y="4797739"/>
                        <a:ext cx="1948216" cy="1376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6DD7CB25-352B-4079-A279-5CBDEF2C02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825910"/>
              </p:ext>
            </p:extLst>
          </p:nvPr>
        </p:nvGraphicFramePr>
        <p:xfrm>
          <a:off x="9535571" y="3067043"/>
          <a:ext cx="1948215" cy="1376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Acrobat Document" r:id="rId5" imgW="8019856" imgH="5667139" progId="AcroExch.Document.DC">
                  <p:embed/>
                </p:oleObj>
              </mc:Choice>
              <mc:Fallback>
                <p:oleObj name="Acrobat Document" r:id="rId5" imgW="8019856" imgH="566713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35571" y="3067043"/>
                        <a:ext cx="1948215" cy="1376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94E6679D-9217-43E5-BDDF-ACB858FAB4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94166"/>
              </p:ext>
            </p:extLst>
          </p:nvPr>
        </p:nvGraphicFramePr>
        <p:xfrm>
          <a:off x="9535571" y="1371907"/>
          <a:ext cx="1948217" cy="1376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Acrobat Document" r:id="rId7" imgW="8019856" imgH="5667139" progId="AcroExch.Document.DC">
                  <p:embed/>
                </p:oleObj>
              </mc:Choice>
              <mc:Fallback>
                <p:oleObj name="Acrobat Document" r:id="rId7" imgW="8019856" imgH="566713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535571" y="1371907"/>
                        <a:ext cx="1948217" cy="13767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14F96274-00EA-42A9-95C2-3F342A42B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dirty="0">
                <a:latin typeface="+mj-lt"/>
              </a:rPr>
              <a:t>Global Justice Movement: </a:t>
            </a:r>
            <a:r>
              <a:rPr lang="en-GB" sz="4000" dirty="0" err="1">
                <a:latin typeface="+mj-lt"/>
              </a:rPr>
              <a:t>historie</a:t>
            </a:r>
            <a:endParaRPr lang="en-GB" sz="4000" dirty="0">
              <a:latin typeface="+mj-lt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1BD875F-A3AE-4D66-AB28-0DA7D70550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799" y="1945341"/>
            <a:ext cx="7054159" cy="466368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altLang="cs-CZ" sz="2000" dirty="0" err="1">
                <a:latin typeface="+mj-lt"/>
              </a:rPr>
              <a:t>Zakladatelský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mýtus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Seattlu</a:t>
            </a:r>
            <a:r>
              <a:rPr lang="en-GB" altLang="cs-CZ" sz="2000" dirty="0">
                <a:latin typeface="+mj-lt"/>
              </a:rPr>
              <a:t> (1999) - </a:t>
            </a:r>
            <a:r>
              <a:rPr lang="en-GB" altLang="cs-CZ" sz="2000" dirty="0" err="1">
                <a:latin typeface="+mj-lt"/>
              </a:rPr>
              <a:t>nebo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jen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globální</a:t>
            </a:r>
            <a:r>
              <a:rPr lang="en-GB" altLang="cs-CZ" sz="2000" dirty="0">
                <a:latin typeface="+mj-lt"/>
              </a:rPr>
              <a:t> "coming out"?</a:t>
            </a:r>
            <a:endParaRPr lang="cs-CZ" altLang="cs-CZ" sz="20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GB" altLang="cs-CZ" sz="2000" dirty="0">
                <a:latin typeface="+mj-lt"/>
              </a:rPr>
              <a:t>Kritika </a:t>
            </a:r>
            <a:r>
              <a:rPr lang="en-GB" altLang="cs-CZ" sz="2000" dirty="0" err="1">
                <a:latin typeface="+mj-lt"/>
              </a:rPr>
              <a:t>strukturálních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programů</a:t>
            </a:r>
            <a:r>
              <a:rPr lang="en-GB" altLang="cs-CZ" sz="2000" dirty="0">
                <a:latin typeface="+mj-lt"/>
              </a:rPr>
              <a:t> MMF a </a:t>
            </a:r>
            <a:r>
              <a:rPr lang="en-GB" altLang="cs-CZ" sz="2000" dirty="0" err="1">
                <a:latin typeface="+mj-lt"/>
              </a:rPr>
              <a:t>dluhové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krize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třetího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světa</a:t>
            </a:r>
            <a:r>
              <a:rPr lang="en-GB" altLang="cs-CZ" sz="2000" dirty="0">
                <a:latin typeface="+mj-lt"/>
              </a:rPr>
              <a:t> od 70. let 20. </a:t>
            </a:r>
            <a:r>
              <a:rPr lang="en-GB" altLang="cs-CZ" sz="2000" dirty="0" err="1">
                <a:latin typeface="+mj-lt"/>
              </a:rPr>
              <a:t>století</a:t>
            </a:r>
            <a:r>
              <a:rPr lang="en-GB" altLang="cs-CZ" sz="2000" dirty="0">
                <a:latin typeface="+mj-lt"/>
              </a:rPr>
              <a:t> (</a:t>
            </a:r>
            <a:r>
              <a:rPr lang="en-GB" altLang="cs-CZ" sz="2000" dirty="0" err="1">
                <a:latin typeface="+mj-lt"/>
              </a:rPr>
              <a:t>vrchol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protestů</a:t>
            </a:r>
            <a:r>
              <a:rPr lang="en-GB" altLang="cs-CZ" sz="2000" dirty="0">
                <a:latin typeface="+mj-lt"/>
              </a:rPr>
              <a:t> v </a:t>
            </a:r>
            <a:r>
              <a:rPr lang="en-GB" altLang="cs-CZ" sz="2000" dirty="0" err="1">
                <a:latin typeface="+mj-lt"/>
              </a:rPr>
              <a:t>letech</a:t>
            </a:r>
            <a:r>
              <a:rPr lang="en-GB" altLang="cs-CZ" sz="2000" dirty="0">
                <a:latin typeface="+mj-lt"/>
              </a:rPr>
              <a:t> 1983-1985).</a:t>
            </a:r>
            <a:endParaRPr lang="cs-CZ" altLang="cs-CZ" sz="20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GB" altLang="cs-CZ" sz="2000" dirty="0" err="1">
                <a:latin typeface="+mj-lt"/>
              </a:rPr>
              <a:t>Povstání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zapatistů</a:t>
            </a:r>
            <a:r>
              <a:rPr lang="en-GB" altLang="cs-CZ" sz="2000" dirty="0">
                <a:latin typeface="+mj-lt"/>
              </a:rPr>
              <a:t> (od </a:t>
            </a:r>
            <a:r>
              <a:rPr lang="en-GB" altLang="cs-CZ" sz="2000" dirty="0" err="1">
                <a:latin typeface="+mj-lt"/>
              </a:rPr>
              <a:t>roku</a:t>
            </a:r>
            <a:r>
              <a:rPr lang="en-GB" altLang="cs-CZ" sz="2000" dirty="0">
                <a:latin typeface="+mj-lt"/>
              </a:rPr>
              <a:t> 1983, </a:t>
            </a:r>
            <a:r>
              <a:rPr lang="en-GB" altLang="cs-CZ" sz="2000" dirty="0" err="1">
                <a:latin typeface="+mj-lt"/>
              </a:rPr>
              <a:t>vyhlášení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války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mexickému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státu</a:t>
            </a:r>
            <a:r>
              <a:rPr lang="en-GB" altLang="cs-CZ" sz="2000" dirty="0">
                <a:latin typeface="+mj-lt"/>
              </a:rPr>
              <a:t> v </a:t>
            </a:r>
            <a:r>
              <a:rPr lang="en-GB" altLang="cs-CZ" sz="2000" dirty="0" err="1">
                <a:latin typeface="+mj-lt"/>
              </a:rPr>
              <a:t>roce</a:t>
            </a:r>
            <a:r>
              <a:rPr lang="en-GB" altLang="cs-CZ" sz="2000" dirty="0">
                <a:latin typeface="+mj-lt"/>
              </a:rPr>
              <a:t> 1994).</a:t>
            </a:r>
            <a:endParaRPr lang="cs-CZ" altLang="cs-CZ" sz="20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GB" altLang="cs-CZ" sz="2000" dirty="0">
                <a:latin typeface="+mj-lt"/>
              </a:rPr>
              <a:t>Sociální </a:t>
            </a:r>
            <a:r>
              <a:rPr lang="en-GB" altLang="cs-CZ" sz="2000" dirty="0" err="1">
                <a:latin typeface="+mj-lt"/>
              </a:rPr>
              <a:t>nepokoje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ve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Francii</a:t>
            </a:r>
            <a:r>
              <a:rPr lang="en-GB" altLang="cs-CZ" sz="2000" dirty="0">
                <a:latin typeface="+mj-lt"/>
              </a:rPr>
              <a:t> (</a:t>
            </a:r>
            <a:r>
              <a:rPr lang="en-GB" altLang="cs-CZ" sz="2000" dirty="0" err="1">
                <a:latin typeface="+mj-lt"/>
              </a:rPr>
              <a:t>polovina</a:t>
            </a:r>
            <a:r>
              <a:rPr lang="en-GB" altLang="cs-CZ" sz="2000" dirty="0">
                <a:latin typeface="+mj-lt"/>
              </a:rPr>
              <a:t> 90. let) - "Le retour de la question </a:t>
            </a:r>
            <a:r>
              <a:rPr lang="en-GB" altLang="cs-CZ" sz="2000" dirty="0" err="1">
                <a:latin typeface="+mj-lt"/>
              </a:rPr>
              <a:t>sociale</a:t>
            </a:r>
            <a:r>
              <a:rPr lang="en-GB" altLang="cs-CZ" sz="2000" dirty="0">
                <a:latin typeface="+mj-lt"/>
              </a:rPr>
              <a:t>" (</a:t>
            </a:r>
            <a:r>
              <a:rPr lang="en-GB" altLang="cs-CZ" sz="2000" dirty="0" err="1">
                <a:latin typeface="+mj-lt"/>
              </a:rPr>
              <a:t>návrat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sociální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otázky</a:t>
            </a:r>
            <a:r>
              <a:rPr lang="en-GB" altLang="cs-CZ" sz="2000" dirty="0">
                <a:latin typeface="+mj-lt"/>
              </a:rPr>
              <a:t>)</a:t>
            </a:r>
            <a:endParaRPr lang="cs-CZ" altLang="cs-CZ" sz="20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GB" altLang="cs-CZ" sz="2000" dirty="0" err="1">
                <a:latin typeface="+mj-lt"/>
              </a:rPr>
              <a:t>Polanyiho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dvojí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hnutí</a:t>
            </a:r>
            <a:r>
              <a:rPr lang="en-GB" altLang="cs-CZ" sz="2000" dirty="0">
                <a:latin typeface="+mj-lt"/>
              </a:rPr>
              <a:t>?</a:t>
            </a:r>
            <a:endParaRPr lang="cs-CZ" altLang="cs-CZ" sz="20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GB" altLang="cs-CZ" sz="2000" dirty="0" err="1">
                <a:latin typeface="+mj-lt"/>
              </a:rPr>
              <a:t>Druhý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příchod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roku</a:t>
            </a:r>
            <a:r>
              <a:rPr lang="en-GB" altLang="cs-CZ" sz="2000" dirty="0">
                <a:latin typeface="+mj-lt"/>
              </a:rPr>
              <a:t> 1968? (</a:t>
            </a:r>
            <a:r>
              <a:rPr lang="en-GB" altLang="cs-CZ" sz="2000" dirty="0" err="1">
                <a:latin typeface="+mj-lt"/>
              </a:rPr>
              <a:t>revitalizace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různých</a:t>
            </a:r>
            <a:r>
              <a:rPr lang="en-GB" altLang="cs-CZ" sz="2000" dirty="0">
                <a:latin typeface="+mj-lt"/>
              </a:rPr>
              <a:t> "</a:t>
            </a:r>
            <a:r>
              <a:rPr lang="en-GB" altLang="cs-CZ" sz="2000" dirty="0" err="1">
                <a:latin typeface="+mj-lt"/>
              </a:rPr>
              <a:t>nových</a:t>
            </a:r>
            <a:r>
              <a:rPr lang="en-GB" altLang="cs-CZ" sz="2000" dirty="0">
                <a:latin typeface="+mj-lt"/>
              </a:rPr>
              <a:t>" </a:t>
            </a:r>
            <a:r>
              <a:rPr lang="en-GB" altLang="cs-CZ" sz="2000" dirty="0" err="1">
                <a:latin typeface="+mj-lt"/>
              </a:rPr>
              <a:t>i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starých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hnutí</a:t>
            </a:r>
            <a:r>
              <a:rPr lang="en-GB" altLang="cs-CZ" sz="2000" dirty="0">
                <a:latin typeface="+mj-lt"/>
              </a:rPr>
              <a:t> - </a:t>
            </a:r>
            <a:r>
              <a:rPr lang="en-GB" altLang="cs-CZ" sz="2000" dirty="0" err="1">
                <a:latin typeface="+mj-lt"/>
              </a:rPr>
              <a:t>feministky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ekologové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studenti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odbory</a:t>
            </a:r>
            <a:r>
              <a:rPr lang="en-GB" altLang="cs-CZ" sz="2000" dirty="0">
                <a:latin typeface="+mj-lt"/>
              </a:rPr>
              <a:t>)</a:t>
            </a:r>
            <a:endParaRPr lang="cs-CZ" altLang="cs-CZ" sz="20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GB" altLang="cs-CZ" sz="2000" dirty="0" err="1">
                <a:latin typeface="+mj-lt"/>
              </a:rPr>
              <a:t>Procesy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transnacionalizace</a:t>
            </a:r>
            <a:r>
              <a:rPr lang="en-GB" altLang="cs-CZ" sz="2000" dirty="0">
                <a:latin typeface="+mj-lt"/>
              </a:rPr>
              <a:t> "</a:t>
            </a:r>
            <a:r>
              <a:rPr lang="en-GB" altLang="cs-CZ" sz="2000" dirty="0" err="1">
                <a:latin typeface="+mj-lt"/>
              </a:rPr>
              <a:t>nových</a:t>
            </a:r>
            <a:r>
              <a:rPr lang="en-GB" altLang="cs-CZ" sz="2000" dirty="0">
                <a:latin typeface="+mj-lt"/>
              </a:rPr>
              <a:t>" </a:t>
            </a:r>
            <a:r>
              <a:rPr lang="en-GB" altLang="cs-CZ" sz="2000" dirty="0" err="1">
                <a:latin typeface="+mj-lt"/>
              </a:rPr>
              <a:t>sociálních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hnutí</a:t>
            </a:r>
            <a:endParaRPr lang="cs-CZ" altLang="cs-CZ" sz="20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GB" altLang="cs-CZ" sz="2000" dirty="0" err="1">
                <a:latin typeface="+mj-lt"/>
              </a:rPr>
              <a:t>Procesy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konvergence</a:t>
            </a:r>
            <a:r>
              <a:rPr lang="en-GB" altLang="cs-CZ" sz="2000" dirty="0">
                <a:latin typeface="+mj-lt"/>
              </a:rPr>
              <a:t> v 90. </a:t>
            </a:r>
            <a:r>
              <a:rPr lang="en-GB" altLang="cs-CZ" sz="2000" dirty="0" err="1">
                <a:latin typeface="+mj-lt"/>
              </a:rPr>
              <a:t>letech</a:t>
            </a:r>
            <a:r>
              <a:rPr lang="en-GB" altLang="cs-CZ" sz="2000" dirty="0">
                <a:latin typeface="+mj-lt"/>
              </a:rPr>
              <a:t>: </a:t>
            </a:r>
            <a:r>
              <a:rPr lang="en-GB" altLang="cs-CZ" sz="2000" dirty="0" err="1">
                <a:latin typeface="+mj-lt"/>
              </a:rPr>
              <a:t>nová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sociální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hnutí</a:t>
            </a:r>
            <a:r>
              <a:rPr lang="en-GB" altLang="cs-CZ" sz="2000" dirty="0">
                <a:latin typeface="+mj-lt"/>
              </a:rPr>
              <a:t> &gt; </a:t>
            </a:r>
            <a:r>
              <a:rPr lang="en-GB" altLang="cs-CZ" sz="2000" dirty="0" err="1">
                <a:latin typeface="+mj-lt"/>
              </a:rPr>
              <a:t>otázky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globální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spravedlnosti</a:t>
            </a:r>
            <a:r>
              <a:rPr lang="en-GB" altLang="cs-CZ" sz="2000" dirty="0">
                <a:latin typeface="+mj-lt"/>
              </a:rPr>
              <a:t> (N. Klein)</a:t>
            </a:r>
            <a:r>
              <a:rPr lang="cs-CZ" altLang="cs-CZ" sz="2000" dirty="0">
                <a:latin typeface="+mj-lt"/>
              </a:rPr>
              <a:t> - o</a:t>
            </a:r>
            <a:r>
              <a:rPr lang="en-GB" altLang="cs-CZ" sz="2000" dirty="0" err="1">
                <a:latin typeface="+mj-lt"/>
              </a:rPr>
              <a:t>živení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tradičního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antikapitalismu</a:t>
            </a:r>
            <a:r>
              <a:rPr lang="en-GB" altLang="cs-CZ" sz="2000" dirty="0">
                <a:latin typeface="+mj-lt"/>
              </a:rPr>
              <a:t> (</a:t>
            </a:r>
            <a:r>
              <a:rPr lang="en-GB" altLang="cs-CZ" sz="2000" dirty="0" err="1">
                <a:latin typeface="+mj-lt"/>
              </a:rPr>
              <a:t>marxismus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anarchismus</a:t>
            </a:r>
            <a:r>
              <a:rPr lang="en-GB" altLang="cs-CZ" sz="2000" dirty="0">
                <a:latin typeface="+mj-lt"/>
              </a:rPr>
              <a:t>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FD09892-BA73-45CA-A769-78F502F7B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212" y="1451922"/>
            <a:ext cx="3440543" cy="229598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673680C-4514-47C8-85BA-97DE02C85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212" y="4313094"/>
            <a:ext cx="3547788" cy="19956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AAC6DD33-B867-4654-9642-39E8262EA4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200" b="1" dirty="0" err="1">
                <a:latin typeface="+mj-lt"/>
              </a:rPr>
              <a:t>Nadnárodní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korporace</a:t>
            </a:r>
            <a:r>
              <a:rPr lang="en-GB" sz="3200" b="1" dirty="0">
                <a:latin typeface="+mj-lt"/>
              </a:rPr>
              <a:t>, </a:t>
            </a:r>
            <a:r>
              <a:rPr lang="en-GB" sz="3200" b="1" dirty="0" err="1">
                <a:latin typeface="+mj-lt"/>
              </a:rPr>
              <a:t>mezinárodní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ekonomické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instituce</a:t>
            </a:r>
            <a:r>
              <a:rPr lang="en-GB" sz="3200" b="1" dirty="0">
                <a:latin typeface="+mj-lt"/>
              </a:rPr>
              <a:t>, </a:t>
            </a:r>
            <a:r>
              <a:rPr lang="en-GB" sz="3200" b="1" dirty="0" err="1">
                <a:latin typeface="+mj-lt"/>
              </a:rPr>
              <a:t>neoliberalismus</a:t>
            </a:r>
            <a:r>
              <a:rPr lang="en-GB" sz="3200" b="1" dirty="0">
                <a:latin typeface="+mj-lt"/>
              </a:rPr>
              <a:t> I.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F379A392-847C-4CEA-B8AC-9068EAB82D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8362244" cy="481788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cs-CZ" sz="2000" dirty="0" err="1">
                <a:latin typeface="+mj-lt"/>
              </a:rPr>
              <a:t>Ostrá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kritika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nadnárodních</a:t>
            </a:r>
            <a:r>
              <a:rPr lang="en-GB" altLang="cs-CZ" sz="2000" dirty="0">
                <a:latin typeface="+mj-lt"/>
              </a:rPr>
              <a:t> (</a:t>
            </a:r>
            <a:r>
              <a:rPr lang="en-GB" altLang="cs-CZ" sz="2000" dirty="0" err="1">
                <a:latin typeface="+mj-lt"/>
              </a:rPr>
              <a:t>multinacionálních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mezinárodních</a:t>
            </a:r>
            <a:r>
              <a:rPr lang="en-GB" altLang="cs-CZ" sz="2000" dirty="0">
                <a:latin typeface="+mj-lt"/>
              </a:rPr>
              <a:t>) </a:t>
            </a:r>
            <a:r>
              <a:rPr lang="en-GB" altLang="cs-CZ" sz="2000" dirty="0" err="1">
                <a:latin typeface="+mj-lt"/>
              </a:rPr>
              <a:t>korporací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které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dominují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mezinárodnímu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ekonomickému</a:t>
            </a:r>
            <a:r>
              <a:rPr lang="en-GB" altLang="cs-CZ" sz="2000" dirty="0">
                <a:latin typeface="+mj-lt"/>
              </a:rPr>
              <a:t> (</a:t>
            </a:r>
            <a:r>
              <a:rPr lang="en-GB" altLang="cs-CZ" sz="2000" dirty="0" err="1">
                <a:latin typeface="+mj-lt"/>
              </a:rPr>
              <a:t>obchodnímu</a:t>
            </a:r>
            <a:r>
              <a:rPr lang="en-GB" altLang="cs-CZ" sz="2000" dirty="0">
                <a:latin typeface="+mj-lt"/>
              </a:rPr>
              <a:t>) systému a </a:t>
            </a:r>
            <a:r>
              <a:rPr lang="en-GB" altLang="cs-CZ" sz="2000" dirty="0" err="1">
                <a:latin typeface="+mj-lt"/>
              </a:rPr>
              <a:t>prosazují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větší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svobodu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investic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kapitálových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toků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obchodování</a:t>
            </a:r>
            <a:r>
              <a:rPr lang="en-GB" altLang="cs-CZ" sz="2000" dirty="0">
                <a:latin typeface="+mj-lt"/>
              </a:rPr>
              <a:t> s </a:t>
            </a:r>
            <a:r>
              <a:rPr lang="en-GB" altLang="cs-CZ" sz="2000" dirty="0" err="1">
                <a:latin typeface="+mj-lt"/>
              </a:rPr>
              <a:t>jakýmkoli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zbožím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službami</a:t>
            </a:r>
            <a:r>
              <a:rPr lang="en-GB" altLang="cs-CZ" sz="2000" dirty="0">
                <a:latin typeface="+mj-lt"/>
              </a:rPr>
              <a:t>.</a:t>
            </a:r>
            <a:endParaRPr lang="cs-CZ" altLang="cs-CZ" sz="2000" dirty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2000" dirty="0">
                <a:latin typeface="+mj-lt"/>
              </a:rPr>
              <a:t>Kritika </a:t>
            </a:r>
            <a:r>
              <a:rPr lang="en-GB" altLang="cs-CZ" sz="2000" dirty="0" err="1">
                <a:latin typeface="+mj-lt"/>
              </a:rPr>
              <a:t>jejich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snah</a:t>
            </a:r>
            <a:r>
              <a:rPr lang="en-GB" altLang="cs-CZ" sz="2000" dirty="0">
                <a:latin typeface="+mj-lt"/>
              </a:rPr>
              <a:t> o </a:t>
            </a:r>
            <a:r>
              <a:rPr lang="en-GB" altLang="cs-CZ" sz="2000" dirty="0" err="1">
                <a:latin typeface="+mj-lt"/>
              </a:rPr>
              <a:t>privatizaci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veřejných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služeb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podniků</a:t>
            </a:r>
            <a:r>
              <a:rPr lang="en-GB" altLang="cs-CZ" sz="2000" dirty="0">
                <a:latin typeface="+mj-lt"/>
              </a:rPr>
              <a:t> a o </a:t>
            </a:r>
            <a:r>
              <a:rPr lang="en-GB" altLang="cs-CZ" sz="2000" dirty="0" err="1">
                <a:latin typeface="+mj-lt"/>
              </a:rPr>
              <a:t>zapojení</a:t>
            </a:r>
            <a:r>
              <a:rPr lang="en-GB" altLang="cs-CZ" sz="2000" dirty="0">
                <a:latin typeface="+mj-lt"/>
              </a:rPr>
              <a:t> co </a:t>
            </a:r>
            <a:r>
              <a:rPr lang="en-GB" altLang="cs-CZ" sz="2000" dirty="0" err="1">
                <a:latin typeface="+mj-lt"/>
              </a:rPr>
              <a:t>největší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oblasti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lidského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života</a:t>
            </a:r>
            <a:r>
              <a:rPr lang="en-GB" altLang="cs-CZ" sz="2000" dirty="0">
                <a:latin typeface="+mj-lt"/>
              </a:rPr>
              <a:t> do </a:t>
            </a:r>
            <a:r>
              <a:rPr lang="en-GB" altLang="cs-CZ" sz="2000" dirty="0" err="1">
                <a:latin typeface="+mj-lt"/>
              </a:rPr>
              <a:t>logiky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volného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trhu</a:t>
            </a:r>
            <a:r>
              <a:rPr lang="en-GB" altLang="cs-CZ" sz="2000" dirty="0">
                <a:latin typeface="+mj-lt"/>
              </a:rPr>
              <a:t> - </a:t>
            </a:r>
            <a:r>
              <a:rPr lang="en-GB" altLang="cs-CZ" sz="2000" dirty="0" err="1">
                <a:latin typeface="+mj-lt"/>
              </a:rPr>
              <a:t>kritici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hovoří</a:t>
            </a:r>
            <a:r>
              <a:rPr lang="en-GB" altLang="cs-CZ" sz="2000" dirty="0">
                <a:latin typeface="+mj-lt"/>
              </a:rPr>
              <a:t> o </a:t>
            </a:r>
            <a:r>
              <a:rPr lang="en-GB" altLang="cs-CZ" sz="2000" dirty="0" err="1">
                <a:latin typeface="+mj-lt"/>
              </a:rPr>
              <a:t>globalizaci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řízené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korporacemi</a:t>
            </a:r>
            <a:endParaRPr lang="cs-CZ" altLang="cs-CZ" sz="2000" dirty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2000" dirty="0">
                <a:latin typeface="+mj-lt"/>
              </a:rPr>
              <a:t>V </a:t>
            </a:r>
            <a:r>
              <a:rPr lang="en-GB" altLang="cs-CZ" sz="2000" dirty="0" err="1">
                <a:latin typeface="+mj-lt"/>
              </a:rPr>
              <a:t>popředí</a:t>
            </a:r>
            <a:r>
              <a:rPr lang="en-GB" altLang="cs-CZ" sz="2000" dirty="0">
                <a:latin typeface="+mj-lt"/>
              </a:rPr>
              <a:t> - </a:t>
            </a:r>
            <a:r>
              <a:rPr lang="en-GB" altLang="cs-CZ" sz="2000" dirty="0" err="1">
                <a:latin typeface="+mj-lt"/>
              </a:rPr>
              <a:t>klíčové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brettonwoodské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instituce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mezinárodní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ekonomické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architektury</a:t>
            </a:r>
            <a:r>
              <a:rPr lang="en-GB" altLang="cs-CZ" sz="2000" dirty="0">
                <a:latin typeface="+mj-lt"/>
              </a:rPr>
              <a:t> (MMF, WB) plus WTO (1995 - </a:t>
            </a:r>
            <a:r>
              <a:rPr lang="en-GB" altLang="cs-CZ" sz="2000" dirty="0" err="1">
                <a:latin typeface="+mj-lt"/>
              </a:rPr>
              <a:t>nástupce</a:t>
            </a:r>
            <a:r>
              <a:rPr lang="en-GB" altLang="cs-CZ" sz="2000" dirty="0">
                <a:latin typeface="+mj-lt"/>
              </a:rPr>
              <a:t> GATT), </a:t>
            </a:r>
            <a:r>
              <a:rPr lang="en-GB" altLang="cs-CZ" sz="2000" dirty="0" err="1">
                <a:latin typeface="+mj-lt"/>
              </a:rPr>
              <a:t>která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pomáhá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korporacím</a:t>
            </a:r>
            <a:r>
              <a:rPr lang="en-GB" altLang="cs-CZ" sz="2000" dirty="0">
                <a:latin typeface="+mj-lt"/>
              </a:rPr>
              <a:t> v </a:t>
            </a:r>
            <a:r>
              <a:rPr lang="en-GB" altLang="cs-CZ" sz="2000" dirty="0" err="1">
                <a:latin typeface="+mj-lt"/>
              </a:rPr>
              <a:t>rozšiřování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jejich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vlivu</a:t>
            </a:r>
            <a:endParaRPr lang="cs-CZ" altLang="cs-CZ" sz="2000" dirty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2000" dirty="0" err="1">
                <a:latin typeface="+mj-lt"/>
              </a:rPr>
              <a:t>finanční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podpora</a:t>
            </a:r>
            <a:r>
              <a:rPr lang="en-GB" altLang="cs-CZ" sz="2000" dirty="0">
                <a:latin typeface="+mj-lt"/>
              </a:rPr>
              <a:t> MMF </a:t>
            </a:r>
            <a:r>
              <a:rPr lang="en-GB" altLang="cs-CZ" sz="2000" dirty="0" err="1">
                <a:latin typeface="+mj-lt"/>
              </a:rPr>
              <a:t>vojenským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diktaturám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přátelským</a:t>
            </a:r>
            <a:r>
              <a:rPr lang="en-GB" altLang="cs-CZ" sz="2000" dirty="0">
                <a:latin typeface="+mj-lt"/>
              </a:rPr>
              <a:t> k </a:t>
            </a:r>
            <a:r>
              <a:rPr lang="en-GB" altLang="cs-CZ" sz="2000" dirty="0" err="1">
                <a:latin typeface="+mj-lt"/>
              </a:rPr>
              <a:t>americkým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evropským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korporacím</a:t>
            </a:r>
            <a:r>
              <a:rPr lang="en-GB" altLang="cs-CZ" sz="2000" dirty="0">
                <a:latin typeface="+mj-lt"/>
              </a:rPr>
              <a:t> (</a:t>
            </a:r>
            <a:r>
              <a:rPr lang="en-GB" altLang="cs-CZ" sz="2000" dirty="0" err="1">
                <a:latin typeface="+mj-lt"/>
              </a:rPr>
              <a:t>Mobutuovo</a:t>
            </a:r>
            <a:r>
              <a:rPr lang="en-GB" altLang="cs-CZ" sz="2000" dirty="0">
                <a:latin typeface="+mj-lt"/>
              </a:rPr>
              <a:t> Kongo, </a:t>
            </a:r>
            <a:r>
              <a:rPr lang="en-GB" altLang="cs-CZ" sz="2000" dirty="0" err="1">
                <a:latin typeface="+mj-lt"/>
              </a:rPr>
              <a:t>Pinochetovo</a:t>
            </a:r>
            <a:r>
              <a:rPr lang="en-GB" altLang="cs-CZ" sz="2000" dirty="0">
                <a:latin typeface="+mj-lt"/>
              </a:rPr>
              <a:t> Chile, </a:t>
            </a:r>
            <a:r>
              <a:rPr lang="en-GB" altLang="cs-CZ" sz="2000" dirty="0" err="1">
                <a:latin typeface="+mj-lt"/>
              </a:rPr>
              <a:t>Marcovy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Filipíny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atd</a:t>
            </a:r>
            <a:r>
              <a:rPr lang="en-GB" altLang="cs-CZ" sz="2000" dirty="0">
                <a:latin typeface="+mj-lt"/>
              </a:rPr>
              <a:t>.).</a:t>
            </a:r>
            <a:endParaRPr lang="cs-CZ" altLang="cs-CZ" sz="2000" dirty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2000" dirty="0" err="1">
                <a:latin typeface="+mj-lt"/>
              </a:rPr>
              <a:t>ideologické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názory</a:t>
            </a:r>
            <a:r>
              <a:rPr lang="en-GB" altLang="cs-CZ" sz="2000" dirty="0">
                <a:latin typeface="+mj-lt"/>
              </a:rPr>
              <a:t> MMF </a:t>
            </a:r>
            <a:r>
              <a:rPr lang="en-GB" altLang="cs-CZ" sz="2000" dirty="0" err="1">
                <a:latin typeface="+mj-lt"/>
              </a:rPr>
              <a:t>na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vyhlídky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demokracie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lidských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práv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pracovních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práv</a:t>
            </a:r>
            <a:r>
              <a:rPr lang="en-GB" altLang="cs-CZ" sz="2000" dirty="0">
                <a:latin typeface="+mj-lt"/>
              </a:rPr>
              <a:t> v </a:t>
            </a:r>
            <a:r>
              <a:rPr lang="en-GB" altLang="cs-CZ" sz="2000" dirty="0" err="1">
                <a:latin typeface="+mj-lt"/>
              </a:rPr>
              <a:t>rozvojových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zemích</a:t>
            </a:r>
            <a:r>
              <a:rPr lang="en-GB" altLang="cs-CZ" sz="2000" dirty="0">
                <a:latin typeface="+mj-lt"/>
              </a:rPr>
              <a:t> ("</a:t>
            </a:r>
            <a:r>
              <a:rPr lang="en-GB" altLang="cs-CZ" sz="2000" dirty="0" err="1">
                <a:latin typeface="+mj-lt"/>
              </a:rPr>
              <a:t>liberalizace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ekonomiky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všude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zvyšuje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svobodu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blahobyt</a:t>
            </a:r>
            <a:r>
              <a:rPr lang="en-GB" altLang="cs-CZ" sz="2000" dirty="0">
                <a:latin typeface="+mj-lt"/>
              </a:rPr>
              <a:t>").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0DF8EC8-BDC8-4E2A-8BDE-57F7507A2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92" y="1286933"/>
            <a:ext cx="2520743" cy="53565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1267</Words>
  <Application>Microsoft Office PowerPoint</Application>
  <PresentationFormat>Širokoúhlá obrazovka</PresentationFormat>
  <Paragraphs>84</Paragraphs>
  <Slides>14</Slides>
  <Notes>7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Acrobat Document</vt:lpstr>
      <vt:lpstr>SOCb2002 Sociální hnutí a politický protest</vt:lpstr>
      <vt:lpstr>Globalizace a hnutí</vt:lpstr>
      <vt:lpstr>Vývoj protestních mobilizačních kapacit GJM v severní Americe mezi lety 1997 a 2008</vt:lpstr>
      <vt:lpstr>Vývoj protestních mobilizačních kapacit GJM v Evropě mezi lety 1996 a 2007</vt:lpstr>
      <vt:lpstr>Global Justice Movement / Hnutí za globální spravedlnost</vt:lpstr>
      <vt:lpstr>Globální hnutí (Andretta et al. 2019)</vt:lpstr>
      <vt:lpstr>Global Justice Movement: perspektivy</vt:lpstr>
      <vt:lpstr>Global Justice Movement: historie</vt:lpstr>
      <vt:lpstr>Nadnárodní korporace, mezinárodní ekonomické instituce, neoliberalismus I.</vt:lpstr>
      <vt:lpstr>Nadnárodní korporace, mezinárodní ekonomické instituce, neoliberalismus II.</vt:lpstr>
      <vt:lpstr>Životní prostředí</vt:lpstr>
      <vt:lpstr>Rozvoj třetího světa, zadlužení, chudoba</vt:lpstr>
      <vt:lpstr>Neoliberalismus, odbory, práva zaměstnanců, sociální stát</vt:lpstr>
      <vt:lpstr>Válka, militarismus, imperialismus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SOCn5010 Analýza sociálních sítí</dc:title>
  <dc:creator>Jiří Navrátil</dc:creator>
  <cp:lastModifiedBy>Jiří Navrátil</cp:lastModifiedBy>
  <cp:revision>208</cp:revision>
  <dcterms:created xsi:type="dcterms:W3CDTF">2020-10-08T12:47:50Z</dcterms:created>
  <dcterms:modified xsi:type="dcterms:W3CDTF">2024-12-10T10:27:27Z</dcterms:modified>
</cp:coreProperties>
</file>