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70" r:id="rId7"/>
    <p:sldId id="265" r:id="rId8"/>
    <p:sldId id="271" r:id="rId9"/>
    <p:sldId id="257" r:id="rId10"/>
    <p:sldId id="268" r:id="rId11"/>
    <p:sldId id="267" r:id="rId12"/>
    <p:sldId id="269" r:id="rId13"/>
    <p:sldId id="292" r:id="rId14"/>
    <p:sldId id="293" r:id="rId15"/>
    <p:sldId id="294" r:id="rId16"/>
    <p:sldId id="295" r:id="rId17"/>
    <p:sldId id="296" r:id="rId18"/>
    <p:sldId id="261" r:id="rId19"/>
    <p:sldId id="297" r:id="rId20"/>
    <p:sldId id="298" r:id="rId21"/>
    <p:sldId id="299" r:id="rId22"/>
    <p:sldId id="300" r:id="rId23"/>
    <p:sldId id="275" r:id="rId24"/>
    <p:sldId id="30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://mrvar.fdv.uni-lj.si/pajek/" TargetMode="External"/><Relationship Id="rId7" Type="http://schemas.openxmlformats.org/officeDocument/2006/relationships/hyperlink" Target="https://www.smrfoundation.org/nodexl/" TargetMode="External"/><Relationship Id="rId2" Type="http://schemas.openxmlformats.org/officeDocument/2006/relationships/hyperlink" Target="https://sites.google.com/site/ucinetsoftware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phi.org/" TargetMode="External"/><Relationship Id="rId5" Type="http://schemas.openxmlformats.org/officeDocument/2006/relationships/hyperlink" Target="https://stocnet.gmw.rug.nl/StOCNET.htm" TargetMode="External"/><Relationship Id="rId4" Type="http://schemas.openxmlformats.org/officeDocument/2006/relationships/hyperlink" Target="https://r.igraph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FcWx-8nB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SOCn5010 Analýza sociálních sítí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1: Úvod do kurzu: relační perspektiva v sociálních vědách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1EF279-BF38-474E-A7E5-700B1E1E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95" y="3439075"/>
            <a:ext cx="3706810" cy="29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ED70A-6278-4474-AD45-16B7BCE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Vztahová perspektiva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529240-75CB-41AE-9F2F-D375B39C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Teoretické a praktické důsledky pro studium základních konceptů: moc, rovnost, svoboda, jednání…</a:t>
            </a:r>
          </a:p>
          <a:p>
            <a:r>
              <a:rPr lang="cs-CZ" b="1" dirty="0"/>
              <a:t>Moc</a:t>
            </a:r>
            <a:r>
              <a:rPr lang="cs-CZ" dirty="0"/>
              <a:t> – jde o vztah; mocenské vztahy nejsou vnější jiným typům vztahů (ekonomie, vědění) (</a:t>
            </a:r>
            <a:r>
              <a:rPr lang="cs-CZ" dirty="0" err="1"/>
              <a:t>Foucault</a:t>
            </a:r>
            <a:r>
              <a:rPr lang="cs-CZ" dirty="0"/>
              <a:t>); mocenské pole jako vztahy sil mezi sociálními pozicemi (</a:t>
            </a:r>
            <a:r>
              <a:rPr lang="cs-CZ" dirty="0" err="1"/>
              <a:t>Bourdieu</a:t>
            </a:r>
            <a:r>
              <a:rPr lang="cs-CZ" dirty="0"/>
              <a:t>)</a:t>
            </a:r>
          </a:p>
          <a:p>
            <a:r>
              <a:rPr lang="cs-CZ" b="1" dirty="0"/>
              <a:t>Rovnost</a:t>
            </a:r>
            <a:r>
              <a:rPr lang="cs-CZ" dirty="0"/>
              <a:t> – vztahy, ne podstaty poskytují základ trvalé nerovnosti (</a:t>
            </a:r>
            <a:r>
              <a:rPr lang="cs-CZ" dirty="0" err="1"/>
              <a:t>Tilly</a:t>
            </a:r>
            <a:r>
              <a:rPr lang="cs-CZ" dirty="0"/>
              <a:t>); rozdíly v přístupu ke zdrojům, různost pozic v transakčních sítích</a:t>
            </a:r>
          </a:p>
          <a:p>
            <a:r>
              <a:rPr lang="cs-CZ" b="1" dirty="0"/>
              <a:t>Svoboda</a:t>
            </a:r>
            <a:r>
              <a:rPr lang="cs-CZ" dirty="0"/>
              <a:t> – neznamená nic mimo konkrétní transakce ve kterých se jedince angažuje, mimo konkrétní strukturální, kulturní a sociálně-psychologický kontext jednání</a:t>
            </a:r>
          </a:p>
          <a:p>
            <a:r>
              <a:rPr lang="cs-CZ" b="1" dirty="0"/>
              <a:t>Jednání</a:t>
            </a:r>
            <a:r>
              <a:rPr lang="cs-CZ" dirty="0"/>
              <a:t> – vždy jako jednání ve vztahu k něčemu, jedince tím vstupuje do vztahů s osobami, místy, významy a událostmi – více konverzace a dialog než individuální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53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Vazby jsou obvykle asymetricky reciproční, a liší se ve svém obsahu a intenzitě</a:t>
            </a:r>
          </a:p>
          <a:p>
            <a:r>
              <a:rPr lang="cs-CZ" dirty="0"/>
              <a:t>Vazby propojují členy sítě přímo i nepřímo – musí být tedy analyzovány v kontextu celé sítě</a:t>
            </a:r>
          </a:p>
          <a:p>
            <a:r>
              <a:rPr lang="cs-CZ" dirty="0"/>
              <a:t>Strukturující sociální vazby vytváří nenáhodné sítě – shluky, hranice a vzájemná křížení</a:t>
            </a:r>
          </a:p>
          <a:p>
            <a:r>
              <a:rPr lang="cs-CZ" dirty="0"/>
              <a:t>Vzájemná křížení propojují shluky jedinců (organizace, události, …) stejně jako jedince</a:t>
            </a:r>
          </a:p>
          <a:p>
            <a:r>
              <a:rPr lang="cs-CZ" dirty="0"/>
              <a:t>Asymetrické vazby a komplexní sítě nerovnoměrně distribuují vzácné zdroje</a:t>
            </a:r>
          </a:p>
          <a:p>
            <a:r>
              <a:rPr lang="cs-CZ" dirty="0"/>
              <a:t>Síť strukturuje kooperační i konkurenční aktivity k zajištění vzácných zdrojů</a:t>
            </a:r>
          </a:p>
        </p:txBody>
      </p:sp>
    </p:spTree>
    <p:extLst>
      <p:ext uri="{BB962C8B-B14F-4D97-AF65-F5344CB8AC3E}">
        <p14:creationId xmlns:p14="http://schemas.microsoft.com/office/powerpoint/2010/main" val="323646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D8128-408E-469A-854B-A24214DC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Shrneme-li: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E5295D-37F5-467A-9EBE-AE4DEC05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Vztahy, ne atributy</a:t>
            </a:r>
            <a:r>
              <a:rPr lang="cs-CZ" dirty="0"/>
              <a:t>! – kauzalita spočívá v sociální struktuře, ne v jedinci (i když lidé s podobnými </a:t>
            </a:r>
            <a:r>
              <a:rPr lang="cs-CZ" dirty="0" err="1"/>
              <a:t>aributy</a:t>
            </a:r>
            <a:r>
              <a:rPr lang="cs-CZ" dirty="0"/>
              <a:t> dělají </a:t>
            </a:r>
            <a:r>
              <a:rPr lang="cs-CZ" dirty="0" err="1"/>
              <a:t>časo</a:t>
            </a:r>
            <a:r>
              <a:rPr lang="cs-CZ" dirty="0"/>
              <a:t> podobné věci, je to tím, že sdílí podobné místo v sociální struktuře, která jim poskytuje stejné omezení a příležitosti)</a:t>
            </a:r>
          </a:p>
          <a:p>
            <a:r>
              <a:rPr lang="cs-CZ" b="1" dirty="0"/>
              <a:t>Sítě, ne skupiny</a:t>
            </a:r>
            <a:r>
              <a:rPr lang="cs-CZ" dirty="0"/>
              <a:t>! – zakořeněnost v síti není binární, existuje mnoho úrovní, mnohost členství a překrývající se vztahy mezi skupinami</a:t>
            </a:r>
          </a:p>
          <a:p>
            <a:r>
              <a:rPr lang="cs-CZ" b="1" dirty="0"/>
              <a:t>Vztahy ve vztahovém kontextu</a:t>
            </a:r>
            <a:r>
              <a:rPr lang="cs-CZ" dirty="0"/>
              <a:t>! – nejen vazby samotné, ale vzorce těchto vztahů jsou klíčové – příležitosti a omezení poskytují nejen pozice uzlu, ale také pozice jiných uzlů</a:t>
            </a:r>
          </a:p>
        </p:txBody>
      </p:sp>
    </p:spTree>
    <p:extLst>
      <p:ext uri="{BB962C8B-B14F-4D97-AF65-F5344CB8AC3E}">
        <p14:creationId xmlns:p14="http://schemas.microsoft.com/office/powerpoint/2010/main" val="293166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DD943-5B22-4C68-9C5C-C5B0051A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23998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Sada </a:t>
            </a:r>
            <a:r>
              <a:rPr lang="cs-CZ" sz="3600" u="sng" dirty="0"/>
              <a:t>uzlů</a:t>
            </a:r>
            <a:r>
              <a:rPr lang="cs-CZ" sz="3600" dirty="0"/>
              <a:t> kteří jsou propojeni </a:t>
            </a:r>
            <a:r>
              <a:rPr lang="cs-CZ" sz="3600" u="sng" dirty="0"/>
              <a:t>vazbami</a:t>
            </a:r>
            <a:r>
              <a:rPr lang="cs-CZ" sz="3600" dirty="0"/>
              <a:t> jednoho nebo více druhů (</a:t>
            </a:r>
            <a:r>
              <a:rPr lang="cs-CZ" sz="3600" dirty="0" err="1"/>
              <a:t>Wasserman</a:t>
            </a:r>
            <a:r>
              <a:rPr lang="cs-CZ" sz="3600" dirty="0"/>
              <a:t>, Faust 1994)</a:t>
            </a:r>
          </a:p>
          <a:p>
            <a:r>
              <a:rPr lang="cs-CZ" sz="3600" dirty="0"/>
              <a:t>Sada </a:t>
            </a:r>
            <a:r>
              <a:rPr lang="cs-CZ" sz="3600" u="sng" dirty="0"/>
              <a:t>vztahů</a:t>
            </a:r>
            <a:r>
              <a:rPr lang="cs-CZ" sz="3600" dirty="0"/>
              <a:t> mezi jednotlivci (</a:t>
            </a:r>
            <a:r>
              <a:rPr lang="cs-CZ" sz="3600" dirty="0" err="1"/>
              <a:t>Simmel</a:t>
            </a:r>
            <a:r>
              <a:rPr lang="cs-CZ" sz="3600" dirty="0"/>
              <a:t> 1908)</a:t>
            </a:r>
          </a:p>
          <a:p>
            <a:r>
              <a:rPr lang="cs-CZ" sz="3600" dirty="0"/>
              <a:t>Specifický druh </a:t>
            </a:r>
            <a:r>
              <a:rPr lang="cs-CZ" sz="3600" u="sng" dirty="0"/>
              <a:t>vztahu</a:t>
            </a:r>
            <a:r>
              <a:rPr lang="cs-CZ" sz="3600" dirty="0"/>
              <a:t> propojující definovanou sadu osob, objektů nebo událostí (</a:t>
            </a:r>
            <a:r>
              <a:rPr lang="cs-CZ" sz="3600" dirty="0" err="1"/>
              <a:t>Knoke</a:t>
            </a:r>
            <a:r>
              <a:rPr lang="cs-CZ" sz="3600" dirty="0"/>
              <a:t>, </a:t>
            </a:r>
            <a:r>
              <a:rPr lang="cs-CZ" sz="3600" dirty="0" err="1"/>
              <a:t>Kuklinsky</a:t>
            </a:r>
            <a:r>
              <a:rPr lang="cs-CZ" sz="3600" dirty="0"/>
              <a:t> 1982)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5269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5FCB5-EA30-428B-A2B9-A4900FA6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9A81BA-26CA-4E2C-ABAE-D234A152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Uzly</a:t>
            </a:r>
            <a:br>
              <a:rPr lang="cs-CZ" dirty="0"/>
            </a:br>
            <a:r>
              <a:rPr lang="cs-CZ" dirty="0"/>
              <a:t>- lidé, organizace, skupiny, instituce, technologické artefakty, internetové zdroje, události</a:t>
            </a:r>
            <a:br>
              <a:rPr lang="cs-CZ" dirty="0"/>
            </a:br>
            <a:r>
              <a:rPr lang="cs-CZ" dirty="0"/>
              <a:t>- počet uzlů: 1- N</a:t>
            </a:r>
            <a:br>
              <a:rPr lang="cs-CZ" dirty="0"/>
            </a:br>
            <a:r>
              <a:rPr lang="cs-CZ" dirty="0"/>
              <a:t>- vlastnosti: kvality uzlů – nominální, ordinální, kardinální</a:t>
            </a:r>
          </a:p>
          <a:p>
            <a:r>
              <a:rPr lang="cs-CZ" dirty="0"/>
              <a:t>Vazby</a:t>
            </a:r>
            <a:br>
              <a:rPr lang="cs-CZ" dirty="0"/>
            </a:br>
            <a:r>
              <a:rPr lang="cs-CZ" dirty="0"/>
              <a:t>- přátelství, směna zdrojů, spolupráce, konflikt, </a:t>
            </a:r>
            <a:r>
              <a:rPr lang="cs-CZ" dirty="0" err="1"/>
              <a:t>ná</a:t>
            </a:r>
            <a:r>
              <a:rPr lang="cs-CZ" dirty="0"/>
              <a:t>-/sledování (aktivní vs. Pasivní), fanouškovství, „</a:t>
            </a:r>
            <a:r>
              <a:rPr lang="cs-CZ" dirty="0" err="1"/>
              <a:t>postování</a:t>
            </a:r>
            <a:r>
              <a:rPr lang="cs-CZ" dirty="0"/>
              <a:t>“, „</a:t>
            </a:r>
            <a:r>
              <a:rPr lang="cs-CZ" dirty="0" err="1"/>
              <a:t>taggování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/>
              <a:t>- frekvence: trvalá, příležitostná, častá…</a:t>
            </a:r>
            <a:br>
              <a:rPr lang="cs-CZ" dirty="0"/>
            </a:br>
            <a:r>
              <a:rPr lang="cs-CZ" dirty="0"/>
              <a:t>- směr: symetrická, nesymetrická</a:t>
            </a:r>
            <a:br>
              <a:rPr lang="cs-CZ" dirty="0"/>
            </a:br>
            <a:r>
              <a:rPr lang="cs-CZ" dirty="0"/>
              <a:t>- intenzita: silná vs. Slabá</a:t>
            </a:r>
            <a:br>
              <a:rPr lang="cs-CZ" dirty="0"/>
            </a:br>
            <a:r>
              <a:rPr lang="cs-CZ" dirty="0"/>
              <a:t>- síla</a:t>
            </a:r>
          </a:p>
        </p:txBody>
      </p:sp>
    </p:spTree>
    <p:extLst>
      <p:ext uri="{BB962C8B-B14F-4D97-AF65-F5344CB8AC3E}">
        <p14:creationId xmlns:p14="http://schemas.microsoft.com/office/powerpoint/2010/main" val="303449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9CE54-390B-40C8-9B23-712D814A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A02ADD-AF6A-400F-9463-E5E01A775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Realistický přístup: hranice nastavují samotní aktéři (podle toho, jak je sami vnímají)</a:t>
            </a:r>
          </a:p>
          <a:p>
            <a:r>
              <a:rPr lang="cs-CZ" dirty="0"/>
              <a:t>Nominalistický přístup: hranice stanovuje výzkumník podle toho, jak konceptualizuje výzkumný problém</a:t>
            </a:r>
            <a:br>
              <a:rPr lang="cs-CZ" dirty="0"/>
            </a:br>
            <a:r>
              <a:rPr lang="cs-CZ" dirty="0"/>
              <a:t>- založený na pozici aktéra</a:t>
            </a:r>
            <a:br>
              <a:rPr lang="cs-CZ" dirty="0"/>
            </a:br>
            <a:r>
              <a:rPr lang="cs-CZ" dirty="0"/>
              <a:t>- založený na události (účast aktérů)</a:t>
            </a:r>
            <a:br>
              <a:rPr lang="cs-CZ" dirty="0"/>
            </a:br>
            <a:r>
              <a:rPr lang="cs-CZ" dirty="0"/>
              <a:t>- založený na vztahu (vztah s aktérem)</a:t>
            </a:r>
          </a:p>
        </p:txBody>
      </p:sp>
    </p:spTree>
    <p:extLst>
      <p:ext uri="{BB962C8B-B14F-4D97-AF65-F5344CB8AC3E}">
        <p14:creationId xmlns:p14="http://schemas.microsoft.com/office/powerpoint/2010/main" val="7533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19185-529C-4CD0-985E-A2A9B8AC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D276C5-1350-4DA9-8DE1-83F3A173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Dyáda – vztah mezi dvěma uzly (často reciproční)</a:t>
            </a:r>
          </a:p>
          <a:p>
            <a:r>
              <a:rPr lang="cs-CZ" dirty="0"/>
              <a:t>Triáda – skupina 3 uzlů a různé vztahy mezi nimi</a:t>
            </a:r>
          </a:p>
          <a:p>
            <a:r>
              <a:rPr lang="cs-CZ" dirty="0"/>
              <a:t>Podskupina – skupina části aktérů a vztahy mezi nimi</a:t>
            </a:r>
          </a:p>
          <a:p>
            <a:r>
              <a:rPr lang="cs-CZ" dirty="0"/>
              <a:t>Skupina – sada všech aktérů, jejichž vztahy budou zkoumány</a:t>
            </a:r>
          </a:p>
          <a:p>
            <a:r>
              <a:rPr lang="cs-CZ" dirty="0"/>
              <a:t>Vazba – soubor všech vztahů konkrétního typu</a:t>
            </a:r>
          </a:p>
          <a:p>
            <a:r>
              <a:rPr lang="cs-CZ" dirty="0"/>
              <a:t>Sociální síť – konečná sada aktérů a vztah nebo vztahy mezi nimi</a:t>
            </a:r>
          </a:p>
        </p:txBody>
      </p:sp>
    </p:spTree>
    <p:extLst>
      <p:ext uri="{BB962C8B-B14F-4D97-AF65-F5344CB8AC3E}">
        <p14:creationId xmlns:p14="http://schemas.microsoft.com/office/powerpoint/2010/main" val="188545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F1F-3FAA-42B5-8A8D-2B2E51AE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struktury sítě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1351E7C-2EA1-48F2-83CB-B21FD5829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C2F55EA6-8508-4486-93D3-6910E7AA5EDC}"/>
              </a:ext>
            </a:extLst>
          </p:cNvPr>
          <p:cNvSpPr/>
          <p:nvPr/>
        </p:nvSpPr>
        <p:spPr>
          <a:xfrm>
            <a:off x="1687399" y="2137601"/>
            <a:ext cx="2328421" cy="1150070"/>
          </a:xfrm>
          <a:prstGeom prst="wedgeRoundRectCallout">
            <a:avLst>
              <a:gd name="adj1" fmla="val 111556"/>
              <a:gd name="adj2" fmla="val 2561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Členství ve skupinách není binární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2FEB7EB1-759F-4A0B-883D-31F79BBCCC9E}"/>
              </a:ext>
            </a:extLst>
          </p:cNvPr>
          <p:cNvSpPr/>
          <p:nvPr/>
        </p:nvSpPr>
        <p:spPr>
          <a:xfrm>
            <a:off x="8338781" y="1979925"/>
            <a:ext cx="2328421" cy="1150070"/>
          </a:xfrm>
          <a:prstGeom prst="wedgeRoundRectCallout">
            <a:avLst>
              <a:gd name="adj1" fmla="val -117189"/>
              <a:gd name="adj2" fmla="val 16598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Zajímají nás vztahy, ne atributy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B9A65844-B0D8-463D-A76C-07C93EE3DEED}"/>
              </a:ext>
            </a:extLst>
          </p:cNvPr>
          <p:cNvSpPr/>
          <p:nvPr/>
        </p:nvSpPr>
        <p:spPr>
          <a:xfrm>
            <a:off x="8697447" y="4078295"/>
            <a:ext cx="2328421" cy="1150070"/>
          </a:xfrm>
          <a:prstGeom prst="wedgeRoundRectCallout">
            <a:avLst>
              <a:gd name="adj1" fmla="val -133788"/>
              <a:gd name="adj2" fmla="val -963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Jak hustota ego-sítě ovlivňuje šance uzlu stát se důležitým hráčem?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09CBCDA2-8265-4A8A-9E47-68D57A511535}"/>
              </a:ext>
            </a:extLst>
          </p:cNvPr>
          <p:cNvSpPr/>
          <p:nvPr/>
        </p:nvSpPr>
        <p:spPr>
          <a:xfrm>
            <a:off x="689728" y="3599647"/>
            <a:ext cx="2328421" cy="1150070"/>
          </a:xfrm>
          <a:prstGeom prst="wedgeRoundRectCallout">
            <a:avLst>
              <a:gd name="adj1" fmla="val 192527"/>
              <a:gd name="adj2" fmla="val -39960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Jaká je celková struktura sítě? Co to znamená z hlediska …</a:t>
            </a: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D972FFD0-BBD2-4A8E-9685-05C2624D1A68}"/>
              </a:ext>
            </a:extLst>
          </p:cNvPr>
          <p:cNvSpPr/>
          <p:nvPr/>
        </p:nvSpPr>
        <p:spPr>
          <a:xfrm>
            <a:off x="8512755" y="5601927"/>
            <a:ext cx="3006800" cy="1150070"/>
          </a:xfrm>
          <a:prstGeom prst="wedgeRoundRectCallout">
            <a:avLst>
              <a:gd name="adj1" fmla="val -139346"/>
              <a:gd name="adj2" fmla="val -5553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Jak členství mezi „modrými“ ovlivňuje existenci vazby mezi tímto uzlem a ostatními?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681D2BAA-41F6-4ABD-8A93-237F65A7CCD6}"/>
              </a:ext>
            </a:extLst>
          </p:cNvPr>
          <p:cNvSpPr/>
          <p:nvPr/>
        </p:nvSpPr>
        <p:spPr>
          <a:xfrm>
            <a:off x="427699" y="5306667"/>
            <a:ext cx="2328421" cy="1150070"/>
          </a:xfrm>
          <a:prstGeom prst="wedgeRoundRectCallout">
            <a:avLst>
              <a:gd name="adj1" fmla="val 215199"/>
              <a:gd name="adj2" fmla="val -98976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Příležitosti a omezení závisí na vazbách ale také na vzorcích těchto vazeb</a:t>
            </a:r>
          </a:p>
        </p:txBody>
      </p:sp>
    </p:spTree>
    <p:extLst>
      <p:ext uri="{BB962C8B-B14F-4D97-AF65-F5344CB8AC3E}">
        <p14:creationId xmlns:p14="http://schemas.microsoft.com/office/powerpoint/2010/main" val="318432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C2A4B-F17D-43F6-BB0E-D188F4CB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E975F-4D9D-4234-A0BF-D083E1E9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Jednorozměrné – </a:t>
            </a:r>
            <a:r>
              <a:rPr lang="cs-CZ" dirty="0" err="1"/>
              <a:t>unimodální</a:t>
            </a:r>
            <a:br>
              <a:rPr lang="cs-CZ" dirty="0"/>
            </a:br>
            <a:r>
              <a:rPr lang="cs-CZ" dirty="0"/>
              <a:t>- jedna sada nodů a vztahy mezi nimi</a:t>
            </a:r>
            <a:br>
              <a:rPr lang="cs-CZ" dirty="0"/>
            </a:br>
            <a:r>
              <a:rPr lang="cs-CZ" dirty="0"/>
              <a:t>- vliv, přátelství, důvěra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D2AEFA-45CC-4EF1-A7DD-15D2BA3F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49" y="1825625"/>
            <a:ext cx="2266682" cy="32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6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18BCBE-4105-497B-976B-E315B4BE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2" y="0"/>
            <a:ext cx="7074716" cy="6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C2A4B-F17D-43F6-BB0E-D188F4CB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E975F-4D9D-4234-A0BF-D083E1E9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Dvourozměrné – bimodální</a:t>
            </a:r>
            <a:br>
              <a:rPr lang="cs-CZ" dirty="0"/>
            </a:br>
            <a:r>
              <a:rPr lang="cs-CZ" dirty="0"/>
              <a:t>- vztahy mezi uzly ze dvou různých sad</a:t>
            </a:r>
            <a:br>
              <a:rPr lang="cs-CZ" dirty="0"/>
            </a:br>
            <a:r>
              <a:rPr lang="cs-CZ" dirty="0"/>
              <a:t>- události a organizace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4A8167-D187-4AA9-8D8D-DCE87B4B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68" y="1825625"/>
            <a:ext cx="2936383" cy="3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C2A4B-F17D-43F6-BB0E-D188F4CB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sítí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E975F-4D9D-4234-A0BF-D083E1E9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Vícerozměrné – multimodální</a:t>
            </a:r>
            <a:br>
              <a:rPr lang="cs-CZ" dirty="0"/>
            </a:br>
            <a:r>
              <a:rPr lang="cs-CZ" dirty="0"/>
              <a:t>- různé skupiny lidí, technologie</a:t>
            </a:r>
            <a:br>
              <a:rPr lang="cs-CZ" dirty="0"/>
            </a:br>
            <a:r>
              <a:rPr lang="cs-CZ" dirty="0"/>
              <a:t>- vztahy mezi nimi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18764B-CBC8-4D90-B101-D4CD8E2C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50" y="681037"/>
            <a:ext cx="2756079" cy="22957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6B35D1-B9EE-4247-9C2D-8BF82F99F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718" y="4001294"/>
            <a:ext cx="2962141" cy="22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77D98-F807-40ED-97C1-285D9578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EAD8D80-C595-4E78-BF4F-F621423D7A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454943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426535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229273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80130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 sítě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uzlů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vztahů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Umístění vztahu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7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Jednodimenzionální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Uvnitř skupiny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6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Jednomodální</a:t>
                      </a:r>
                      <a:r>
                        <a:rPr lang="cs-CZ" dirty="0"/>
                        <a:t> multiplex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Uvnitř skupiny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26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Multimodální </a:t>
                      </a:r>
                      <a:r>
                        <a:rPr lang="cs-CZ" dirty="0" err="1"/>
                        <a:t>uniplex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Mezi skupinami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9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Bi</a:t>
                      </a:r>
                      <a:r>
                        <a:rPr lang="cs-CZ" dirty="0"/>
                        <a:t>-modální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Mezi skupinami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1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Multimodální multiplex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Mezi skupinami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0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Plně </a:t>
                      </a:r>
                      <a:r>
                        <a:rPr lang="cs-CZ" dirty="0" err="1"/>
                        <a:t>multidimenzonální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Uvnitř skupiny i mezi skupinami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2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44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8813D-ECAD-4C42-9D56-900434D4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84581-E689-43E6-9BF8-B32110AC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UCINET: </a:t>
            </a:r>
            <a:r>
              <a:rPr lang="cs-CZ" dirty="0">
                <a:hlinkClick r:id="rId2"/>
              </a:rPr>
              <a:t>https://sites.google.com/site/ucinetsoftware/home</a:t>
            </a:r>
            <a:endParaRPr lang="cs-CZ" dirty="0"/>
          </a:p>
          <a:p>
            <a:r>
              <a:rPr lang="cs-CZ" dirty="0" err="1"/>
              <a:t>Pajek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http://mrvar.fdv.uni-lj.si/pajek/</a:t>
            </a:r>
            <a:endParaRPr lang="cs-CZ" dirty="0"/>
          </a:p>
          <a:p>
            <a:r>
              <a:rPr lang="cs-CZ" dirty="0" err="1"/>
              <a:t>igraph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https://r.igraph.org/</a:t>
            </a:r>
            <a:endParaRPr lang="cs-CZ" dirty="0"/>
          </a:p>
          <a:p>
            <a:r>
              <a:rPr lang="cs-CZ" dirty="0" err="1"/>
              <a:t>StOCNET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https://stocnet.gmw.rug.nl/StOCNET.htm</a:t>
            </a:r>
            <a:endParaRPr lang="cs-CZ" dirty="0"/>
          </a:p>
          <a:p>
            <a:r>
              <a:rPr lang="cs-CZ" dirty="0" err="1"/>
              <a:t>Gephi</a:t>
            </a:r>
            <a:r>
              <a:rPr lang="cs-CZ" dirty="0"/>
              <a:t>: </a:t>
            </a:r>
            <a:r>
              <a:rPr lang="cs-CZ" dirty="0">
                <a:hlinkClick r:id="rId6"/>
              </a:rPr>
              <a:t>https://gephi.org/</a:t>
            </a:r>
            <a:r>
              <a:rPr lang="cs-CZ" dirty="0"/>
              <a:t> </a:t>
            </a:r>
          </a:p>
          <a:p>
            <a:r>
              <a:rPr lang="cs-CZ" dirty="0" err="1"/>
              <a:t>NodeXL</a:t>
            </a:r>
            <a:r>
              <a:rPr lang="cs-CZ" dirty="0"/>
              <a:t>: </a:t>
            </a:r>
            <a:r>
              <a:rPr lang="cs-CZ" dirty="0">
                <a:hlinkClick r:id="rId7"/>
              </a:rPr>
              <a:t>https://www.smrfoundation.org/nodexl/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0553B6-EE3E-4E45-B8A1-D45906FB9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543" y="5123527"/>
            <a:ext cx="3904376" cy="15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3CD80-8916-4E3F-8F2A-ECED6EB6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481644-D7D0-4F77-A5C4-73FB25FF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/>
          <a:lstStyle/>
          <a:p>
            <a:r>
              <a:rPr lang="en-US" dirty="0"/>
              <a:t>CROSSLEY, Nick. 2010. Towards Relational Sociology. Abingdon: Routledge. </a:t>
            </a:r>
            <a:endParaRPr lang="cs-CZ" dirty="0"/>
          </a:p>
          <a:p>
            <a:r>
              <a:rPr lang="en-US" dirty="0"/>
              <a:t>PRELL, Christine. 2012. Social Network Analysis: History, Theory &amp; Methodology. Los Angeles: Sage.</a:t>
            </a:r>
            <a:endParaRPr lang="cs-CZ" dirty="0"/>
          </a:p>
          <a:p>
            <a:r>
              <a:rPr lang="en-GB" dirty="0"/>
              <a:t>KNOKE, David, and Song YANG. 2008. Social network analysis. Thousand Oaks: Sage. 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53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id="{A13FB342-39FD-4D83-B5A2-7A1359EDE0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F608E63-FFD2-4314-A7D6-EF1B2144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240"/>
            <a:ext cx="12192000" cy="54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99419F-4E85-40D9-9E7F-C1044467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35" y="532317"/>
            <a:ext cx="8414529" cy="57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1E32E6-6C6E-403A-94E3-E132789C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85" y="0"/>
            <a:ext cx="549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311326-6F83-458E-AE82-8BE29267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617"/>
            <a:ext cx="5345249" cy="41703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CE43F5-8BED-4B8B-885C-5A47A6080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9" y="0"/>
            <a:ext cx="685727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10CD51-33BE-4E45-BEE3-68E9D939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917658" cy="39176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547C39E-0416-4B9D-A681-08B1118C7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63" y="0"/>
            <a:ext cx="3646478" cy="3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AB38385-0E03-4618-97DB-17FC9061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25" y="0"/>
            <a:ext cx="338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se vzala analýza sítí?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Vztahová perspektiva</a:t>
            </a:r>
            <a:br>
              <a:rPr lang="cs-CZ" sz="3600" dirty="0"/>
            </a:br>
            <a:r>
              <a:rPr lang="cs-CZ" sz="3600" dirty="0"/>
              <a:t>- vs. Substanciální pohled</a:t>
            </a:r>
            <a:br>
              <a:rPr lang="cs-CZ" sz="3600" dirty="0"/>
            </a:br>
            <a:r>
              <a:rPr lang="cs-CZ" sz="3600" dirty="0"/>
              <a:t>- věci, bytosti, podstaty</a:t>
            </a:r>
            <a:br>
              <a:rPr lang="cs-CZ" sz="3600" dirty="0"/>
            </a:br>
            <a:r>
              <a:rPr lang="cs-CZ" sz="3600" dirty="0"/>
              <a:t>- neexistují předem dané, izolované jednotky jako jedinec nebo společnost</a:t>
            </a:r>
            <a:br>
              <a:rPr lang="cs-CZ" sz="3600" dirty="0"/>
            </a:br>
            <a:r>
              <a:rPr lang="cs-CZ" sz="3600" dirty="0"/>
              <a:t>- </a:t>
            </a:r>
            <a:r>
              <a:rPr lang="cs-CZ" sz="3600" u="sng" dirty="0"/>
              <a:t>trans-akce</a:t>
            </a:r>
            <a:r>
              <a:rPr lang="cs-CZ" sz="3600" dirty="0"/>
              <a:t>, spíše než </a:t>
            </a:r>
            <a:r>
              <a:rPr lang="cs-CZ" sz="3600" u="sng" dirty="0"/>
              <a:t>inter-akce</a:t>
            </a:r>
            <a:r>
              <a:rPr lang="cs-CZ" sz="3600" dirty="0"/>
              <a:t> nebo </a:t>
            </a:r>
            <a:r>
              <a:rPr lang="cs-CZ" sz="3600" u="sng" dirty="0"/>
              <a:t>sebe-akce</a:t>
            </a:r>
            <a:br>
              <a:rPr lang="cs-CZ" sz="3600" dirty="0"/>
            </a:br>
            <a:r>
              <a:rPr lang="cs-CZ" sz="3600" dirty="0"/>
              <a:t>- jedinci jsou neoddělitelné od transakčního kontextu, ve kterém jsou zakořeněni (</a:t>
            </a:r>
            <a:r>
              <a:rPr lang="cs-CZ" sz="3600" dirty="0" err="1"/>
              <a:t>embedded-ness</a:t>
            </a:r>
            <a:r>
              <a:rPr lang="cs-CZ" sz="3600" dirty="0"/>
              <a:t>)</a:t>
            </a:r>
            <a:br>
              <a:rPr lang="cs-CZ" sz="3600" dirty="0"/>
            </a:br>
            <a:r>
              <a:rPr lang="cs-CZ" sz="3600" dirty="0"/>
              <a:t>- nic nového (Marx, </a:t>
            </a:r>
            <a:r>
              <a:rPr lang="cs-CZ" sz="3600" dirty="0" err="1"/>
              <a:t>Simmel</a:t>
            </a:r>
            <a:r>
              <a:rPr lang="cs-CZ" sz="3600" dirty="0"/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959</Words>
  <Application>Microsoft Office PowerPoint</Application>
  <PresentationFormat>Širokoúhlá obrazovka</PresentationFormat>
  <Paragraphs>92</Paragraphs>
  <Slides>24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SOCn5010 Analýza sociálních sítí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Odkud se vzala analýza sítí?</vt:lpstr>
      <vt:lpstr>Vztahová perspektiva</vt:lpstr>
      <vt:lpstr>Základní analytické principy</vt:lpstr>
      <vt:lpstr>Shrneme-li:</vt:lpstr>
      <vt:lpstr>Seminář</vt:lpstr>
      <vt:lpstr>Definice sítě</vt:lpstr>
      <vt:lpstr>Prvky sítě</vt:lpstr>
      <vt:lpstr>Hranice sítě</vt:lpstr>
      <vt:lpstr>Struktura sítě</vt:lpstr>
      <vt:lpstr>Analýza struktury sítě</vt:lpstr>
      <vt:lpstr>Typy sítí</vt:lpstr>
      <vt:lpstr>Typy sítí</vt:lpstr>
      <vt:lpstr>Typy sítí</vt:lpstr>
      <vt:lpstr>Shrnutí</vt:lpstr>
      <vt:lpstr>SNA software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37</cp:revision>
  <dcterms:created xsi:type="dcterms:W3CDTF">2020-10-08T12:47:50Z</dcterms:created>
  <dcterms:modified xsi:type="dcterms:W3CDTF">2024-09-30T09:40:53Z</dcterms:modified>
</cp:coreProperties>
</file>