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85" r:id="rId5"/>
    <p:sldId id="292" r:id="rId6"/>
    <p:sldId id="272" r:id="rId7"/>
    <p:sldId id="273" r:id="rId8"/>
    <p:sldId id="274" r:id="rId9"/>
    <p:sldId id="275" r:id="rId10"/>
    <p:sldId id="282" r:id="rId11"/>
    <p:sldId id="283" r:id="rId12"/>
    <p:sldId id="276" r:id="rId13"/>
    <p:sldId id="279" r:id="rId14"/>
    <p:sldId id="287" r:id="rId15"/>
    <p:sldId id="277" r:id="rId16"/>
    <p:sldId id="278" r:id="rId17"/>
    <p:sldId id="280" r:id="rId18"/>
    <p:sldId id="2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Navrátil" initials="JN" lastIdx="1" clrIdx="0">
    <p:extLst>
      <p:ext uri="{19B8F6BF-5375-455C-9EA6-DF929625EA0E}">
        <p15:presenceInfo xmlns:p15="http://schemas.microsoft.com/office/powerpoint/2012/main" userId="Jiří Navrát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gwu-libraries.github.io/sfm-ui/posts/2017-09-14-twitter-data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imdb.com/interfa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lada.cz/cz/ppov/tripartita/plenarni_schuze/zaznamy_z_jednani/rok-2022--162----xxx--zasedani-193928/" TargetMode="External"/><Relationship Id="rId5" Type="http://schemas.openxmlformats.org/officeDocument/2006/relationships/hyperlink" Target="https://wits.worldbank.org/CountryProfile/en/Country/AFG/Year/LTST/TradeFlow/Export/Partner/by-country/Product/06-15_Vegetable" TargetMode="External"/><Relationship Id="rId4" Type="http://schemas.openxmlformats.org/officeDocument/2006/relationships/hyperlink" Target="http://govcom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SOCn5010 Analýza sociálních sítí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/>
          <a:lstStyle/>
          <a:p>
            <a:r>
              <a:rPr lang="cs-CZ" dirty="0"/>
              <a:t>Přednáška 3: </a:t>
            </a:r>
            <a:r>
              <a:rPr lang="cs-CZ" dirty="0" err="1"/>
              <a:t>Vnořenost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1EF279-BF38-474E-A7E5-700B1E1E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95" y="3439075"/>
            <a:ext cx="3706810" cy="29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ECE9B-B611-4A3D-B5DE-BA90C56D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collection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2EB845-4A54-4536-9675-867B39117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Survey</a:t>
            </a:r>
            <a:r>
              <a:rPr lang="cs-CZ" dirty="0"/>
              <a:t>/interview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Observation</a:t>
            </a:r>
            <a:r>
              <a:rPr lang="cs-CZ" dirty="0"/>
              <a:t> (co-</a:t>
            </a:r>
            <a:r>
              <a:rPr lang="cs-CZ" dirty="0" err="1"/>
              <a:t>occurences</a:t>
            </a:r>
            <a:r>
              <a:rPr lang="cs-CZ" dirty="0"/>
              <a:t>, </a:t>
            </a:r>
            <a:r>
              <a:rPr lang="cs-CZ" dirty="0" err="1"/>
              <a:t>behavior</a:t>
            </a:r>
            <a:r>
              <a:rPr lang="cs-CZ" dirty="0"/>
              <a:t>)</a:t>
            </a:r>
          </a:p>
          <a:p>
            <a:r>
              <a:rPr lang="cs-CZ" dirty="0" err="1"/>
              <a:t>Archives</a:t>
            </a:r>
            <a:r>
              <a:rPr lang="cs-CZ" dirty="0"/>
              <a:t>/</a:t>
            </a:r>
            <a:r>
              <a:rPr lang="cs-CZ" dirty="0" err="1"/>
              <a:t>literature</a:t>
            </a:r>
            <a:endParaRPr lang="cs-CZ" dirty="0"/>
          </a:p>
          <a:p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databases</a:t>
            </a:r>
            <a:r>
              <a:rPr lang="cs-CZ" dirty="0"/>
              <a:t>/internet</a:t>
            </a:r>
          </a:p>
          <a:p>
            <a:endParaRPr lang="cs-CZ" dirty="0"/>
          </a:p>
          <a:p>
            <a:r>
              <a:rPr lang="cs-CZ" dirty="0" err="1"/>
              <a:t>Primary</a:t>
            </a:r>
            <a:r>
              <a:rPr lang="cs-CZ" dirty="0"/>
              <a:t> vs. </a:t>
            </a:r>
            <a:r>
              <a:rPr lang="cs-CZ" dirty="0" err="1"/>
              <a:t>secondary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B5AC79-AF47-4D01-900B-D14B4024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983" y="1825625"/>
            <a:ext cx="5524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1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5E4AC-B5EF-4008-A446-8757A506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17C34A-32E2-4CED-93F3-4DC55372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578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databases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https://www.imdb.com/</a:t>
            </a:r>
            <a:r>
              <a:rPr lang="cs-CZ" dirty="0" err="1">
                <a:hlinkClick r:id="rId2"/>
              </a:rPr>
              <a:t>interfaces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) </a:t>
            </a:r>
          </a:p>
          <a:p>
            <a:r>
              <a:rPr lang="cs-CZ" dirty="0" err="1"/>
              <a:t>Social</a:t>
            </a:r>
            <a:r>
              <a:rPr lang="cs-CZ" dirty="0"/>
              <a:t> media (</a:t>
            </a:r>
            <a:r>
              <a:rPr lang="cs-CZ" dirty="0">
                <a:hlinkClick r:id="rId3"/>
              </a:rPr>
              <a:t>https://gwu-libraries.github.io/sfm-ui/posts/2017-09-14-twitter-data</a:t>
            </a:r>
            <a:r>
              <a:rPr lang="cs-CZ" dirty="0"/>
              <a:t>)</a:t>
            </a:r>
          </a:p>
          <a:p>
            <a:r>
              <a:rPr lang="cs-CZ" dirty="0" err="1"/>
              <a:t>Generating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data </a:t>
            </a:r>
            <a:r>
              <a:rPr lang="cs-CZ" dirty="0" err="1"/>
              <a:t>from</a:t>
            </a:r>
            <a:r>
              <a:rPr lang="cs-CZ" dirty="0"/>
              <a:t> internet (</a:t>
            </a:r>
            <a:r>
              <a:rPr lang="cs-CZ" dirty="0">
                <a:hlinkClick r:id="rId4"/>
              </a:rPr>
              <a:t>http://govcom.org/</a:t>
            </a:r>
            <a:r>
              <a:rPr lang="cs-CZ" dirty="0"/>
              <a:t>)</a:t>
            </a:r>
          </a:p>
          <a:p>
            <a:r>
              <a:rPr lang="cs-CZ" dirty="0" err="1"/>
              <a:t>Economic</a:t>
            </a:r>
            <a:r>
              <a:rPr lang="cs-CZ" dirty="0"/>
              <a:t> data (</a:t>
            </a:r>
            <a:r>
              <a:rPr lang="cs-CZ" dirty="0">
                <a:hlinkClick r:id="rId5"/>
              </a:rPr>
              <a:t>https://wits.worldbank.org/</a:t>
            </a:r>
            <a:r>
              <a:rPr lang="cs-CZ" dirty="0" err="1">
                <a:hlinkClick r:id="rId5"/>
              </a:rPr>
              <a:t>CountryProfile</a:t>
            </a:r>
            <a:r>
              <a:rPr lang="cs-CZ" dirty="0">
                <a:hlinkClick r:id="rId5"/>
              </a:rPr>
              <a:t>/en/Country/AFG/</a:t>
            </a:r>
            <a:r>
              <a:rPr lang="cs-CZ" dirty="0" err="1">
                <a:hlinkClick r:id="rId5"/>
              </a:rPr>
              <a:t>Year</a:t>
            </a:r>
            <a:r>
              <a:rPr lang="cs-CZ" dirty="0">
                <a:hlinkClick r:id="rId5"/>
              </a:rPr>
              <a:t>/LTST/</a:t>
            </a:r>
            <a:r>
              <a:rPr lang="cs-CZ" dirty="0" err="1">
                <a:hlinkClick r:id="rId5"/>
              </a:rPr>
              <a:t>TradeFlow</a:t>
            </a:r>
            <a:r>
              <a:rPr lang="cs-CZ" dirty="0">
                <a:hlinkClick r:id="rId5"/>
              </a:rPr>
              <a:t>/Export/Partner/by-country/</a:t>
            </a:r>
            <a:r>
              <a:rPr lang="cs-CZ" dirty="0" err="1">
                <a:hlinkClick r:id="rId5"/>
              </a:rPr>
              <a:t>Product</a:t>
            </a:r>
            <a:r>
              <a:rPr lang="cs-CZ" dirty="0">
                <a:hlinkClick r:id="rId5"/>
              </a:rPr>
              <a:t>/06-15_Vegetable</a:t>
            </a:r>
            <a:r>
              <a:rPr lang="cs-CZ" dirty="0"/>
              <a:t>) </a:t>
            </a:r>
          </a:p>
          <a:p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(</a:t>
            </a:r>
            <a:r>
              <a:rPr lang="cs-CZ" dirty="0">
                <a:hlinkClick r:id="rId6"/>
              </a:rPr>
              <a:t>https://www.vlada.cz/</a:t>
            </a:r>
            <a:r>
              <a:rPr lang="cs-CZ" dirty="0" err="1">
                <a:hlinkClick r:id="rId6"/>
              </a:rPr>
              <a:t>cz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ppov</a:t>
            </a:r>
            <a:r>
              <a:rPr lang="cs-CZ" dirty="0">
                <a:hlinkClick r:id="rId6"/>
              </a:rPr>
              <a:t>/tripartita/</a:t>
            </a:r>
            <a:r>
              <a:rPr lang="cs-CZ" dirty="0" err="1">
                <a:hlinkClick r:id="rId6"/>
              </a:rPr>
              <a:t>plenarni_schuze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zaznamy_z_jednani</a:t>
            </a:r>
            <a:r>
              <a:rPr lang="cs-CZ" dirty="0">
                <a:hlinkClick r:id="rId6"/>
              </a:rPr>
              <a:t>/rok-2022--162----</a:t>
            </a:r>
            <a:r>
              <a:rPr lang="cs-CZ" dirty="0" err="1">
                <a:hlinkClick r:id="rId6"/>
              </a:rPr>
              <a:t>xxx</a:t>
            </a:r>
            <a:r>
              <a:rPr lang="cs-CZ" dirty="0">
                <a:hlinkClick r:id="rId6"/>
              </a:rPr>
              <a:t>--zasedani-193928/</a:t>
            </a:r>
            <a:r>
              <a:rPr lang="cs-CZ" dirty="0"/>
              <a:t>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535D01-CD76-49C9-B28B-9619EA4E5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918" y="1825625"/>
            <a:ext cx="4178206" cy="16977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56C623-79F8-4EDE-8715-7EAF36B9E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04" y="4296054"/>
            <a:ext cx="3999634" cy="18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3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1A1E4-9680-49BC-B8D1-9841C78E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9F0440-C8D2-4D27-936F-4C2D5C4E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cs-CZ" dirty="0" err="1"/>
              <a:t>we</a:t>
            </a:r>
            <a:r>
              <a:rPr lang="en-US" dirty="0"/>
              <a:t> measure</a:t>
            </a:r>
            <a:r>
              <a:rPr lang="cs-CZ" dirty="0"/>
              <a:t>/</a:t>
            </a:r>
            <a:r>
              <a:rPr lang="cs-CZ" dirty="0" err="1"/>
              <a:t>collect</a:t>
            </a:r>
            <a:r>
              <a:rPr lang="en-US" dirty="0"/>
              <a:t> what </a:t>
            </a:r>
            <a:r>
              <a:rPr lang="cs-CZ" dirty="0" err="1"/>
              <a:t>we</a:t>
            </a:r>
            <a:r>
              <a:rPr lang="en-US" dirty="0"/>
              <a:t> want to measure</a:t>
            </a:r>
            <a:r>
              <a:rPr lang="cs-CZ" dirty="0"/>
              <a:t>/</a:t>
            </a:r>
            <a:r>
              <a:rPr lang="cs-CZ" dirty="0" err="1"/>
              <a:t>collect</a:t>
            </a:r>
            <a:r>
              <a:rPr lang="en-US" dirty="0"/>
              <a:t>?</a:t>
            </a:r>
          </a:p>
          <a:p>
            <a:r>
              <a:rPr lang="en-US" dirty="0"/>
              <a:t>Definition of concepts, operationalization</a:t>
            </a:r>
          </a:p>
          <a:p>
            <a:r>
              <a:rPr lang="en-US" dirty="0"/>
              <a:t>Identification of possible dimensions of the concept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node? (</a:t>
            </a:r>
            <a:r>
              <a:rPr lang="cs-CZ" dirty="0" err="1"/>
              <a:t>coalition</a:t>
            </a:r>
            <a:r>
              <a:rPr lang="cs-CZ" dirty="0"/>
              <a:t>/</a:t>
            </a:r>
            <a:r>
              <a:rPr lang="cs-CZ" dirty="0" err="1"/>
              <a:t>corporation</a:t>
            </a:r>
            <a:r>
              <a:rPr lang="cs-CZ" dirty="0"/>
              <a:t>, </a:t>
            </a:r>
            <a:r>
              <a:rPr lang="cs-CZ" dirty="0" err="1"/>
              <a:t>group</a:t>
            </a:r>
            <a:r>
              <a:rPr lang="cs-CZ" dirty="0"/>
              <a:t>, </a:t>
            </a:r>
            <a:r>
              <a:rPr lang="cs-CZ" dirty="0" err="1"/>
              <a:t>individual</a:t>
            </a:r>
            <a:r>
              <a:rPr lang="cs-CZ" dirty="0"/>
              <a:t>)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tie</a:t>
            </a:r>
            <a:r>
              <a:rPr lang="cs-CZ" dirty="0"/>
              <a:t>? (</a:t>
            </a:r>
            <a:r>
              <a:rPr lang="cs-CZ" dirty="0" err="1"/>
              <a:t>objective</a:t>
            </a:r>
            <a:r>
              <a:rPr lang="cs-CZ" dirty="0"/>
              <a:t>/</a:t>
            </a:r>
            <a:r>
              <a:rPr lang="cs-CZ" dirty="0" err="1"/>
              <a:t>perceived</a:t>
            </a:r>
            <a:r>
              <a:rPr lang="cs-CZ" dirty="0"/>
              <a:t>,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, „FB </a:t>
            </a:r>
            <a:r>
              <a:rPr lang="cs-CZ" dirty="0" err="1"/>
              <a:t>friendship</a:t>
            </a:r>
            <a:r>
              <a:rPr lang="cs-CZ" dirty="0"/>
              <a:t>“, „TW </a:t>
            </a:r>
            <a:r>
              <a:rPr lang="cs-CZ" dirty="0" err="1"/>
              <a:t>following</a:t>
            </a:r>
            <a:r>
              <a:rPr lang="cs-CZ" dirty="0"/>
              <a:t>“)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0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2C408-902C-41E3-8180-9FC2E8A9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D0A7F-3400-4EF1-99AC-F6ABAE1F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Surveys</a:t>
            </a:r>
            <a:r>
              <a:rPr lang="cs-CZ" dirty="0"/>
              <a:t> and face-to-face </a:t>
            </a:r>
            <a:r>
              <a:rPr lang="cs-CZ" dirty="0" err="1"/>
              <a:t>interviews</a:t>
            </a:r>
            <a:endParaRPr lang="cs-CZ" dirty="0"/>
          </a:p>
          <a:p>
            <a:r>
              <a:rPr lang="en-US" dirty="0"/>
              <a:t>Avoid long questions (is the question comprehensive?)</a:t>
            </a:r>
          </a:p>
          <a:p>
            <a:r>
              <a:rPr lang="en-US" dirty="0"/>
              <a:t>Avoid long response scales (does respondent understand the scale?)</a:t>
            </a:r>
          </a:p>
          <a:p>
            <a:r>
              <a:rPr lang="en-US" dirty="0"/>
              <a:t>Avoid open-ended format where possible (these may produce a lot of trash data, are time-consuming and expensive)</a:t>
            </a:r>
            <a:endParaRPr lang="cs-CZ" dirty="0"/>
          </a:p>
          <a:p>
            <a:r>
              <a:rPr lang="en-US" dirty="0"/>
              <a:t>Does interviewee know the answer</a:t>
            </a:r>
            <a:r>
              <a:rPr lang="cs-CZ" dirty="0"/>
              <a:t>?</a:t>
            </a:r>
          </a:p>
          <a:p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, use pilot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6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2AD81-1293-4EB3-B7E3-32F8DAE9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cooperation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C59DB8-BEA3-485E-91DE-C1CAD335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cooperates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whom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department?</a:t>
            </a:r>
          </a:p>
          <a:p>
            <a:r>
              <a:rPr lang="cs-CZ" dirty="0"/>
              <a:t>Node: department </a:t>
            </a:r>
            <a:r>
              <a:rPr lang="cs-CZ" dirty="0" err="1"/>
              <a:t>member</a:t>
            </a:r>
            <a:r>
              <a:rPr lang="cs-CZ" dirty="0"/>
              <a:t>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DM?)</a:t>
            </a:r>
          </a:p>
          <a:p>
            <a:r>
              <a:rPr lang="cs-CZ" dirty="0" err="1"/>
              <a:t>Tie</a:t>
            </a:r>
            <a:r>
              <a:rPr lang="cs-CZ" dirty="0"/>
              <a:t>: last 5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 err="1"/>
              <a:t>shared</a:t>
            </a:r>
            <a:r>
              <a:rPr lang="cs-CZ" dirty="0"/>
              <a:t> </a:t>
            </a:r>
            <a:r>
              <a:rPr lang="cs-CZ" dirty="0" err="1"/>
              <a:t>publication</a:t>
            </a:r>
            <a:r>
              <a:rPr lang="cs-CZ" dirty="0"/>
              <a:t>, </a:t>
            </a:r>
            <a:r>
              <a:rPr lang="cs-CZ" dirty="0" err="1"/>
              <a:t>record</a:t>
            </a:r>
            <a:r>
              <a:rPr lang="cs-CZ" dirty="0"/>
              <a:t> in IS, </a:t>
            </a:r>
            <a:r>
              <a:rPr lang="cs-CZ" dirty="0" err="1"/>
              <a:t>article</a:t>
            </a:r>
            <a:r>
              <a:rPr lang="cs-CZ" dirty="0"/>
              <a:t>/</a:t>
            </a:r>
            <a:r>
              <a:rPr lang="cs-CZ" dirty="0" err="1"/>
              <a:t>book</a:t>
            </a:r>
            <a:r>
              <a:rPr lang="cs-CZ" dirty="0"/>
              <a:t>/</a:t>
            </a:r>
            <a:r>
              <a:rPr lang="cs-CZ" dirty="0" err="1"/>
              <a:t>chapter</a:t>
            </a:r>
            <a:r>
              <a:rPr lang="cs-CZ" dirty="0"/>
              <a:t>/</a:t>
            </a:r>
            <a:r>
              <a:rPr lang="cs-CZ" dirty="0" err="1"/>
              <a:t>edited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…. </a:t>
            </a:r>
            <a:r>
              <a:rPr lang="cs-CZ" dirty="0" err="1"/>
              <a:t>chapter</a:t>
            </a:r>
            <a:r>
              <a:rPr lang="cs-CZ" dirty="0"/>
              <a:t> in </a:t>
            </a:r>
            <a:r>
              <a:rPr lang="cs-CZ" dirty="0" err="1"/>
              <a:t>edited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???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595A35-C307-4C47-BA00-4BB3DC33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3203"/>
            <a:ext cx="5338194" cy="28747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8860A0-073C-470A-AA8B-C99D44402B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3746" r="6212" b="6206"/>
          <a:stretch/>
        </p:blipFill>
        <p:spPr bwMode="auto">
          <a:xfrm>
            <a:off x="6853806" y="3926048"/>
            <a:ext cx="5338194" cy="293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485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88532-0087-4E0B-A2DA-6176E913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Transaction</a:t>
            </a:r>
            <a:r>
              <a:rPr lang="cs-CZ" dirty="0"/>
              <a:t> </a:t>
            </a:r>
            <a:r>
              <a:rPr lang="cs-CZ" dirty="0" err="1"/>
              <a:t>activism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4467C5-2DCF-42C9-AA27-C3FA65A5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Transaction</a:t>
            </a:r>
            <a:r>
              <a:rPr lang="cs-CZ" b="1" dirty="0"/>
              <a:t> </a:t>
            </a:r>
            <a:r>
              <a:rPr lang="cs-CZ" b="1" dirty="0" err="1"/>
              <a:t>activism</a:t>
            </a:r>
            <a:r>
              <a:rPr lang="cs-CZ" b="1" dirty="0"/>
              <a:t> </a:t>
            </a:r>
            <a:r>
              <a:rPr lang="cs-CZ" dirty="0"/>
              <a:t>= </a:t>
            </a:r>
            <a:r>
              <a:rPr lang="en-US" dirty="0"/>
              <a:t>“the ties – enduring and temporary – among organized non-state</a:t>
            </a:r>
            <a:r>
              <a:rPr lang="cs-CZ" dirty="0"/>
              <a:t> </a:t>
            </a:r>
            <a:r>
              <a:rPr lang="en-US" dirty="0"/>
              <a:t>actors and between them and political parties, power holders, and other institutions”</a:t>
            </a:r>
            <a:r>
              <a:rPr lang="cs-CZ" dirty="0"/>
              <a:t> (Petrova, </a:t>
            </a:r>
            <a:r>
              <a:rPr lang="cs-CZ" dirty="0" err="1"/>
              <a:t>Tarrow</a:t>
            </a:r>
            <a:r>
              <a:rPr lang="cs-CZ" dirty="0"/>
              <a:t> 2007)</a:t>
            </a:r>
          </a:p>
          <a:p>
            <a:r>
              <a:rPr lang="cs-CZ" dirty="0"/>
              <a:t>SNA </a:t>
            </a:r>
            <a:r>
              <a:rPr lang="cs-CZ" dirty="0" err="1"/>
              <a:t>perspective</a:t>
            </a:r>
            <a:endParaRPr lang="cs-CZ" dirty="0"/>
          </a:p>
          <a:p>
            <a:r>
              <a:rPr lang="cs-CZ" dirty="0" err="1"/>
              <a:t>Interpersonal</a:t>
            </a:r>
            <a:r>
              <a:rPr lang="cs-CZ" dirty="0"/>
              <a:t>/</a:t>
            </a:r>
            <a:r>
              <a:rPr lang="cs-CZ" b="1" dirty="0" err="1"/>
              <a:t>interorganizational</a:t>
            </a:r>
            <a:r>
              <a:rPr lang="cs-CZ" dirty="0"/>
              <a:t> relations</a:t>
            </a:r>
          </a:p>
          <a:p>
            <a:r>
              <a:rPr lang="cs-CZ" dirty="0" err="1"/>
              <a:t>Conflict</a:t>
            </a:r>
            <a:r>
              <a:rPr lang="cs-CZ" dirty="0"/>
              <a:t> relations/</a:t>
            </a:r>
            <a:r>
              <a:rPr lang="cs-CZ" b="1" dirty="0" err="1"/>
              <a:t>cooperative</a:t>
            </a:r>
            <a:r>
              <a:rPr lang="cs-CZ" dirty="0"/>
              <a:t> relations</a:t>
            </a:r>
          </a:p>
          <a:p>
            <a:r>
              <a:rPr lang="cs-CZ" dirty="0" err="1"/>
              <a:t>Perception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cooperaration</a:t>
            </a:r>
            <a:r>
              <a:rPr lang="cs-CZ" dirty="0"/>
              <a:t>/</a:t>
            </a:r>
            <a:r>
              <a:rPr lang="cs-CZ" b="1" dirty="0" err="1"/>
              <a:t>real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endParaRPr lang="cs-CZ" dirty="0"/>
          </a:p>
          <a:p>
            <a:r>
              <a:rPr lang="cs-CZ" dirty="0" err="1"/>
              <a:t>Vertical</a:t>
            </a:r>
            <a:r>
              <a:rPr lang="cs-CZ" dirty="0"/>
              <a:t>/</a:t>
            </a:r>
            <a:r>
              <a:rPr lang="cs-CZ" b="1" dirty="0" err="1"/>
              <a:t>horizontal</a:t>
            </a:r>
            <a:endParaRPr lang="cs-CZ" b="1" dirty="0"/>
          </a:p>
          <a:p>
            <a:r>
              <a:rPr lang="cs-CZ" b="1" dirty="0" err="1"/>
              <a:t>National</a:t>
            </a:r>
            <a:r>
              <a:rPr lang="cs-CZ" dirty="0"/>
              <a:t>/</a:t>
            </a:r>
            <a:r>
              <a:rPr lang="cs-CZ" dirty="0" err="1"/>
              <a:t>international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TA: </a:t>
            </a:r>
            <a:r>
              <a:rPr lang="cs-CZ" dirty="0" err="1"/>
              <a:t>horizontal</a:t>
            </a:r>
            <a:r>
              <a:rPr lang="cs-CZ" dirty="0"/>
              <a:t> relations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inter-</a:t>
            </a:r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in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context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57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8F0CB-38BD-4974-8A4D-94752ACF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Measurement</a:t>
            </a: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4A0F028-2D60-40BD-B50B-997B738C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10" y="1690688"/>
            <a:ext cx="5903912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9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16C57-4590-4750-A1D8-5AA8E3FB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Cooperation</a:t>
            </a:r>
            <a:r>
              <a:rPr lang="cs-CZ" dirty="0"/>
              <a:t> matrix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B6F21F3-1F01-47C7-A25A-5775DD3D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7" y="1444267"/>
            <a:ext cx="10439225" cy="541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6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3CD80-8916-4E3F-8F2A-ECED6EB6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481644-D7D0-4F77-A5C4-73FB25FF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403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cap="all" dirty="0" err="1"/>
              <a:t>Granovetter</a:t>
            </a:r>
            <a:r>
              <a:rPr lang="en-US" cap="all" dirty="0"/>
              <a:t>, Mark S. 1973. "The Strength of Weak Ties," American Journal of Sociology 78: 1360-1380.</a:t>
            </a:r>
          </a:p>
          <a:p>
            <a:r>
              <a:rPr lang="en-US" cap="all" dirty="0" err="1"/>
              <a:t>Baldassarri</a:t>
            </a:r>
            <a:r>
              <a:rPr lang="en-US" cap="all" dirty="0"/>
              <a:t>, Delia and Mario Diani.2007. „The Integrative Power of Civic Networks.“ American Journal of Sociology 113: 735-780.</a:t>
            </a:r>
          </a:p>
          <a:p>
            <a:r>
              <a:rPr lang="en-US" dirty="0"/>
              <a:t>CROSSLEY, Nick. 2010. Towards Relational Sociology. Abingdon: Routledge. </a:t>
            </a:r>
            <a:endParaRPr lang="cs-CZ" dirty="0"/>
          </a:p>
          <a:p>
            <a:r>
              <a:rPr lang="en-US" dirty="0"/>
              <a:t>PRELL, Christine. 2012. Social Network Analysis: History, Theory &amp; Methodology. Los Angeles: Sage.</a:t>
            </a:r>
            <a:endParaRPr lang="cs-CZ" dirty="0"/>
          </a:p>
          <a:p>
            <a:r>
              <a:rPr lang="en-GB" dirty="0"/>
              <a:t>KNOKE, David, and Song YANG. 2008. Social network analysis. Thousand Oaks: Sage.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71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6AE53-21D9-491B-8DF3-F2D01FC9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Vnořenost</a:t>
            </a:r>
            <a:r>
              <a:rPr lang="cs-CZ" dirty="0"/>
              <a:t> (</a:t>
            </a:r>
            <a:r>
              <a:rPr lang="cs-CZ" dirty="0" err="1"/>
              <a:t>embeddedness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D30845-117E-4861-A41F-263B3684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6116" cy="4351338"/>
          </a:xfrm>
        </p:spPr>
        <p:txBody>
          <a:bodyPr>
            <a:normAutofit/>
          </a:bodyPr>
          <a:lstStyle/>
          <a:p>
            <a:r>
              <a:rPr lang="cs-CZ" dirty="0"/>
              <a:t>Problém vysvětlení lidského jednání</a:t>
            </a:r>
          </a:p>
          <a:p>
            <a:r>
              <a:rPr lang="cs-CZ" dirty="0"/>
              <a:t>„</a:t>
            </a:r>
            <a:r>
              <a:rPr lang="cs-CZ" i="1" dirty="0" err="1"/>
              <a:t>over-socialized</a:t>
            </a:r>
            <a:r>
              <a:rPr lang="cs-CZ" dirty="0"/>
              <a:t>“ (typicky pomocí členství – třída, zaměstnání, atd.) vs. „</a:t>
            </a:r>
            <a:r>
              <a:rPr lang="cs-CZ" i="1" dirty="0" err="1"/>
              <a:t>under-socialized</a:t>
            </a:r>
            <a:r>
              <a:rPr lang="cs-CZ" dirty="0"/>
              <a:t>“ (racionální individuum) – vysvětlování lidské aktivity</a:t>
            </a:r>
          </a:p>
          <a:p>
            <a:r>
              <a:rPr lang="cs-CZ" dirty="0"/>
              <a:t>K. </a:t>
            </a:r>
            <a:r>
              <a:rPr lang="cs-CZ" dirty="0" err="1"/>
              <a:t>Polanyi</a:t>
            </a:r>
            <a:r>
              <a:rPr lang="cs-CZ" dirty="0"/>
              <a:t> a zakořeněnost ekonomického jednání: v netržních společnostech neexistují čistě ekonomické instituce, ty vznikají až v kapitalismu (</a:t>
            </a:r>
            <a:r>
              <a:rPr lang="cs-CZ" i="1" dirty="0"/>
              <a:t>dis-</a:t>
            </a:r>
            <a:r>
              <a:rPr lang="cs-CZ" i="1" dirty="0" err="1"/>
              <a:t>embeddedness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D22BB7-60B6-4B7B-9C2A-8204CB04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84" y="1690688"/>
            <a:ext cx="4603516" cy="23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5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05D8C-441B-110E-B285-A9F63F4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Zakořeněnost (</a:t>
            </a:r>
            <a:r>
              <a:rPr lang="cs-CZ" dirty="0" err="1"/>
              <a:t>embeddedness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04FAC-1A8C-1BD7-DF5F-FC6D4BD6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teorie racionální volby i u „</a:t>
            </a:r>
            <a:r>
              <a:rPr lang="cs-CZ" dirty="0" err="1"/>
              <a:t>over-socialized</a:t>
            </a:r>
            <a:r>
              <a:rPr lang="cs-CZ" dirty="0"/>
              <a:t>“ teorií (role hodnot a norem u kulturní sociologie/funkcionalismu) – představa atomizovaného aktéra</a:t>
            </a:r>
          </a:p>
          <a:p>
            <a:r>
              <a:rPr lang="cs-CZ" dirty="0"/>
              <a:t>Příklad: protestantská etika a duch kapitalismu</a:t>
            </a:r>
          </a:p>
          <a:p>
            <a:r>
              <a:rPr lang="cs-CZ" dirty="0"/>
              <a:t>Iracionální chování nemusí mít iracionální motivy: může jít o omezení dané aktuálním zakotvením aktéra v konkrétních sociálních vazbách</a:t>
            </a:r>
          </a:p>
          <a:p>
            <a:r>
              <a:rPr lang="cs-CZ" dirty="0"/>
              <a:t>„In a </a:t>
            </a:r>
            <a:r>
              <a:rPr lang="cs-CZ" dirty="0" err="1"/>
              <a:t>mad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mad</a:t>
            </a:r>
            <a:r>
              <a:rPr lang="cs-CZ" dirty="0"/>
              <a:t> are </a:t>
            </a:r>
            <a:r>
              <a:rPr lang="cs-CZ" dirty="0" err="1"/>
              <a:t>sane</a:t>
            </a:r>
            <a:r>
              <a:rPr lang="cs-CZ" dirty="0"/>
              <a:t>“ (Kurosawa 1985)</a:t>
            </a:r>
          </a:p>
        </p:txBody>
      </p:sp>
    </p:spTree>
    <p:extLst>
      <p:ext uri="{BB962C8B-B14F-4D97-AF65-F5344CB8AC3E}">
        <p14:creationId xmlns:p14="http://schemas.microsoft.com/office/powerpoint/2010/main" val="193933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18D72-AB17-44F8-8261-AC7A60CA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Vnořenost</a:t>
            </a:r>
            <a:r>
              <a:rPr lang="cs-CZ" dirty="0"/>
              <a:t> (</a:t>
            </a:r>
            <a:r>
              <a:rPr lang="cs-CZ" dirty="0" err="1"/>
              <a:t>embeddedness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AFF522-2DB2-443F-A2DD-F07BC9D9B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Míra </a:t>
            </a:r>
            <a:r>
              <a:rPr lang="cs-CZ" dirty="0" err="1"/>
              <a:t>vnořenosti</a:t>
            </a:r>
            <a:r>
              <a:rPr lang="cs-CZ" dirty="0"/>
              <a:t> </a:t>
            </a:r>
            <a:r>
              <a:rPr lang="cs-CZ" u="sng" dirty="0"/>
              <a:t>ekonomického</a:t>
            </a:r>
            <a:r>
              <a:rPr lang="cs-CZ" dirty="0"/>
              <a:t> chování je nižší než v předkapitalistických společnostech, nicméně nebyla odstraněna procesem modernizace, a je stále podstatná pro naše pochopení a vysvětlení ekonomických procesů</a:t>
            </a:r>
          </a:p>
          <a:p>
            <a:r>
              <a:rPr lang="cs-CZ" dirty="0"/>
              <a:t>Konkrétní sociální vazby a jejich vzorce jsou při vysvětlování jednání důležitější než institucionální uspořádání nebo zobecnělá morálka</a:t>
            </a:r>
          </a:p>
          <a:p>
            <a:r>
              <a:rPr lang="cs-CZ" dirty="0"/>
              <a:t>Důvěra, skupiny, strukturace vztahů – faktory usnadňující rovněž zneužívání v kontextu ekonomické aktivity</a:t>
            </a:r>
          </a:p>
          <a:p>
            <a:r>
              <a:rPr lang="cs-CZ" dirty="0"/>
              <a:t>Klíčové pro vztahy např. firem – konkrétní osobní vazby spíše než trhy a hierarchie (</a:t>
            </a:r>
            <a:r>
              <a:rPr lang="cs-CZ" i="1" dirty="0" err="1"/>
              <a:t>interlocking</a:t>
            </a:r>
            <a:r>
              <a:rPr lang="cs-CZ" i="1" dirty="0"/>
              <a:t> </a:t>
            </a:r>
            <a:r>
              <a:rPr lang="cs-CZ" i="1" dirty="0" err="1"/>
              <a:t>directorates</a:t>
            </a:r>
            <a:r>
              <a:rPr lang="cs-CZ" dirty="0"/>
              <a:t>, kartely …)</a:t>
            </a:r>
          </a:p>
          <a:p>
            <a:r>
              <a:rPr lang="cs-CZ" dirty="0"/>
              <a:t>Sociologická analýza ekonomických jevů!</a:t>
            </a:r>
          </a:p>
        </p:txBody>
      </p:sp>
    </p:spTree>
    <p:extLst>
      <p:ext uri="{BB962C8B-B14F-4D97-AF65-F5344CB8AC3E}">
        <p14:creationId xmlns:p14="http://schemas.microsoft.com/office/powerpoint/2010/main" val="384006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DD943-5B22-4C68-9C5C-C5B0051A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239981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CEA0B-63A8-4E8C-90FF-1A43882C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relační analýzy: SNA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9AA1CA-9D20-49B9-8E7F-CD2CBB41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738" y="2059223"/>
            <a:ext cx="7382523" cy="37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E1604-D6E1-44A6-8BE6-10CBE3F8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relační analýzy: SNA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4A9D75-1CC0-45C0-AA27-2CEF5C54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0" y="1985158"/>
            <a:ext cx="10695119" cy="28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751E3-3459-42CA-AF59-4000C093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relační analýzy: SNA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216221-2934-48B5-96FA-921877E9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50" y="1743337"/>
            <a:ext cx="8143299" cy="33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C10AB-93FB-499F-B05C-971D27F0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Collecting</a:t>
            </a:r>
            <a:r>
              <a:rPr lang="cs-CZ" dirty="0"/>
              <a:t> network data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BEBE5E-768F-4A9F-8E52-55EB41C5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issues</a:t>
            </a:r>
          </a:p>
          <a:p>
            <a:pPr>
              <a:buFontTx/>
              <a:buChar char="-"/>
            </a:pPr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collection</a:t>
            </a:r>
            <a:endParaRPr lang="cs-CZ" dirty="0"/>
          </a:p>
          <a:p>
            <a:pPr>
              <a:buFontTx/>
              <a:buChar char="-"/>
            </a:pPr>
            <a:r>
              <a:rPr lang="en-US" dirty="0"/>
              <a:t>Validity</a:t>
            </a:r>
          </a:p>
          <a:p>
            <a:pPr>
              <a:buFontTx/>
              <a:buChar char="-"/>
            </a:pPr>
            <a:r>
              <a:rPr lang="en-US" dirty="0"/>
              <a:t>Measurement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08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740</Words>
  <Application>Microsoft Office PowerPoint</Application>
  <PresentationFormat>Širokoúhlá obrazovka</PresentationFormat>
  <Paragraphs>79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SOCn5010 Analýza sociálních sítí</vt:lpstr>
      <vt:lpstr>Vnořenost (embeddedness)</vt:lpstr>
      <vt:lpstr>Zakořeněnost (embeddedness)</vt:lpstr>
      <vt:lpstr>Vnořenost (embeddedness)</vt:lpstr>
      <vt:lpstr>Seminář</vt:lpstr>
      <vt:lpstr>Nástroje relační analýzy: SNA</vt:lpstr>
      <vt:lpstr>Nástroje relační analýzy: SNA</vt:lpstr>
      <vt:lpstr>Nástroje relační analýzy: SNA</vt:lpstr>
      <vt:lpstr>Collecting network data</vt:lpstr>
      <vt:lpstr>Modes of data collection</vt:lpstr>
      <vt:lpstr>Examples</vt:lpstr>
      <vt:lpstr>Validity</vt:lpstr>
      <vt:lpstr>Validity</vt:lpstr>
      <vt:lpstr>Example: Academic cooperation</vt:lpstr>
      <vt:lpstr>Example: Transaction activism research</vt:lpstr>
      <vt:lpstr>Measurement</vt:lpstr>
      <vt:lpstr>Cooperation matrix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139</cp:revision>
  <dcterms:created xsi:type="dcterms:W3CDTF">2020-10-08T12:47:50Z</dcterms:created>
  <dcterms:modified xsi:type="dcterms:W3CDTF">2024-10-14T08:50:23Z</dcterms:modified>
</cp:coreProperties>
</file>