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5" r:id="rId4"/>
    <p:sldId id="293" r:id="rId5"/>
    <p:sldId id="273" r:id="rId6"/>
    <p:sldId id="282" r:id="rId7"/>
    <p:sldId id="276" r:id="rId8"/>
    <p:sldId id="283" r:id="rId9"/>
    <p:sldId id="279" r:id="rId10"/>
    <p:sldId id="292" r:id="rId11"/>
    <p:sldId id="284" r:id="rId12"/>
    <p:sldId id="275" r:id="rId13"/>
    <p:sldId id="285" r:id="rId14"/>
    <p:sldId id="286" r:id="rId15"/>
    <p:sldId id="287" r:id="rId16"/>
    <p:sldId id="280" r:id="rId17"/>
    <p:sldId id="288" r:id="rId18"/>
    <p:sldId id="289" r:id="rId19"/>
    <p:sldId id="290" r:id="rId20"/>
    <p:sldId id="291" r:id="rId21"/>
    <p:sldId id="266"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ří Navrátil" initials="JN" lastIdx="1" clrIdx="0">
    <p:extLst>
      <p:ext uri="{19B8F6BF-5375-455C-9EA6-DF929625EA0E}">
        <p15:presenceInfo xmlns:p15="http://schemas.microsoft.com/office/powerpoint/2012/main" userId="Jiří Navrát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677FC-F320-4D33-8B8C-71B061E2C4A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0932D3A-5E01-4EC0-BAFB-1AD70F35E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8C352D2-72E2-4215-A285-BE34CF0F4AB5}"/>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5" name="Zástupný symbol pro zápatí 4">
            <a:extLst>
              <a:ext uri="{FF2B5EF4-FFF2-40B4-BE49-F238E27FC236}">
                <a16:creationId xmlns:a16="http://schemas.microsoft.com/office/drawing/2014/main" id="{EE2B8EF7-A528-48C3-AD76-EE5ADD3BA4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620BC63-77F3-4182-8F42-2FBB8132ACF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40088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00D54-2480-466C-99DA-DE4558161E7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29EB5F-5957-4278-AD3A-E6BBB6019D0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F1172A-2E1E-4A86-83EE-10723E04B06C}"/>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5" name="Zástupný symbol pro zápatí 4">
            <a:extLst>
              <a:ext uri="{FF2B5EF4-FFF2-40B4-BE49-F238E27FC236}">
                <a16:creationId xmlns:a16="http://schemas.microsoft.com/office/drawing/2014/main" id="{A338393B-DA8F-46B4-8997-CD8428C8F5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B2C18D-9DB6-417A-A66C-9E7071AD6FEE}"/>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217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5E75141-BC59-4F04-AA81-BB4310DB1E8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9852444-F336-474F-8F30-C1D20F448FA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DFB7BD-CA08-4337-9BC4-5F435C324D80}"/>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5" name="Zástupný symbol pro zápatí 4">
            <a:extLst>
              <a:ext uri="{FF2B5EF4-FFF2-40B4-BE49-F238E27FC236}">
                <a16:creationId xmlns:a16="http://schemas.microsoft.com/office/drawing/2014/main" id="{CA9CC524-0017-4E26-9322-80E8774BC4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D01D21-7380-4F6C-BD4C-4F2704634AC1}"/>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20525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B2CFC2-39AD-48C1-A64A-D598C6F457B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F3CB26-03CA-4B66-912B-11F1A3D0BFD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4B635F-B2C0-46E9-84DF-E4FCF0CB33E1}"/>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5" name="Zástupný symbol pro zápatí 4">
            <a:extLst>
              <a:ext uri="{FF2B5EF4-FFF2-40B4-BE49-F238E27FC236}">
                <a16:creationId xmlns:a16="http://schemas.microsoft.com/office/drawing/2014/main" id="{AD69D1EE-9C16-4AD1-B95F-F0659F5AC0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C1C086-BA60-4A9C-8819-1460CFCF85B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57979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4EF85-2610-4D12-BD5E-668264EDBB0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4AF1F48-168D-43DD-B0CD-97CA9AE03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78EF12D-0277-4A48-B39E-83F2D353EAC5}"/>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5" name="Zástupný symbol pro zápatí 4">
            <a:extLst>
              <a:ext uri="{FF2B5EF4-FFF2-40B4-BE49-F238E27FC236}">
                <a16:creationId xmlns:a16="http://schemas.microsoft.com/office/drawing/2014/main" id="{B4919240-DB96-4792-BBAE-265F730FE9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1C3C10-9CCA-4D21-9027-7904EB492E20}"/>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3768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6AE009-499F-4324-8F7E-88DC9032292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DB960D-11CB-42DE-BDE8-1714BF54022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9C7357D-C045-42D5-9EAD-1AF1176BD59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60E555E-DCFA-4385-A221-6A01194E9A4F}"/>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6" name="Zástupný symbol pro zápatí 5">
            <a:extLst>
              <a:ext uri="{FF2B5EF4-FFF2-40B4-BE49-F238E27FC236}">
                <a16:creationId xmlns:a16="http://schemas.microsoft.com/office/drawing/2014/main" id="{876BE41B-F652-46D2-8860-F5AF3678C31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D19048-9BDC-4F73-95AE-A960A9804CD4}"/>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839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61B8A-3F9F-4479-BBF9-7AF9F47C67A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8807DA55-7307-462F-A2F4-DBB63C85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13BA30C-A010-4EBD-80B6-9A1E321D1B3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C90DDAB-AEE6-4387-A474-BB9EAB66B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446426D-D3A3-4FDE-9DE5-40A0E99E017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AD8DC76-2D01-4038-94BA-B56C77364B66}"/>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8" name="Zástupný symbol pro zápatí 7">
            <a:extLst>
              <a:ext uri="{FF2B5EF4-FFF2-40B4-BE49-F238E27FC236}">
                <a16:creationId xmlns:a16="http://schemas.microsoft.com/office/drawing/2014/main" id="{390A7038-2967-4059-B51F-00D69631EDB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5D10B8-EE3C-4634-B2F6-00B35759934F}"/>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7654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3AB3D-382B-40F7-978C-730BEA7DF7E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B1B1A51-2E09-4C9D-8F94-36858BFD80D8}"/>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4" name="Zástupný symbol pro zápatí 3">
            <a:extLst>
              <a:ext uri="{FF2B5EF4-FFF2-40B4-BE49-F238E27FC236}">
                <a16:creationId xmlns:a16="http://schemas.microsoft.com/office/drawing/2014/main" id="{D9049C96-D9C3-4BEB-B097-20036B8D7C5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CB48430-1E6F-48CE-BBEC-A32C687D4A1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0715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BE8BA20-CF2D-414D-891E-2681944A070E}"/>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3" name="Zástupný symbol pro zápatí 2">
            <a:extLst>
              <a:ext uri="{FF2B5EF4-FFF2-40B4-BE49-F238E27FC236}">
                <a16:creationId xmlns:a16="http://schemas.microsoft.com/office/drawing/2014/main" id="{1B242B8A-A26D-4B9F-8559-A3AB3BB170D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3AD66B9-A681-4F9E-B78C-08A881DFAA9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495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A2322-622F-4731-8594-30F5574648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75BAFC3-B5BA-4599-ABC0-93A463DAA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7952A3D-FBF9-4DCA-8723-3D15FB9E5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A3F3D74-57AA-4235-B6B6-E0E775FF9997}"/>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6" name="Zástupný symbol pro zápatí 5">
            <a:extLst>
              <a:ext uri="{FF2B5EF4-FFF2-40B4-BE49-F238E27FC236}">
                <a16:creationId xmlns:a16="http://schemas.microsoft.com/office/drawing/2014/main" id="{D78864E9-45DB-4DFC-8D2C-50115B9141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37DDDA-4262-4C84-866D-E7392F9CB7C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2873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821FB7-EBB8-45CB-8A29-9A0D656CEE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53F3BE-ACCD-42A5-9D98-0643E966D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3BBBA8A-965C-42EA-834C-AF083060F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3B91F2A-B658-49E2-87BE-3796B3B42A49}"/>
              </a:ext>
            </a:extLst>
          </p:cNvPr>
          <p:cNvSpPr>
            <a:spLocks noGrp="1"/>
          </p:cNvSpPr>
          <p:nvPr>
            <p:ph type="dt" sz="half" idx="10"/>
          </p:nvPr>
        </p:nvSpPr>
        <p:spPr/>
        <p:txBody>
          <a:bodyPr/>
          <a:lstStyle/>
          <a:p>
            <a:fld id="{1064A6C2-D373-4099-AC9B-4E10BAE0BD74}" type="datetimeFigureOut">
              <a:rPr lang="cs-CZ" smtClean="0"/>
              <a:t>04.11.2024</a:t>
            </a:fld>
            <a:endParaRPr lang="cs-CZ"/>
          </a:p>
        </p:txBody>
      </p:sp>
      <p:sp>
        <p:nvSpPr>
          <p:cNvPr id="6" name="Zástupný symbol pro zápatí 5">
            <a:extLst>
              <a:ext uri="{FF2B5EF4-FFF2-40B4-BE49-F238E27FC236}">
                <a16:creationId xmlns:a16="http://schemas.microsoft.com/office/drawing/2014/main" id="{B2E8CD91-C6FF-495C-B8DC-8301BC1219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7C4C21-9E72-455B-A765-679A859F6AAD}"/>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95398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E275B1-BA2A-4F69-846D-DA3F7EDF9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82DA38A-D804-4333-874C-2F1C3DB49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A32C2F-C57B-4E14-A224-269388688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4A6C2-D373-4099-AC9B-4E10BAE0BD74}" type="datetimeFigureOut">
              <a:rPr lang="cs-CZ" smtClean="0"/>
              <a:t>04.11.2024</a:t>
            </a:fld>
            <a:endParaRPr lang="cs-CZ"/>
          </a:p>
        </p:txBody>
      </p:sp>
      <p:sp>
        <p:nvSpPr>
          <p:cNvPr id="5" name="Zástupný symbol pro zápatí 4">
            <a:extLst>
              <a:ext uri="{FF2B5EF4-FFF2-40B4-BE49-F238E27FC236}">
                <a16:creationId xmlns:a16="http://schemas.microsoft.com/office/drawing/2014/main" id="{04E19AA0-60B2-4A01-8B52-1957BBFC0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06EDF15-41BB-4813-9BE4-867292FA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ECE2D-BE1E-45FA-B4EC-E2B3DE91784D}" type="slidenum">
              <a:rPr lang="cs-CZ" smtClean="0"/>
              <a:t>‹#›</a:t>
            </a:fld>
            <a:endParaRPr lang="cs-CZ"/>
          </a:p>
        </p:txBody>
      </p:sp>
    </p:spTree>
    <p:extLst>
      <p:ext uri="{BB962C8B-B14F-4D97-AF65-F5344CB8AC3E}">
        <p14:creationId xmlns:p14="http://schemas.microsoft.com/office/powerpoint/2010/main" val="373269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1C02E-0F21-4679-8C5F-8EBD7A006ABC}"/>
              </a:ext>
            </a:extLst>
          </p:cNvPr>
          <p:cNvSpPr>
            <a:spLocks noGrp="1"/>
          </p:cNvSpPr>
          <p:nvPr>
            <p:ph type="ctrTitle"/>
          </p:nvPr>
        </p:nvSpPr>
        <p:spPr>
          <a:xfrm>
            <a:off x="1524000" y="0"/>
            <a:ext cx="9144000" cy="2387600"/>
          </a:xfrm>
        </p:spPr>
        <p:txBody>
          <a:bodyPr/>
          <a:lstStyle/>
          <a:p>
            <a:r>
              <a:rPr lang="cs-CZ" dirty="0"/>
              <a:t>SOCn5010 Analýza sociálních sítí</a:t>
            </a:r>
          </a:p>
        </p:txBody>
      </p:sp>
      <p:sp>
        <p:nvSpPr>
          <p:cNvPr id="3" name="Podnadpis 2">
            <a:extLst>
              <a:ext uri="{FF2B5EF4-FFF2-40B4-BE49-F238E27FC236}">
                <a16:creationId xmlns:a16="http://schemas.microsoft.com/office/drawing/2014/main" id="{53F20B73-4D3E-4752-A1C9-0229100FC0A3}"/>
              </a:ext>
            </a:extLst>
          </p:cNvPr>
          <p:cNvSpPr>
            <a:spLocks noGrp="1"/>
          </p:cNvSpPr>
          <p:nvPr>
            <p:ph type="subTitle" idx="1"/>
          </p:nvPr>
        </p:nvSpPr>
        <p:spPr>
          <a:xfrm>
            <a:off x="1524000" y="2842183"/>
            <a:ext cx="9144000" cy="576743"/>
          </a:xfrm>
        </p:spPr>
        <p:txBody>
          <a:bodyPr/>
          <a:lstStyle/>
          <a:p>
            <a:r>
              <a:rPr lang="cs-CZ" dirty="0"/>
              <a:t>Přednáška 5: pozice a vliv </a:t>
            </a:r>
          </a:p>
        </p:txBody>
      </p:sp>
      <p:pic>
        <p:nvPicPr>
          <p:cNvPr id="5" name="Obrázek 4">
            <a:extLst>
              <a:ext uri="{FF2B5EF4-FFF2-40B4-BE49-F238E27FC236}">
                <a16:creationId xmlns:a16="http://schemas.microsoft.com/office/drawing/2014/main" id="{051EF279-BF38-474E-A7E5-700B1E1E0E12}"/>
              </a:ext>
            </a:extLst>
          </p:cNvPr>
          <p:cNvPicPr>
            <a:picLocks noChangeAspect="1"/>
          </p:cNvPicPr>
          <p:nvPr/>
        </p:nvPicPr>
        <p:blipFill>
          <a:blip r:embed="rId2"/>
          <a:stretch>
            <a:fillRect/>
          </a:stretch>
        </p:blipFill>
        <p:spPr>
          <a:xfrm>
            <a:off x="4242595" y="3439075"/>
            <a:ext cx="3706810" cy="2956866"/>
          </a:xfrm>
          <a:prstGeom prst="rect">
            <a:avLst/>
          </a:prstGeom>
        </p:spPr>
      </p:pic>
    </p:spTree>
    <p:extLst>
      <p:ext uri="{BB962C8B-B14F-4D97-AF65-F5344CB8AC3E}">
        <p14:creationId xmlns:p14="http://schemas.microsoft.com/office/powerpoint/2010/main" val="426513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5AEDAA-B87E-46D6-95DA-D317A24B5B87}"/>
              </a:ext>
            </a:extLst>
          </p:cNvPr>
          <p:cNvSpPr>
            <a:spLocks noGrp="1"/>
          </p:cNvSpPr>
          <p:nvPr>
            <p:ph type="title"/>
          </p:nvPr>
        </p:nvSpPr>
        <p:spPr/>
        <p:txBody>
          <a:bodyPr/>
          <a:lstStyle/>
          <a:p>
            <a:r>
              <a:rPr lang="cs-CZ" dirty="0"/>
              <a:t>Seminář</a:t>
            </a:r>
          </a:p>
        </p:txBody>
      </p:sp>
    </p:spTree>
    <p:extLst>
      <p:ext uri="{BB962C8B-B14F-4D97-AF65-F5344CB8AC3E}">
        <p14:creationId xmlns:p14="http://schemas.microsoft.com/office/powerpoint/2010/main" val="319186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298982D-5025-4749-ACED-045420BAFA1A}"/>
              </a:ext>
            </a:extLst>
          </p:cNvPr>
          <p:cNvPicPr>
            <a:picLocks noChangeAspect="1"/>
          </p:cNvPicPr>
          <p:nvPr/>
        </p:nvPicPr>
        <p:blipFill>
          <a:blip r:embed="rId2"/>
          <a:stretch>
            <a:fillRect/>
          </a:stretch>
        </p:blipFill>
        <p:spPr>
          <a:xfrm>
            <a:off x="596898" y="35653"/>
            <a:ext cx="10998204" cy="6786694"/>
          </a:xfrm>
          <a:prstGeom prst="rect">
            <a:avLst/>
          </a:prstGeom>
        </p:spPr>
      </p:pic>
    </p:spTree>
    <p:extLst>
      <p:ext uri="{BB962C8B-B14F-4D97-AF65-F5344CB8AC3E}">
        <p14:creationId xmlns:p14="http://schemas.microsoft.com/office/powerpoint/2010/main" val="137550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2C10AB-93FB-499F-B05C-971D27F0EDB0}"/>
              </a:ext>
            </a:extLst>
          </p:cNvPr>
          <p:cNvSpPr>
            <a:spLocks noGrp="1"/>
          </p:cNvSpPr>
          <p:nvPr>
            <p:ph type="title"/>
          </p:nvPr>
        </p:nvSpPr>
        <p:spPr/>
        <p:txBody>
          <a:bodyPr/>
          <a:lstStyle/>
          <a:p>
            <a:r>
              <a:rPr lang="cs-CZ" dirty="0" err="1"/>
              <a:t>Key</a:t>
            </a:r>
            <a:r>
              <a:rPr lang="cs-CZ" dirty="0"/>
              <a:t> </a:t>
            </a:r>
            <a:r>
              <a:rPr lang="cs-CZ" dirty="0" err="1"/>
              <a:t>concepts</a:t>
            </a:r>
            <a:endParaRPr lang="cs-CZ" dirty="0"/>
          </a:p>
        </p:txBody>
      </p:sp>
      <p:sp>
        <p:nvSpPr>
          <p:cNvPr id="3" name="Zástupný symbol pro obsah 2">
            <a:extLst>
              <a:ext uri="{FF2B5EF4-FFF2-40B4-BE49-F238E27FC236}">
                <a16:creationId xmlns:a16="http://schemas.microsoft.com/office/drawing/2014/main" id="{D4BEBE5E-768F-4A9F-8E52-55EB41C55A1C}"/>
              </a:ext>
            </a:extLst>
          </p:cNvPr>
          <p:cNvSpPr>
            <a:spLocks noGrp="1"/>
          </p:cNvSpPr>
          <p:nvPr>
            <p:ph idx="1"/>
          </p:nvPr>
        </p:nvSpPr>
        <p:spPr/>
        <p:txBody>
          <a:bodyPr>
            <a:normAutofit/>
          </a:bodyPr>
          <a:lstStyle/>
          <a:p>
            <a:pPr>
              <a:buFontTx/>
              <a:buChar char="-"/>
            </a:pPr>
            <a:r>
              <a:rPr lang="cs-CZ" dirty="0" err="1"/>
              <a:t>Size</a:t>
            </a:r>
            <a:endParaRPr lang="cs-CZ" dirty="0"/>
          </a:p>
          <a:p>
            <a:pPr>
              <a:buFontTx/>
              <a:buChar char="-"/>
            </a:pPr>
            <a:r>
              <a:rPr lang="cs-CZ" dirty="0" err="1"/>
              <a:t>Density</a:t>
            </a:r>
            <a:endParaRPr lang="cs-CZ" dirty="0"/>
          </a:p>
          <a:p>
            <a:pPr>
              <a:buFontTx/>
              <a:buChar char="-"/>
            </a:pPr>
            <a:r>
              <a:rPr lang="cs-CZ" dirty="0" err="1"/>
              <a:t>Cohesion</a:t>
            </a:r>
            <a:endParaRPr lang="cs-CZ" dirty="0"/>
          </a:p>
          <a:p>
            <a:pPr>
              <a:buFontTx/>
              <a:buChar char="-"/>
            </a:pPr>
            <a:r>
              <a:rPr lang="cs-CZ" dirty="0"/>
              <a:t>Reciprocity</a:t>
            </a:r>
          </a:p>
          <a:p>
            <a:pPr>
              <a:buFontTx/>
              <a:buChar char="-"/>
            </a:pPr>
            <a:r>
              <a:rPr lang="cs-CZ" dirty="0"/>
              <a:t>Transitivity</a:t>
            </a:r>
          </a:p>
          <a:p>
            <a:pPr>
              <a:buFontTx/>
              <a:buChar char="-"/>
            </a:pPr>
            <a:r>
              <a:rPr lang="cs-CZ" dirty="0" err="1"/>
              <a:t>Centralization</a:t>
            </a:r>
            <a:endParaRPr lang="cs-CZ" dirty="0"/>
          </a:p>
          <a:p>
            <a:pPr>
              <a:buFontTx/>
              <a:buChar char="-"/>
            </a:pPr>
            <a:endParaRPr lang="cs-CZ"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322440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E75FC-6E41-427B-9242-170186A15BAB}"/>
              </a:ext>
            </a:extLst>
          </p:cNvPr>
          <p:cNvSpPr>
            <a:spLocks noGrp="1"/>
          </p:cNvSpPr>
          <p:nvPr>
            <p:ph type="title"/>
          </p:nvPr>
        </p:nvSpPr>
        <p:spPr/>
        <p:txBody>
          <a:bodyPr/>
          <a:lstStyle/>
          <a:p>
            <a:r>
              <a:rPr lang="cs-CZ" dirty="0"/>
              <a:t>Network </a:t>
            </a:r>
            <a:r>
              <a:rPr lang="cs-CZ" dirty="0" err="1"/>
              <a:t>size</a:t>
            </a:r>
            <a:endParaRPr lang="cs-CZ" dirty="0"/>
          </a:p>
        </p:txBody>
      </p:sp>
      <p:sp>
        <p:nvSpPr>
          <p:cNvPr id="3" name="Zástupný symbol pro obsah 2">
            <a:extLst>
              <a:ext uri="{FF2B5EF4-FFF2-40B4-BE49-F238E27FC236}">
                <a16:creationId xmlns:a16="http://schemas.microsoft.com/office/drawing/2014/main" id="{61AA8868-A9C3-4C9C-9BB1-A2B3B5365461}"/>
              </a:ext>
            </a:extLst>
          </p:cNvPr>
          <p:cNvSpPr>
            <a:spLocks noGrp="1"/>
          </p:cNvSpPr>
          <p:nvPr>
            <p:ph idx="1"/>
          </p:nvPr>
        </p:nvSpPr>
        <p:spPr/>
        <p:txBody>
          <a:bodyPr/>
          <a:lstStyle/>
          <a:p>
            <a:r>
              <a:rPr lang="cs-CZ" dirty="0"/>
              <a:t>Si</a:t>
            </a:r>
            <a:r>
              <a:rPr lang="en-US" dirty="0"/>
              <a:t>ze is critical for the structure of social relations because of the limited resources and capacities that each actor has for building and maintaining ties</a:t>
            </a:r>
            <a:endParaRPr lang="cs-CZ" dirty="0"/>
          </a:p>
          <a:p>
            <a:r>
              <a:rPr lang="en-US" dirty="0"/>
              <a:t>Number of nodes</a:t>
            </a:r>
          </a:p>
        </p:txBody>
      </p:sp>
    </p:spTree>
    <p:extLst>
      <p:ext uri="{BB962C8B-B14F-4D97-AF65-F5344CB8AC3E}">
        <p14:creationId xmlns:p14="http://schemas.microsoft.com/office/powerpoint/2010/main" val="115484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781B4-AABD-45F6-9867-44D380FA1E2E}"/>
              </a:ext>
            </a:extLst>
          </p:cNvPr>
          <p:cNvSpPr>
            <a:spLocks noGrp="1"/>
          </p:cNvSpPr>
          <p:nvPr>
            <p:ph type="title"/>
          </p:nvPr>
        </p:nvSpPr>
        <p:spPr/>
        <p:txBody>
          <a:bodyPr/>
          <a:lstStyle/>
          <a:p>
            <a:r>
              <a:rPr lang="cs-CZ" dirty="0" err="1"/>
              <a:t>Density</a:t>
            </a:r>
            <a:endParaRPr lang="cs-CZ" dirty="0"/>
          </a:p>
        </p:txBody>
      </p:sp>
      <p:sp>
        <p:nvSpPr>
          <p:cNvPr id="3" name="Zástupný symbol pro obsah 2">
            <a:extLst>
              <a:ext uri="{FF2B5EF4-FFF2-40B4-BE49-F238E27FC236}">
                <a16:creationId xmlns:a16="http://schemas.microsoft.com/office/drawing/2014/main" id="{6791A447-6AC2-4561-81CA-2CB4E558DDA8}"/>
              </a:ext>
            </a:extLst>
          </p:cNvPr>
          <p:cNvSpPr>
            <a:spLocks noGrp="1"/>
          </p:cNvSpPr>
          <p:nvPr>
            <p:ph idx="1"/>
          </p:nvPr>
        </p:nvSpPr>
        <p:spPr/>
        <p:txBody>
          <a:bodyPr>
            <a:normAutofit fontScale="85000" lnSpcReduction="20000"/>
          </a:bodyPr>
          <a:lstStyle/>
          <a:p>
            <a:r>
              <a:rPr lang="cs-CZ" dirty="0"/>
              <a:t>S</a:t>
            </a:r>
            <a:r>
              <a:rPr lang="en-US" dirty="0" err="1"/>
              <a:t>ocial</a:t>
            </a:r>
            <a:r>
              <a:rPr lang="en-US" dirty="0"/>
              <a:t> capital and/or social constraint</a:t>
            </a:r>
            <a:endParaRPr lang="cs-CZ" dirty="0"/>
          </a:p>
          <a:p>
            <a:r>
              <a:rPr lang="cs-CZ" dirty="0" err="1"/>
              <a:t>Proportion</a:t>
            </a:r>
            <a:r>
              <a:rPr lang="cs-CZ" dirty="0"/>
              <a:t> </a:t>
            </a:r>
            <a:r>
              <a:rPr lang="cs-CZ" dirty="0" err="1"/>
              <a:t>of</a:t>
            </a:r>
            <a:r>
              <a:rPr lang="cs-CZ" dirty="0"/>
              <a:t> </a:t>
            </a:r>
            <a:r>
              <a:rPr lang="cs-CZ" dirty="0" err="1"/>
              <a:t>existing</a:t>
            </a:r>
            <a:r>
              <a:rPr lang="cs-CZ" dirty="0"/>
              <a:t> </a:t>
            </a:r>
            <a:r>
              <a:rPr lang="cs-CZ" dirty="0" err="1"/>
              <a:t>ties</a:t>
            </a:r>
            <a:r>
              <a:rPr lang="cs-CZ" dirty="0"/>
              <a:t> </a:t>
            </a:r>
            <a:r>
              <a:rPr lang="cs-CZ" dirty="0" err="1"/>
              <a:t>out</a:t>
            </a:r>
            <a:r>
              <a:rPr lang="cs-CZ" dirty="0"/>
              <a:t> </a:t>
            </a:r>
            <a:r>
              <a:rPr lang="cs-CZ" dirty="0" err="1"/>
              <a:t>of</a:t>
            </a:r>
            <a:r>
              <a:rPr lang="cs-CZ" dirty="0"/>
              <a:t> </a:t>
            </a:r>
            <a:r>
              <a:rPr lang="cs-CZ" dirty="0" err="1"/>
              <a:t>all</a:t>
            </a:r>
            <a:r>
              <a:rPr lang="cs-CZ" dirty="0"/>
              <a:t> </a:t>
            </a:r>
            <a:r>
              <a:rPr lang="cs-CZ" dirty="0" err="1"/>
              <a:t>possible</a:t>
            </a:r>
            <a:r>
              <a:rPr lang="cs-CZ" dirty="0"/>
              <a:t> </a:t>
            </a:r>
            <a:r>
              <a:rPr lang="cs-CZ" dirty="0" err="1"/>
              <a:t>ties</a:t>
            </a:r>
            <a:endParaRPr lang="cs-CZ" dirty="0"/>
          </a:p>
          <a:p>
            <a:r>
              <a:rPr lang="cs-CZ" dirty="0"/>
              <a:t>Maximum </a:t>
            </a:r>
            <a:r>
              <a:rPr lang="cs-CZ" dirty="0" err="1"/>
              <a:t>density</a:t>
            </a:r>
            <a:r>
              <a:rPr lang="cs-CZ" dirty="0"/>
              <a:t> in </a:t>
            </a:r>
            <a:r>
              <a:rPr lang="en-US" b="1" dirty="0"/>
              <a:t>symmetric</a:t>
            </a:r>
            <a:r>
              <a:rPr lang="cs-CZ" dirty="0"/>
              <a:t>/</a:t>
            </a:r>
            <a:r>
              <a:rPr lang="cs-CZ" b="1" dirty="0" err="1"/>
              <a:t>undirected</a:t>
            </a:r>
            <a:r>
              <a:rPr lang="cs-CZ" b="1" dirty="0"/>
              <a:t> network</a:t>
            </a:r>
            <a:r>
              <a:rPr lang="cs-CZ" dirty="0"/>
              <a:t>: n(n-1)/2 </a:t>
            </a:r>
            <a:r>
              <a:rPr lang="en-US" dirty="0"/>
              <a:t>[</a:t>
            </a:r>
            <a:r>
              <a:rPr lang="cs-CZ" dirty="0"/>
              <a:t>n – </a:t>
            </a:r>
            <a:r>
              <a:rPr lang="cs-CZ" dirty="0" err="1"/>
              <a:t>number</a:t>
            </a:r>
            <a:r>
              <a:rPr lang="cs-CZ" dirty="0"/>
              <a:t> </a:t>
            </a:r>
            <a:r>
              <a:rPr lang="cs-CZ" dirty="0" err="1"/>
              <a:t>of</a:t>
            </a:r>
            <a:r>
              <a:rPr lang="cs-CZ" dirty="0"/>
              <a:t> </a:t>
            </a:r>
            <a:r>
              <a:rPr lang="cs-CZ" dirty="0" err="1"/>
              <a:t>nodes</a:t>
            </a:r>
            <a:r>
              <a:rPr lang="en-US" dirty="0"/>
              <a:t>]</a:t>
            </a:r>
            <a:endParaRPr lang="cs-CZ" dirty="0"/>
          </a:p>
          <a:p>
            <a:r>
              <a:rPr lang="cs-CZ" dirty="0" err="1"/>
              <a:t>Comparing</a:t>
            </a:r>
            <a:r>
              <a:rPr lang="cs-CZ" dirty="0"/>
              <a:t> </a:t>
            </a:r>
            <a:r>
              <a:rPr lang="cs-CZ" dirty="0" err="1"/>
              <a:t>densities</a:t>
            </a:r>
            <a:r>
              <a:rPr lang="cs-CZ" dirty="0"/>
              <a:t> </a:t>
            </a:r>
            <a:r>
              <a:rPr lang="cs-CZ" dirty="0" err="1"/>
              <a:t>across</a:t>
            </a:r>
            <a:r>
              <a:rPr lang="cs-CZ" dirty="0"/>
              <a:t> network </a:t>
            </a:r>
            <a:r>
              <a:rPr lang="cs-CZ" dirty="0" err="1"/>
              <a:t>of</a:t>
            </a:r>
            <a:r>
              <a:rPr lang="cs-CZ" dirty="0"/>
              <a:t> </a:t>
            </a:r>
            <a:r>
              <a:rPr lang="cs-CZ" dirty="0" err="1"/>
              <a:t>different</a:t>
            </a:r>
            <a:r>
              <a:rPr lang="cs-CZ" dirty="0"/>
              <a:t> </a:t>
            </a:r>
            <a:r>
              <a:rPr lang="cs-CZ" dirty="0" err="1"/>
              <a:t>size</a:t>
            </a:r>
            <a:r>
              <a:rPr lang="cs-CZ" dirty="0"/>
              <a:t>?</a:t>
            </a:r>
          </a:p>
          <a:p>
            <a:r>
              <a:rPr lang="cs-CZ" dirty="0" err="1"/>
              <a:t>Average</a:t>
            </a:r>
            <a:r>
              <a:rPr lang="cs-CZ" dirty="0"/>
              <a:t> </a:t>
            </a:r>
            <a:r>
              <a:rPr lang="cs-CZ" dirty="0" err="1"/>
              <a:t>degree</a:t>
            </a:r>
            <a:r>
              <a:rPr lang="cs-CZ" dirty="0"/>
              <a:t> + in-</a:t>
            </a:r>
            <a:r>
              <a:rPr lang="cs-CZ" dirty="0" err="1"/>
              <a:t>degree</a:t>
            </a:r>
            <a:r>
              <a:rPr lang="cs-CZ" dirty="0"/>
              <a:t>/</a:t>
            </a:r>
            <a:r>
              <a:rPr lang="cs-CZ" dirty="0" err="1"/>
              <a:t>out-degree</a:t>
            </a:r>
            <a:endParaRPr lang="cs-CZ" dirty="0"/>
          </a:p>
          <a:p>
            <a:r>
              <a:rPr lang="cs-CZ" b="1" dirty="0" err="1"/>
              <a:t>Valued</a:t>
            </a:r>
            <a:r>
              <a:rPr lang="cs-CZ" b="1" dirty="0"/>
              <a:t> network</a:t>
            </a:r>
            <a:r>
              <a:rPr lang="cs-CZ" dirty="0"/>
              <a:t>: </a:t>
            </a:r>
            <a:r>
              <a:rPr lang="en-US" dirty="0"/>
              <a:t>density is defined as the sum of the ties divided by the number of possible ties (i.e. the ratio of all tie strength that is actually present to the number of possible tie</a:t>
            </a:r>
            <a:r>
              <a:rPr lang="cs-CZ" dirty="0"/>
              <a:t>s)</a:t>
            </a:r>
          </a:p>
          <a:p>
            <a:r>
              <a:rPr lang="cs-CZ" dirty="0"/>
              <a:t>= </a:t>
            </a:r>
            <a:r>
              <a:rPr lang="en-US" dirty="0"/>
              <a:t>sum of the values of all ties divided by the number of possible ties.  That is, with valued data, density is usually defined as the average strength of ties across all possible (not all actual) ties</a:t>
            </a:r>
            <a:endParaRPr lang="cs-CZ" dirty="0"/>
          </a:p>
        </p:txBody>
      </p:sp>
    </p:spTree>
    <p:extLst>
      <p:ext uri="{BB962C8B-B14F-4D97-AF65-F5344CB8AC3E}">
        <p14:creationId xmlns:p14="http://schemas.microsoft.com/office/powerpoint/2010/main" val="115037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FE51A-8FE5-4C66-9215-C3EE336B3740}"/>
              </a:ext>
            </a:extLst>
          </p:cNvPr>
          <p:cNvSpPr>
            <a:spLocks noGrp="1"/>
          </p:cNvSpPr>
          <p:nvPr>
            <p:ph type="title"/>
          </p:nvPr>
        </p:nvSpPr>
        <p:spPr/>
        <p:txBody>
          <a:bodyPr/>
          <a:lstStyle/>
          <a:p>
            <a:r>
              <a:rPr lang="cs-CZ" dirty="0" err="1"/>
              <a:t>Cohesion</a:t>
            </a:r>
            <a:endParaRPr lang="cs-CZ" dirty="0"/>
          </a:p>
        </p:txBody>
      </p:sp>
      <p:sp>
        <p:nvSpPr>
          <p:cNvPr id="3" name="Zástupný symbol pro obsah 2">
            <a:extLst>
              <a:ext uri="{FF2B5EF4-FFF2-40B4-BE49-F238E27FC236}">
                <a16:creationId xmlns:a16="http://schemas.microsoft.com/office/drawing/2014/main" id="{CD696E76-BE03-4C20-B440-9C3B3B6AFF74}"/>
              </a:ext>
            </a:extLst>
          </p:cNvPr>
          <p:cNvSpPr>
            <a:spLocks noGrp="1"/>
          </p:cNvSpPr>
          <p:nvPr>
            <p:ph idx="1"/>
          </p:nvPr>
        </p:nvSpPr>
        <p:spPr/>
        <p:txBody>
          <a:bodyPr/>
          <a:lstStyle/>
          <a:p>
            <a:r>
              <a:rPr lang="cs-CZ" b="1" dirty="0" err="1"/>
              <a:t>Density</a:t>
            </a:r>
            <a:r>
              <a:rPr lang="cs-CZ" b="1" dirty="0"/>
              <a:t> in sub-</a:t>
            </a:r>
            <a:r>
              <a:rPr lang="cs-CZ" b="1" dirty="0" err="1"/>
              <a:t>graphs</a:t>
            </a:r>
            <a:r>
              <a:rPr lang="cs-CZ" b="1" dirty="0"/>
              <a:t> </a:t>
            </a:r>
            <a:r>
              <a:rPr lang="cs-CZ" dirty="0"/>
              <a:t>(</a:t>
            </a:r>
            <a:r>
              <a:rPr lang="cs-CZ" dirty="0" err="1"/>
              <a:t>within</a:t>
            </a:r>
            <a:r>
              <a:rPr lang="cs-CZ" dirty="0"/>
              <a:t> </a:t>
            </a:r>
            <a:r>
              <a:rPr lang="cs-CZ" dirty="0" err="1"/>
              <a:t>groups</a:t>
            </a:r>
            <a:r>
              <a:rPr lang="cs-CZ" dirty="0"/>
              <a:t>)</a:t>
            </a:r>
          </a:p>
          <a:p>
            <a:r>
              <a:rPr lang="cs-CZ" dirty="0" err="1"/>
              <a:t>Components</a:t>
            </a:r>
            <a:endParaRPr lang="cs-CZ" dirty="0"/>
          </a:p>
          <a:p>
            <a:r>
              <a:rPr lang="cs-CZ" b="1" dirty="0" err="1"/>
              <a:t>Component</a:t>
            </a:r>
            <a:r>
              <a:rPr lang="cs-CZ" b="1" dirty="0"/>
              <a:t> ratio </a:t>
            </a:r>
            <a:r>
              <a:rPr lang="cs-CZ" dirty="0"/>
              <a:t>= (</a:t>
            </a:r>
            <a:r>
              <a:rPr lang="cs-CZ" dirty="0" err="1"/>
              <a:t>number</a:t>
            </a:r>
            <a:r>
              <a:rPr lang="cs-CZ" dirty="0"/>
              <a:t> </a:t>
            </a:r>
            <a:r>
              <a:rPr lang="cs-CZ" dirty="0" err="1"/>
              <a:t>of</a:t>
            </a:r>
            <a:r>
              <a:rPr lang="cs-CZ" dirty="0"/>
              <a:t> components-1)/(</a:t>
            </a:r>
            <a:r>
              <a:rPr lang="cs-CZ" dirty="0" err="1"/>
              <a:t>number</a:t>
            </a:r>
            <a:r>
              <a:rPr lang="cs-CZ" dirty="0"/>
              <a:t> </a:t>
            </a:r>
            <a:r>
              <a:rPr lang="cs-CZ" dirty="0" err="1"/>
              <a:t>of</a:t>
            </a:r>
            <a:r>
              <a:rPr lang="cs-CZ" dirty="0"/>
              <a:t> nodes-1)</a:t>
            </a:r>
          </a:p>
          <a:p>
            <a:r>
              <a:rPr lang="cs-CZ" dirty="0"/>
              <a:t>1 = </a:t>
            </a:r>
            <a:r>
              <a:rPr lang="cs-CZ" dirty="0" err="1"/>
              <a:t>every</a:t>
            </a:r>
            <a:r>
              <a:rPr lang="cs-CZ" dirty="0"/>
              <a:t> node </a:t>
            </a:r>
            <a:r>
              <a:rPr lang="cs-CZ" dirty="0" err="1"/>
              <a:t>is</a:t>
            </a:r>
            <a:r>
              <a:rPr lang="cs-CZ" dirty="0"/>
              <a:t> </a:t>
            </a:r>
            <a:r>
              <a:rPr lang="cs-CZ" dirty="0" err="1"/>
              <a:t>an</a:t>
            </a:r>
            <a:r>
              <a:rPr lang="cs-CZ" dirty="0"/>
              <a:t> </a:t>
            </a:r>
            <a:r>
              <a:rPr lang="cs-CZ" dirty="0" err="1"/>
              <a:t>isolate</a:t>
            </a:r>
            <a:r>
              <a:rPr lang="cs-CZ" dirty="0"/>
              <a:t> / 0= </a:t>
            </a:r>
            <a:r>
              <a:rPr lang="cs-CZ" dirty="0" err="1"/>
              <a:t>one</a:t>
            </a:r>
            <a:r>
              <a:rPr lang="cs-CZ" dirty="0"/>
              <a:t> </a:t>
            </a:r>
            <a:r>
              <a:rPr lang="cs-CZ" dirty="0" err="1"/>
              <a:t>component</a:t>
            </a:r>
            <a:endParaRPr lang="cs-CZ" dirty="0"/>
          </a:p>
          <a:p>
            <a:r>
              <a:rPr lang="cs-CZ" b="1" dirty="0" err="1"/>
              <a:t>Connectedness</a:t>
            </a:r>
            <a:r>
              <a:rPr lang="cs-CZ" dirty="0"/>
              <a:t> – </a:t>
            </a:r>
            <a:r>
              <a:rPr lang="cs-CZ" dirty="0" err="1"/>
              <a:t>proportion</a:t>
            </a:r>
            <a:r>
              <a:rPr lang="cs-CZ" dirty="0"/>
              <a:t> </a:t>
            </a:r>
            <a:r>
              <a:rPr lang="cs-CZ" dirty="0" err="1"/>
              <a:t>of</a:t>
            </a:r>
            <a:r>
              <a:rPr lang="cs-CZ" dirty="0"/>
              <a:t> pair </a:t>
            </a:r>
            <a:r>
              <a:rPr lang="cs-CZ" dirty="0" err="1"/>
              <a:t>of</a:t>
            </a:r>
            <a:r>
              <a:rPr lang="cs-CZ" dirty="0"/>
              <a:t> </a:t>
            </a:r>
            <a:r>
              <a:rPr lang="cs-CZ" dirty="0" err="1"/>
              <a:t>nodes</a:t>
            </a:r>
            <a:r>
              <a:rPr lang="cs-CZ" dirty="0"/>
              <a:t> </a:t>
            </a:r>
            <a:r>
              <a:rPr lang="cs-CZ" dirty="0" err="1"/>
              <a:t>that</a:t>
            </a:r>
            <a:r>
              <a:rPr lang="cs-CZ" dirty="0"/>
              <a:t> </a:t>
            </a:r>
            <a:r>
              <a:rPr lang="cs-CZ" dirty="0" err="1"/>
              <a:t>can</a:t>
            </a:r>
            <a:r>
              <a:rPr lang="cs-CZ" dirty="0"/>
              <a:t> </a:t>
            </a:r>
            <a:r>
              <a:rPr lang="cs-CZ" dirty="0" err="1"/>
              <a:t>reach</a:t>
            </a:r>
            <a:r>
              <a:rPr lang="cs-CZ" dirty="0"/>
              <a:t> </a:t>
            </a:r>
            <a:r>
              <a:rPr lang="cs-CZ" dirty="0" err="1"/>
              <a:t>each</a:t>
            </a:r>
            <a:r>
              <a:rPr lang="cs-CZ" dirty="0"/>
              <a:t> </a:t>
            </a:r>
            <a:r>
              <a:rPr lang="cs-CZ" dirty="0" err="1"/>
              <a:t>other</a:t>
            </a:r>
            <a:r>
              <a:rPr lang="cs-CZ" dirty="0"/>
              <a:t> (are </a:t>
            </a:r>
            <a:r>
              <a:rPr lang="cs-CZ" dirty="0" err="1"/>
              <a:t>located</a:t>
            </a:r>
            <a:r>
              <a:rPr lang="cs-CZ" dirty="0"/>
              <a:t> in </a:t>
            </a:r>
            <a:r>
              <a:rPr lang="cs-CZ" dirty="0" err="1"/>
              <a:t>the</a:t>
            </a:r>
            <a:r>
              <a:rPr lang="cs-CZ" dirty="0"/>
              <a:t> </a:t>
            </a:r>
            <a:r>
              <a:rPr lang="cs-CZ" dirty="0" err="1"/>
              <a:t>same</a:t>
            </a:r>
            <a:r>
              <a:rPr lang="cs-CZ" dirty="0"/>
              <a:t> </a:t>
            </a:r>
            <a:r>
              <a:rPr lang="cs-CZ" dirty="0" err="1"/>
              <a:t>component</a:t>
            </a:r>
            <a:r>
              <a:rPr lang="cs-CZ" dirty="0"/>
              <a:t>)</a:t>
            </a:r>
          </a:p>
          <a:p>
            <a:r>
              <a:rPr lang="cs-CZ" dirty="0"/>
              <a:t>1 – </a:t>
            </a:r>
            <a:r>
              <a:rPr lang="cs-CZ" dirty="0" err="1"/>
              <a:t>connectedness</a:t>
            </a:r>
            <a:r>
              <a:rPr lang="cs-CZ" dirty="0"/>
              <a:t> = </a:t>
            </a:r>
            <a:r>
              <a:rPr lang="cs-CZ" b="1" dirty="0" err="1"/>
              <a:t>fragmentation</a:t>
            </a:r>
            <a:endParaRPr lang="cs-CZ" b="1" dirty="0"/>
          </a:p>
          <a:p>
            <a:endParaRPr lang="cs-CZ" dirty="0"/>
          </a:p>
        </p:txBody>
      </p:sp>
    </p:spTree>
    <p:extLst>
      <p:ext uri="{BB962C8B-B14F-4D97-AF65-F5344CB8AC3E}">
        <p14:creationId xmlns:p14="http://schemas.microsoft.com/office/powerpoint/2010/main" val="425886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C6259-237E-4113-9ADA-38ADE813880D}"/>
              </a:ext>
            </a:extLst>
          </p:cNvPr>
          <p:cNvSpPr>
            <a:spLocks noGrp="1"/>
          </p:cNvSpPr>
          <p:nvPr>
            <p:ph type="title"/>
          </p:nvPr>
        </p:nvSpPr>
        <p:spPr/>
        <p:txBody>
          <a:bodyPr/>
          <a:lstStyle/>
          <a:p>
            <a:r>
              <a:rPr lang="cs-CZ" dirty="0"/>
              <a:t>Reciprocity</a:t>
            </a:r>
          </a:p>
        </p:txBody>
      </p:sp>
      <p:sp>
        <p:nvSpPr>
          <p:cNvPr id="3" name="Zástupný symbol pro obsah 2">
            <a:extLst>
              <a:ext uri="{FF2B5EF4-FFF2-40B4-BE49-F238E27FC236}">
                <a16:creationId xmlns:a16="http://schemas.microsoft.com/office/drawing/2014/main" id="{3D730BCA-83E1-44FA-AFFF-C9713F323A24}"/>
              </a:ext>
            </a:extLst>
          </p:cNvPr>
          <p:cNvSpPr>
            <a:spLocks noGrp="1"/>
          </p:cNvSpPr>
          <p:nvPr>
            <p:ph idx="1"/>
          </p:nvPr>
        </p:nvSpPr>
        <p:spPr/>
        <p:txBody>
          <a:bodyPr/>
          <a:lstStyle/>
          <a:p>
            <a:r>
              <a:rPr lang="en-US" dirty="0"/>
              <a:t>directed data</a:t>
            </a:r>
            <a:endParaRPr lang="cs-CZ" dirty="0"/>
          </a:p>
          <a:p>
            <a:r>
              <a:rPr lang="en-US" dirty="0"/>
              <a:t>four possible dyadic relationships: A and B are not connected, A sends to B, B sends to</a:t>
            </a:r>
            <a:r>
              <a:rPr lang="cs-CZ" dirty="0"/>
              <a:t> </a:t>
            </a:r>
            <a:r>
              <a:rPr lang="en-US" dirty="0"/>
              <a:t>A, or A and B send to each other.</a:t>
            </a:r>
            <a:endParaRPr lang="cs-CZ" dirty="0"/>
          </a:p>
          <a:p>
            <a:r>
              <a:rPr lang="cs-CZ" dirty="0" err="1"/>
              <a:t>Number</a:t>
            </a:r>
            <a:r>
              <a:rPr lang="cs-CZ" dirty="0"/>
              <a:t> </a:t>
            </a:r>
            <a:r>
              <a:rPr lang="cs-CZ" dirty="0" err="1"/>
              <a:t>of</a:t>
            </a:r>
            <a:r>
              <a:rPr lang="cs-CZ" dirty="0"/>
              <a:t> </a:t>
            </a:r>
            <a:r>
              <a:rPr lang="cs-CZ" dirty="0" err="1"/>
              <a:t>reciprocated</a:t>
            </a:r>
            <a:r>
              <a:rPr lang="cs-CZ" dirty="0"/>
              <a:t> </a:t>
            </a:r>
            <a:r>
              <a:rPr lang="cs-CZ" dirty="0" err="1"/>
              <a:t>ties</a:t>
            </a:r>
            <a:r>
              <a:rPr lang="cs-CZ" dirty="0"/>
              <a:t> / </a:t>
            </a:r>
            <a:r>
              <a:rPr lang="cs-CZ" dirty="0" err="1"/>
              <a:t>number</a:t>
            </a:r>
            <a:r>
              <a:rPr lang="cs-CZ" dirty="0"/>
              <a:t> </a:t>
            </a:r>
            <a:r>
              <a:rPr lang="cs-CZ" dirty="0" err="1"/>
              <a:t>of</a:t>
            </a:r>
            <a:r>
              <a:rPr lang="cs-CZ" dirty="0"/>
              <a:t> </a:t>
            </a:r>
            <a:r>
              <a:rPr lang="cs-CZ" dirty="0" err="1"/>
              <a:t>all</a:t>
            </a:r>
            <a:r>
              <a:rPr lang="cs-CZ" dirty="0"/>
              <a:t> </a:t>
            </a:r>
            <a:r>
              <a:rPr lang="cs-CZ" dirty="0" err="1"/>
              <a:t>ties</a:t>
            </a:r>
            <a:endParaRPr lang="cs-CZ" dirty="0"/>
          </a:p>
          <a:p>
            <a:r>
              <a:rPr lang="cs-CZ" dirty="0" err="1"/>
              <a:t>Dyad</a:t>
            </a:r>
            <a:r>
              <a:rPr lang="cs-CZ" dirty="0"/>
              <a:t> </a:t>
            </a:r>
            <a:r>
              <a:rPr lang="cs-CZ" dirty="0" err="1"/>
              <a:t>method</a:t>
            </a:r>
            <a:r>
              <a:rPr lang="cs-CZ" dirty="0"/>
              <a:t>: </a:t>
            </a:r>
            <a:r>
              <a:rPr lang="en-US" dirty="0"/>
              <a:t>number of pairs</a:t>
            </a:r>
            <a:r>
              <a:rPr lang="cs-CZ" dirty="0"/>
              <a:t> </a:t>
            </a:r>
            <a:r>
              <a:rPr lang="en-US" dirty="0"/>
              <a:t>with a reciprocated tie relative to the number of pairs with any tie</a:t>
            </a:r>
            <a:endParaRPr lang="cs-CZ" dirty="0"/>
          </a:p>
          <a:p>
            <a:r>
              <a:rPr lang="cs-CZ" dirty="0" err="1"/>
              <a:t>Arc</a:t>
            </a:r>
            <a:r>
              <a:rPr lang="cs-CZ" dirty="0"/>
              <a:t> </a:t>
            </a:r>
            <a:r>
              <a:rPr lang="cs-CZ" dirty="0" err="1"/>
              <a:t>method</a:t>
            </a:r>
            <a:r>
              <a:rPr lang="cs-CZ" dirty="0"/>
              <a:t>: </a:t>
            </a:r>
            <a:r>
              <a:rPr lang="en-US" dirty="0"/>
              <a:t>percentage of all possible ties (or</a:t>
            </a:r>
            <a:r>
              <a:rPr lang="cs-CZ" dirty="0"/>
              <a:t> </a:t>
            </a:r>
            <a:r>
              <a:rPr lang="en-US" dirty="0"/>
              <a:t>"arcs" of the directed graph) </a:t>
            </a:r>
            <a:r>
              <a:rPr lang="cs-CZ" dirty="0" err="1"/>
              <a:t>which</a:t>
            </a:r>
            <a:r>
              <a:rPr lang="cs-CZ" dirty="0"/>
              <a:t> </a:t>
            </a:r>
            <a:r>
              <a:rPr lang="en-US" dirty="0"/>
              <a:t>are part of reciprocated structures</a:t>
            </a:r>
            <a:endParaRPr lang="cs-CZ" dirty="0"/>
          </a:p>
        </p:txBody>
      </p:sp>
    </p:spTree>
    <p:extLst>
      <p:ext uri="{BB962C8B-B14F-4D97-AF65-F5344CB8AC3E}">
        <p14:creationId xmlns:p14="http://schemas.microsoft.com/office/powerpoint/2010/main" val="166427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23023-FCEA-4C05-8430-0BC68FD1796C}"/>
              </a:ext>
            </a:extLst>
          </p:cNvPr>
          <p:cNvSpPr>
            <a:spLocks noGrp="1"/>
          </p:cNvSpPr>
          <p:nvPr>
            <p:ph type="title"/>
          </p:nvPr>
        </p:nvSpPr>
        <p:spPr/>
        <p:txBody>
          <a:bodyPr/>
          <a:lstStyle/>
          <a:p>
            <a:r>
              <a:rPr lang="cs-CZ" dirty="0" err="1"/>
              <a:t>Centralization</a:t>
            </a:r>
            <a:endParaRPr lang="cs-CZ" dirty="0"/>
          </a:p>
        </p:txBody>
      </p:sp>
      <p:sp>
        <p:nvSpPr>
          <p:cNvPr id="3" name="Zástupný symbol pro obsah 2">
            <a:extLst>
              <a:ext uri="{FF2B5EF4-FFF2-40B4-BE49-F238E27FC236}">
                <a16:creationId xmlns:a16="http://schemas.microsoft.com/office/drawing/2014/main" id="{6ADEE6D8-4AAF-41A1-812E-EC32FF99CBA2}"/>
              </a:ext>
            </a:extLst>
          </p:cNvPr>
          <p:cNvSpPr>
            <a:spLocks noGrp="1"/>
          </p:cNvSpPr>
          <p:nvPr>
            <p:ph idx="1"/>
          </p:nvPr>
        </p:nvSpPr>
        <p:spPr/>
        <p:txBody>
          <a:bodyPr/>
          <a:lstStyle/>
          <a:p>
            <a:r>
              <a:rPr lang="en-US" dirty="0"/>
              <a:t>Extent to which a network is dominated by a single node</a:t>
            </a:r>
          </a:p>
          <a:p>
            <a:r>
              <a:rPr lang="en-US" dirty="0"/>
              <a:t>Domination – star graph</a:t>
            </a:r>
            <a:endParaRPr lang="cs-CZ" dirty="0"/>
          </a:p>
          <a:p>
            <a:r>
              <a:rPr lang="en-US" dirty="0"/>
              <a:t>The star network is the most</a:t>
            </a:r>
            <a:r>
              <a:rPr lang="cs-CZ" dirty="0"/>
              <a:t> </a:t>
            </a:r>
            <a:r>
              <a:rPr lang="en-US" dirty="0"/>
              <a:t>unequal possible network for any number of actor</a:t>
            </a:r>
            <a:r>
              <a:rPr lang="cs-CZ" dirty="0"/>
              <a:t>s</a:t>
            </a:r>
          </a:p>
          <a:p>
            <a:r>
              <a:rPr lang="en-US" dirty="0"/>
              <a:t>degree of variability in the degrees of actors in </a:t>
            </a:r>
            <a:r>
              <a:rPr lang="cs-CZ" dirty="0" err="1"/>
              <a:t>the</a:t>
            </a:r>
            <a:r>
              <a:rPr lang="cs-CZ" dirty="0"/>
              <a:t> </a:t>
            </a:r>
            <a:r>
              <a:rPr lang="en-US" dirty="0"/>
              <a:t>network as</a:t>
            </a:r>
            <a:r>
              <a:rPr lang="cs-CZ" dirty="0"/>
              <a:t> </a:t>
            </a:r>
            <a:r>
              <a:rPr lang="en-US" dirty="0"/>
              <a:t>percentage of that in a star network of the same size</a:t>
            </a:r>
            <a:endParaRPr lang="cs-CZ" dirty="0"/>
          </a:p>
          <a:p>
            <a:r>
              <a:rPr lang="cs-CZ" dirty="0"/>
              <a:t>Sum </a:t>
            </a:r>
            <a:r>
              <a:rPr lang="cs-CZ" dirty="0" err="1"/>
              <a:t>of</a:t>
            </a:r>
            <a:r>
              <a:rPr lang="cs-CZ" dirty="0"/>
              <a:t> </a:t>
            </a:r>
            <a:r>
              <a:rPr lang="cs-CZ" dirty="0" err="1"/>
              <a:t>differences</a:t>
            </a:r>
            <a:r>
              <a:rPr lang="cs-CZ" dirty="0"/>
              <a:t> </a:t>
            </a:r>
            <a:r>
              <a:rPr lang="cs-CZ" dirty="0" err="1"/>
              <a:t>between</a:t>
            </a:r>
            <a:r>
              <a:rPr lang="cs-CZ" dirty="0"/>
              <a:t> </a:t>
            </a:r>
            <a:r>
              <a:rPr lang="cs-CZ" dirty="0" err="1"/>
              <a:t>each</a:t>
            </a:r>
            <a:r>
              <a:rPr lang="cs-CZ" dirty="0"/>
              <a:t> </a:t>
            </a:r>
            <a:r>
              <a:rPr lang="cs-CZ" dirty="0" err="1"/>
              <a:t>node´s</a:t>
            </a:r>
            <a:r>
              <a:rPr lang="cs-CZ" dirty="0"/>
              <a:t> centrality and </a:t>
            </a:r>
            <a:r>
              <a:rPr lang="cs-CZ" dirty="0" err="1"/>
              <a:t>the</a:t>
            </a:r>
            <a:r>
              <a:rPr lang="cs-CZ" dirty="0"/>
              <a:t> centrality </a:t>
            </a:r>
            <a:r>
              <a:rPr lang="cs-CZ" dirty="0" err="1"/>
              <a:t>of</a:t>
            </a:r>
            <a:r>
              <a:rPr lang="cs-CZ" dirty="0"/>
              <a:t> </a:t>
            </a:r>
            <a:r>
              <a:rPr lang="cs-CZ" dirty="0" err="1"/>
              <a:t>the</a:t>
            </a:r>
            <a:r>
              <a:rPr lang="cs-CZ" dirty="0"/>
              <a:t> most </a:t>
            </a:r>
            <a:r>
              <a:rPr lang="cs-CZ" dirty="0" err="1"/>
              <a:t>central</a:t>
            </a:r>
            <a:r>
              <a:rPr lang="cs-CZ" dirty="0"/>
              <a:t> node / sum </a:t>
            </a:r>
            <a:r>
              <a:rPr lang="cs-CZ" dirty="0" err="1"/>
              <a:t>of</a:t>
            </a:r>
            <a:r>
              <a:rPr lang="cs-CZ" dirty="0"/>
              <a:t> </a:t>
            </a:r>
            <a:r>
              <a:rPr lang="cs-CZ" dirty="0" err="1"/>
              <a:t>differences</a:t>
            </a:r>
            <a:r>
              <a:rPr lang="cs-CZ" dirty="0"/>
              <a:t> in </a:t>
            </a:r>
            <a:r>
              <a:rPr lang="cs-CZ" dirty="0" err="1"/>
              <a:t>the</a:t>
            </a:r>
            <a:r>
              <a:rPr lang="cs-CZ" dirty="0"/>
              <a:t> </a:t>
            </a:r>
            <a:r>
              <a:rPr lang="cs-CZ" dirty="0" err="1"/>
              <a:t>star</a:t>
            </a:r>
            <a:r>
              <a:rPr lang="cs-CZ" dirty="0"/>
              <a:t> </a:t>
            </a:r>
            <a:r>
              <a:rPr lang="cs-CZ" dirty="0" err="1"/>
              <a:t>graph</a:t>
            </a:r>
            <a:r>
              <a:rPr lang="cs-CZ" dirty="0"/>
              <a:t> </a:t>
            </a:r>
            <a:r>
              <a:rPr lang="cs-CZ" dirty="0" err="1"/>
              <a:t>of</a:t>
            </a:r>
            <a:r>
              <a:rPr lang="cs-CZ" dirty="0"/>
              <a:t> </a:t>
            </a:r>
            <a:r>
              <a:rPr lang="cs-CZ" dirty="0" err="1"/>
              <a:t>the</a:t>
            </a:r>
            <a:r>
              <a:rPr lang="cs-CZ" dirty="0"/>
              <a:t> </a:t>
            </a:r>
            <a:r>
              <a:rPr lang="cs-CZ" dirty="0" err="1"/>
              <a:t>same</a:t>
            </a:r>
            <a:r>
              <a:rPr lang="cs-CZ" dirty="0"/>
              <a:t> </a:t>
            </a:r>
            <a:r>
              <a:rPr lang="cs-CZ" dirty="0" err="1"/>
              <a:t>size</a:t>
            </a:r>
            <a:endParaRPr lang="en-US" dirty="0"/>
          </a:p>
        </p:txBody>
      </p:sp>
      <p:pic>
        <p:nvPicPr>
          <p:cNvPr id="4" name="Obrázek 3">
            <a:extLst>
              <a:ext uri="{FF2B5EF4-FFF2-40B4-BE49-F238E27FC236}">
                <a16:creationId xmlns:a16="http://schemas.microsoft.com/office/drawing/2014/main" id="{F2ADF61D-7A59-4C95-B6E7-64259AC08B51}"/>
              </a:ext>
            </a:extLst>
          </p:cNvPr>
          <p:cNvPicPr>
            <a:picLocks noChangeAspect="1"/>
          </p:cNvPicPr>
          <p:nvPr/>
        </p:nvPicPr>
        <p:blipFill>
          <a:blip r:embed="rId2"/>
          <a:stretch>
            <a:fillRect/>
          </a:stretch>
        </p:blipFill>
        <p:spPr>
          <a:xfrm>
            <a:off x="4975303" y="2250347"/>
            <a:ext cx="553042" cy="633322"/>
          </a:xfrm>
          <a:prstGeom prst="rect">
            <a:avLst/>
          </a:prstGeom>
        </p:spPr>
      </p:pic>
    </p:spTree>
    <p:extLst>
      <p:ext uri="{BB962C8B-B14F-4D97-AF65-F5344CB8AC3E}">
        <p14:creationId xmlns:p14="http://schemas.microsoft.com/office/powerpoint/2010/main" val="278498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2FBEDC-3CAE-42A6-9E39-E6F83F6A3566}"/>
              </a:ext>
            </a:extLst>
          </p:cNvPr>
          <p:cNvSpPr>
            <a:spLocks noGrp="1"/>
          </p:cNvSpPr>
          <p:nvPr>
            <p:ph type="title"/>
          </p:nvPr>
        </p:nvSpPr>
        <p:spPr/>
        <p:txBody>
          <a:bodyPr/>
          <a:lstStyle/>
          <a:p>
            <a:r>
              <a:rPr lang="cs-CZ" dirty="0"/>
              <a:t>Transitivity</a:t>
            </a:r>
          </a:p>
        </p:txBody>
      </p:sp>
      <p:sp>
        <p:nvSpPr>
          <p:cNvPr id="3" name="Zástupný symbol pro obsah 2">
            <a:extLst>
              <a:ext uri="{FF2B5EF4-FFF2-40B4-BE49-F238E27FC236}">
                <a16:creationId xmlns:a16="http://schemas.microsoft.com/office/drawing/2014/main" id="{1B0E21B7-51F5-4662-9FCB-D1890784FF64}"/>
              </a:ext>
            </a:extLst>
          </p:cNvPr>
          <p:cNvSpPr>
            <a:spLocks noGrp="1"/>
          </p:cNvSpPr>
          <p:nvPr>
            <p:ph idx="1"/>
          </p:nvPr>
        </p:nvSpPr>
        <p:spPr/>
        <p:txBody>
          <a:bodyPr/>
          <a:lstStyle/>
          <a:p>
            <a:r>
              <a:rPr lang="cs-CZ" dirty="0" err="1"/>
              <a:t>Triad</a:t>
            </a:r>
            <a:r>
              <a:rPr lang="cs-CZ" dirty="0"/>
              <a:t> census</a:t>
            </a:r>
          </a:p>
          <a:p>
            <a:r>
              <a:rPr lang="en-US" dirty="0"/>
              <a:t>the most interesting and basic questions of social structure arise with regard</a:t>
            </a:r>
            <a:r>
              <a:rPr lang="cs-CZ" dirty="0"/>
              <a:t> </a:t>
            </a:r>
            <a:r>
              <a:rPr lang="en-US" dirty="0"/>
              <a:t>to triads</a:t>
            </a:r>
            <a:endParaRPr lang="cs-CZ" dirty="0"/>
          </a:p>
          <a:p>
            <a:r>
              <a:rPr lang="cs-CZ" dirty="0" err="1"/>
              <a:t>Transitive</a:t>
            </a:r>
            <a:r>
              <a:rPr lang="cs-CZ" dirty="0"/>
              <a:t> </a:t>
            </a:r>
            <a:r>
              <a:rPr lang="cs-CZ" dirty="0" err="1"/>
              <a:t>triad</a:t>
            </a:r>
            <a:r>
              <a:rPr lang="cs-CZ" dirty="0"/>
              <a:t> – A-B, B-C, C-A</a:t>
            </a:r>
          </a:p>
          <a:p>
            <a:r>
              <a:rPr lang="cs-CZ" dirty="0" err="1"/>
              <a:t>Share</a:t>
            </a:r>
            <a:r>
              <a:rPr lang="cs-CZ" dirty="0"/>
              <a:t> </a:t>
            </a:r>
            <a:r>
              <a:rPr lang="cs-CZ" dirty="0" err="1"/>
              <a:t>of</a:t>
            </a:r>
            <a:r>
              <a:rPr lang="cs-CZ" dirty="0"/>
              <a:t> </a:t>
            </a:r>
            <a:r>
              <a:rPr lang="cs-CZ" dirty="0" err="1"/>
              <a:t>transitive</a:t>
            </a:r>
            <a:r>
              <a:rPr lang="cs-CZ" dirty="0"/>
              <a:t> </a:t>
            </a:r>
            <a:r>
              <a:rPr lang="cs-CZ" dirty="0" err="1"/>
              <a:t>triads</a:t>
            </a:r>
            <a:r>
              <a:rPr lang="cs-CZ" dirty="0"/>
              <a:t> in </a:t>
            </a:r>
            <a:r>
              <a:rPr lang="cs-CZ" dirty="0" err="1"/>
              <a:t>the</a:t>
            </a:r>
            <a:r>
              <a:rPr lang="cs-CZ" dirty="0"/>
              <a:t> network</a:t>
            </a:r>
          </a:p>
          <a:p>
            <a:r>
              <a:rPr lang="cs-CZ" b="1" dirty="0" err="1"/>
              <a:t>Clustering</a:t>
            </a:r>
            <a:r>
              <a:rPr lang="cs-CZ" b="1" dirty="0"/>
              <a:t> </a:t>
            </a:r>
            <a:r>
              <a:rPr lang="cs-CZ" b="1" dirty="0" err="1"/>
              <a:t>coefficient</a:t>
            </a:r>
            <a:r>
              <a:rPr lang="cs-CZ" b="1" dirty="0"/>
              <a:t> </a:t>
            </a:r>
            <a:r>
              <a:rPr lang="cs-CZ" dirty="0"/>
              <a:t>– </a:t>
            </a:r>
            <a:r>
              <a:rPr lang="cs-CZ" dirty="0" err="1"/>
              <a:t>density</a:t>
            </a:r>
            <a:r>
              <a:rPr lang="cs-CZ" dirty="0"/>
              <a:t> </a:t>
            </a:r>
            <a:r>
              <a:rPr lang="cs-CZ" dirty="0" err="1"/>
              <a:t>of</a:t>
            </a:r>
            <a:r>
              <a:rPr lang="cs-CZ" dirty="0"/>
              <a:t> </a:t>
            </a:r>
            <a:r>
              <a:rPr lang="cs-CZ" dirty="0" err="1"/>
              <a:t>ties</a:t>
            </a:r>
            <a:r>
              <a:rPr lang="cs-CZ" dirty="0"/>
              <a:t> </a:t>
            </a:r>
            <a:r>
              <a:rPr lang="cs-CZ" dirty="0" err="1"/>
              <a:t>of</a:t>
            </a:r>
            <a:r>
              <a:rPr lang="cs-CZ" dirty="0"/>
              <a:t> a ego-network (</a:t>
            </a:r>
            <a:r>
              <a:rPr lang="cs-CZ" dirty="0" err="1"/>
              <a:t>individual</a:t>
            </a:r>
            <a:r>
              <a:rPr lang="cs-CZ" dirty="0"/>
              <a:t> </a:t>
            </a:r>
            <a:r>
              <a:rPr lang="cs-CZ" dirty="0" err="1"/>
              <a:t>clustering</a:t>
            </a:r>
            <a:r>
              <a:rPr lang="cs-CZ" dirty="0"/>
              <a:t> </a:t>
            </a:r>
            <a:r>
              <a:rPr lang="cs-CZ" dirty="0" err="1"/>
              <a:t>coefficient</a:t>
            </a:r>
            <a:r>
              <a:rPr lang="cs-CZ" dirty="0"/>
              <a:t>); </a:t>
            </a:r>
            <a:r>
              <a:rPr lang="cs-CZ" dirty="0" err="1"/>
              <a:t>average</a:t>
            </a:r>
            <a:r>
              <a:rPr lang="cs-CZ" dirty="0"/>
              <a:t> CC – network CC; </a:t>
            </a:r>
            <a:r>
              <a:rPr lang="cs-CZ" dirty="0" err="1"/>
              <a:t>weighted</a:t>
            </a:r>
            <a:r>
              <a:rPr lang="cs-CZ" dirty="0"/>
              <a:t> overal CC = transitivity </a:t>
            </a:r>
            <a:r>
              <a:rPr lang="cs-CZ" dirty="0" err="1"/>
              <a:t>coefficient</a:t>
            </a:r>
            <a:endParaRPr lang="cs-CZ" dirty="0"/>
          </a:p>
        </p:txBody>
      </p:sp>
      <p:pic>
        <p:nvPicPr>
          <p:cNvPr id="4" name="Obrázek 3">
            <a:extLst>
              <a:ext uri="{FF2B5EF4-FFF2-40B4-BE49-F238E27FC236}">
                <a16:creationId xmlns:a16="http://schemas.microsoft.com/office/drawing/2014/main" id="{5E75C032-3D47-404A-A174-52652EECD360}"/>
              </a:ext>
            </a:extLst>
          </p:cNvPr>
          <p:cNvPicPr>
            <a:picLocks noChangeAspect="1"/>
          </p:cNvPicPr>
          <p:nvPr/>
        </p:nvPicPr>
        <p:blipFill>
          <a:blip r:embed="rId2"/>
          <a:stretch>
            <a:fillRect/>
          </a:stretch>
        </p:blipFill>
        <p:spPr>
          <a:xfrm>
            <a:off x="7580142" y="2495679"/>
            <a:ext cx="2987899" cy="1128409"/>
          </a:xfrm>
          <a:prstGeom prst="rect">
            <a:avLst/>
          </a:prstGeom>
        </p:spPr>
      </p:pic>
    </p:spTree>
    <p:extLst>
      <p:ext uri="{BB962C8B-B14F-4D97-AF65-F5344CB8AC3E}">
        <p14:creationId xmlns:p14="http://schemas.microsoft.com/office/powerpoint/2010/main" val="303196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F8DB9-D910-42EE-B471-7C54E48B9FDC}"/>
              </a:ext>
            </a:extLst>
          </p:cNvPr>
          <p:cNvSpPr>
            <a:spLocks noGrp="1"/>
          </p:cNvSpPr>
          <p:nvPr>
            <p:ph type="title"/>
          </p:nvPr>
        </p:nvSpPr>
        <p:spPr/>
        <p:txBody>
          <a:bodyPr/>
          <a:lstStyle/>
          <a:p>
            <a:r>
              <a:rPr lang="cs-CZ" dirty="0"/>
              <a:t>Transitivity</a:t>
            </a:r>
          </a:p>
        </p:txBody>
      </p:sp>
      <p:sp>
        <p:nvSpPr>
          <p:cNvPr id="3" name="Zástupný symbol pro obsah 2">
            <a:extLst>
              <a:ext uri="{FF2B5EF4-FFF2-40B4-BE49-F238E27FC236}">
                <a16:creationId xmlns:a16="http://schemas.microsoft.com/office/drawing/2014/main" id="{5A9F19D0-AEF9-408E-A315-BE844153730B}"/>
              </a:ext>
            </a:extLst>
          </p:cNvPr>
          <p:cNvSpPr>
            <a:spLocks noGrp="1"/>
          </p:cNvSpPr>
          <p:nvPr>
            <p:ph idx="1"/>
          </p:nvPr>
        </p:nvSpPr>
        <p:spPr/>
        <p:txBody>
          <a:bodyPr/>
          <a:lstStyle/>
          <a:p>
            <a:r>
              <a:rPr lang="cs-CZ" dirty="0" err="1"/>
              <a:t>Transitive</a:t>
            </a:r>
            <a:r>
              <a:rPr lang="cs-CZ" dirty="0"/>
              <a:t> vs. </a:t>
            </a:r>
            <a:r>
              <a:rPr lang="cs-CZ" dirty="0" err="1"/>
              <a:t>Intransitive</a:t>
            </a:r>
            <a:r>
              <a:rPr lang="cs-CZ" dirty="0"/>
              <a:t> </a:t>
            </a:r>
            <a:r>
              <a:rPr lang="cs-CZ" dirty="0" err="1"/>
              <a:t>triad</a:t>
            </a:r>
            <a:r>
              <a:rPr lang="cs-CZ" dirty="0"/>
              <a:t> (AB,BC,CA vs. AB,BC) – </a:t>
            </a:r>
            <a:r>
              <a:rPr lang="cs-CZ" dirty="0" err="1"/>
              <a:t>undirected</a:t>
            </a:r>
            <a:endParaRPr lang="cs-CZ" dirty="0"/>
          </a:p>
          <a:p>
            <a:r>
              <a:rPr lang="cs-CZ" dirty="0" err="1"/>
              <a:t>Directed</a:t>
            </a:r>
            <a:r>
              <a:rPr lang="cs-CZ" dirty="0"/>
              <a:t> – 16 </a:t>
            </a:r>
            <a:r>
              <a:rPr lang="cs-CZ" dirty="0" err="1"/>
              <a:t>triads</a:t>
            </a:r>
            <a:r>
              <a:rPr lang="cs-CZ" dirty="0"/>
              <a:t>:</a:t>
            </a:r>
          </a:p>
        </p:txBody>
      </p:sp>
      <p:pic>
        <p:nvPicPr>
          <p:cNvPr id="5" name="Obrázek 4">
            <a:extLst>
              <a:ext uri="{FF2B5EF4-FFF2-40B4-BE49-F238E27FC236}">
                <a16:creationId xmlns:a16="http://schemas.microsoft.com/office/drawing/2014/main" id="{1D541918-634C-43C4-9BCF-311DB13C9E0C}"/>
              </a:ext>
            </a:extLst>
          </p:cNvPr>
          <p:cNvPicPr>
            <a:picLocks noChangeAspect="1"/>
          </p:cNvPicPr>
          <p:nvPr/>
        </p:nvPicPr>
        <p:blipFill>
          <a:blip r:embed="rId2"/>
          <a:stretch>
            <a:fillRect/>
          </a:stretch>
        </p:blipFill>
        <p:spPr>
          <a:xfrm>
            <a:off x="4518870" y="2641410"/>
            <a:ext cx="4828305" cy="3851465"/>
          </a:xfrm>
          <a:prstGeom prst="rect">
            <a:avLst/>
          </a:prstGeom>
        </p:spPr>
      </p:pic>
    </p:spTree>
    <p:extLst>
      <p:ext uri="{BB962C8B-B14F-4D97-AF65-F5344CB8AC3E}">
        <p14:creationId xmlns:p14="http://schemas.microsoft.com/office/powerpoint/2010/main" val="286296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0F3CD1-788B-43A0-84DC-FEFBCAAE017A}"/>
              </a:ext>
            </a:extLst>
          </p:cNvPr>
          <p:cNvSpPr>
            <a:spLocks noGrp="1"/>
          </p:cNvSpPr>
          <p:nvPr>
            <p:ph type="title"/>
          </p:nvPr>
        </p:nvSpPr>
        <p:spPr/>
        <p:txBody>
          <a:bodyPr/>
          <a:lstStyle/>
          <a:p>
            <a:r>
              <a:rPr lang="cs-CZ" dirty="0"/>
              <a:t>Mocenská elita</a:t>
            </a:r>
          </a:p>
        </p:txBody>
      </p:sp>
      <p:pic>
        <p:nvPicPr>
          <p:cNvPr id="9" name="Obrázek 8">
            <a:extLst>
              <a:ext uri="{FF2B5EF4-FFF2-40B4-BE49-F238E27FC236}">
                <a16:creationId xmlns:a16="http://schemas.microsoft.com/office/drawing/2014/main" id="{7D304998-C123-4399-A396-BA1492FEC6D8}"/>
              </a:ext>
            </a:extLst>
          </p:cNvPr>
          <p:cNvPicPr>
            <a:picLocks noChangeAspect="1"/>
          </p:cNvPicPr>
          <p:nvPr/>
        </p:nvPicPr>
        <p:blipFill>
          <a:blip r:embed="rId2"/>
          <a:stretch>
            <a:fillRect/>
          </a:stretch>
        </p:blipFill>
        <p:spPr>
          <a:xfrm>
            <a:off x="4371975" y="1552575"/>
            <a:ext cx="7820025" cy="5305425"/>
          </a:xfrm>
          <a:prstGeom prst="rect">
            <a:avLst/>
          </a:prstGeom>
        </p:spPr>
      </p:pic>
      <p:pic>
        <p:nvPicPr>
          <p:cNvPr id="11" name="Obrázek 10">
            <a:extLst>
              <a:ext uri="{FF2B5EF4-FFF2-40B4-BE49-F238E27FC236}">
                <a16:creationId xmlns:a16="http://schemas.microsoft.com/office/drawing/2014/main" id="{4CFC686A-149B-48C3-9A64-212E39A5E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2118045"/>
            <a:ext cx="3810000" cy="3695700"/>
          </a:xfrm>
          <a:prstGeom prst="rect">
            <a:avLst/>
          </a:prstGeom>
        </p:spPr>
      </p:pic>
    </p:spTree>
    <p:extLst>
      <p:ext uri="{BB962C8B-B14F-4D97-AF65-F5344CB8AC3E}">
        <p14:creationId xmlns:p14="http://schemas.microsoft.com/office/powerpoint/2010/main" val="18591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4528B-3525-4335-AE4A-45FB7052DA72}"/>
              </a:ext>
            </a:extLst>
          </p:cNvPr>
          <p:cNvSpPr>
            <a:spLocks noGrp="1"/>
          </p:cNvSpPr>
          <p:nvPr>
            <p:ph type="title"/>
          </p:nvPr>
        </p:nvSpPr>
        <p:spPr/>
        <p:txBody>
          <a:bodyPr/>
          <a:lstStyle/>
          <a:p>
            <a:r>
              <a:rPr lang="cs-CZ" dirty="0"/>
              <a:t>Transitivity</a:t>
            </a:r>
          </a:p>
        </p:txBody>
      </p:sp>
      <p:sp>
        <p:nvSpPr>
          <p:cNvPr id="3" name="Zástupný symbol pro obsah 2">
            <a:extLst>
              <a:ext uri="{FF2B5EF4-FFF2-40B4-BE49-F238E27FC236}">
                <a16:creationId xmlns:a16="http://schemas.microsoft.com/office/drawing/2014/main" id="{E80204E3-CCB7-482F-8A3E-A37F5EE33E11}"/>
              </a:ext>
            </a:extLst>
          </p:cNvPr>
          <p:cNvSpPr>
            <a:spLocks noGrp="1"/>
          </p:cNvSpPr>
          <p:nvPr>
            <p:ph idx="1"/>
          </p:nvPr>
        </p:nvSpPr>
        <p:spPr/>
        <p:txBody>
          <a:bodyPr/>
          <a:lstStyle/>
          <a:p>
            <a:r>
              <a:rPr lang="en-US" b="1" dirty="0"/>
              <a:t>Triplets</a:t>
            </a:r>
            <a:r>
              <a:rPr lang="cs-CZ" dirty="0"/>
              <a:t> </a:t>
            </a:r>
            <a:r>
              <a:rPr lang="en-US" dirty="0"/>
              <a:t>instead of triads</a:t>
            </a:r>
            <a:endParaRPr lang="cs-CZ" dirty="0"/>
          </a:p>
          <a:p>
            <a:r>
              <a:rPr lang="en-US" dirty="0"/>
              <a:t>triplets are like triads, but they refer</a:t>
            </a:r>
            <a:r>
              <a:rPr lang="cs-CZ" dirty="0"/>
              <a:t> </a:t>
            </a:r>
            <a:r>
              <a:rPr lang="en-US" dirty="0"/>
              <a:t>only to the presence of the edges,</a:t>
            </a:r>
            <a:r>
              <a:rPr lang="cs-CZ" dirty="0"/>
              <a:t> </a:t>
            </a:r>
            <a:r>
              <a:rPr lang="en-US" dirty="0"/>
              <a:t>and do not require the absence of edges.</a:t>
            </a:r>
            <a:endParaRPr lang="cs-CZ" dirty="0"/>
          </a:p>
          <a:p>
            <a:r>
              <a:rPr lang="en-US" dirty="0"/>
              <a:t>E.g., the number of two-star triplets</a:t>
            </a:r>
            <a:r>
              <a:rPr lang="cs-CZ" dirty="0"/>
              <a:t> </a:t>
            </a:r>
            <a:r>
              <a:rPr lang="en-US" dirty="0"/>
              <a:t>is the number of potentially transitive triads.</a:t>
            </a:r>
            <a:endParaRPr lang="cs-CZ" dirty="0"/>
          </a:p>
          <a:p>
            <a:r>
              <a:rPr lang="en-US" b="1" dirty="0"/>
              <a:t>The triplet count </a:t>
            </a:r>
            <a:r>
              <a:rPr lang="en-US" dirty="0"/>
              <a:t>for a non-directed graph</a:t>
            </a:r>
            <a:r>
              <a:rPr lang="cs-CZ" dirty="0"/>
              <a:t> </a:t>
            </a:r>
            <a:r>
              <a:rPr lang="en-US" dirty="0"/>
              <a:t>is defined by the number of edges,</a:t>
            </a:r>
            <a:r>
              <a:rPr lang="cs-CZ" dirty="0"/>
              <a:t> </a:t>
            </a:r>
            <a:r>
              <a:rPr lang="en-US" dirty="0"/>
              <a:t>the total number of two-stars</a:t>
            </a:r>
            <a:r>
              <a:rPr lang="cs-CZ" dirty="0"/>
              <a:t> </a:t>
            </a:r>
            <a:r>
              <a:rPr lang="en-US" dirty="0"/>
              <a:t>(irrespective of whether they are embedded in a triangle),</a:t>
            </a:r>
            <a:r>
              <a:rPr lang="cs-CZ" dirty="0"/>
              <a:t> </a:t>
            </a:r>
            <a:r>
              <a:rPr lang="en-US" dirty="0"/>
              <a:t>and the number of triangles</a:t>
            </a:r>
            <a:r>
              <a:rPr lang="cs-CZ" dirty="0"/>
              <a:t>.</a:t>
            </a:r>
          </a:p>
        </p:txBody>
      </p:sp>
      <p:pic>
        <p:nvPicPr>
          <p:cNvPr id="5" name="Obrázek 4">
            <a:extLst>
              <a:ext uri="{FF2B5EF4-FFF2-40B4-BE49-F238E27FC236}">
                <a16:creationId xmlns:a16="http://schemas.microsoft.com/office/drawing/2014/main" id="{A0310E14-1430-4CD2-8BAD-5D573B1D15AE}"/>
              </a:ext>
            </a:extLst>
          </p:cNvPr>
          <p:cNvPicPr>
            <a:picLocks noChangeAspect="1"/>
          </p:cNvPicPr>
          <p:nvPr/>
        </p:nvPicPr>
        <p:blipFill>
          <a:blip r:embed="rId2"/>
          <a:stretch>
            <a:fillRect/>
          </a:stretch>
        </p:blipFill>
        <p:spPr>
          <a:xfrm>
            <a:off x="4740410" y="5513664"/>
            <a:ext cx="798490" cy="914400"/>
          </a:xfrm>
          <a:prstGeom prst="rect">
            <a:avLst/>
          </a:prstGeom>
        </p:spPr>
      </p:pic>
    </p:spTree>
    <p:extLst>
      <p:ext uri="{BB962C8B-B14F-4D97-AF65-F5344CB8AC3E}">
        <p14:creationId xmlns:p14="http://schemas.microsoft.com/office/powerpoint/2010/main" val="72619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83CD80-8916-4E3F-8F2A-ECED6EB6F15B}"/>
              </a:ext>
            </a:extLst>
          </p:cNvPr>
          <p:cNvSpPr>
            <a:spLocks noGrp="1"/>
          </p:cNvSpPr>
          <p:nvPr>
            <p:ph type="title"/>
          </p:nvPr>
        </p:nvSpPr>
        <p:spPr/>
        <p:txBody>
          <a:bodyPr/>
          <a:lstStyle/>
          <a:p>
            <a:r>
              <a:rPr lang="cs-CZ" dirty="0"/>
              <a:t>Literatura</a:t>
            </a:r>
          </a:p>
        </p:txBody>
      </p:sp>
      <p:sp>
        <p:nvSpPr>
          <p:cNvPr id="3" name="Zástupný symbol pro obsah 2">
            <a:extLst>
              <a:ext uri="{FF2B5EF4-FFF2-40B4-BE49-F238E27FC236}">
                <a16:creationId xmlns:a16="http://schemas.microsoft.com/office/drawing/2014/main" id="{FC481644-D7D0-4F77-A5C4-73FB25FF0CA7}"/>
              </a:ext>
            </a:extLst>
          </p:cNvPr>
          <p:cNvSpPr>
            <a:spLocks noGrp="1"/>
          </p:cNvSpPr>
          <p:nvPr>
            <p:ph idx="1"/>
          </p:nvPr>
        </p:nvSpPr>
        <p:spPr>
          <a:xfrm>
            <a:off x="838200" y="1842403"/>
            <a:ext cx="10515600" cy="4351338"/>
          </a:xfrm>
        </p:spPr>
        <p:txBody>
          <a:bodyPr>
            <a:normAutofit fontScale="92500" lnSpcReduction="10000"/>
          </a:bodyPr>
          <a:lstStyle/>
          <a:p>
            <a:r>
              <a:rPr lang="en-US" cap="all" dirty="0"/>
              <a:t>Padgett, John and Christopher Ansel. 1993. “Robust Action and the Rise of the</a:t>
            </a:r>
          </a:p>
          <a:p>
            <a:r>
              <a:rPr lang="en-US" cap="all" dirty="0"/>
              <a:t>Medici, 1400-1434.” American Journal of Sociology 98: 1259-1319.</a:t>
            </a:r>
          </a:p>
          <a:p>
            <a:r>
              <a:rPr lang="en-US" cap="all" dirty="0" err="1"/>
              <a:t>Mizruchi</a:t>
            </a:r>
            <a:r>
              <a:rPr lang="en-US" cap="all" dirty="0"/>
              <a:t>, Mark S. 1996. "What Do Interlocks Do? An Analysis, Critique, and Assessment of Research on Interlocking Directorates." Annual Review of Sociology 22: 271-298.</a:t>
            </a:r>
          </a:p>
          <a:p>
            <a:r>
              <a:rPr lang="en-US" dirty="0"/>
              <a:t>CROSSLEY, Nick. 2010. Towards Relational Sociology. Abingdon: Routledge. </a:t>
            </a:r>
            <a:endParaRPr lang="cs-CZ" dirty="0"/>
          </a:p>
          <a:p>
            <a:r>
              <a:rPr lang="en-US" dirty="0"/>
              <a:t>PRELL, Christine. 2012. Social Network Analysis: History, Theory &amp; Methodology. Los Angeles: Sage.</a:t>
            </a:r>
            <a:endParaRPr lang="cs-CZ" dirty="0"/>
          </a:p>
          <a:p>
            <a:r>
              <a:rPr lang="en-GB" dirty="0"/>
              <a:t>KNOKE, David, and Song YANG. 2008. Social network analysis. Thousand Oaks: Sage. </a:t>
            </a:r>
            <a:endParaRPr lang="cs-CZ" dirty="0"/>
          </a:p>
          <a:p>
            <a:pPr marL="0" indent="0">
              <a:buNone/>
            </a:pPr>
            <a:endParaRPr lang="cs-CZ" dirty="0"/>
          </a:p>
        </p:txBody>
      </p:sp>
    </p:spTree>
    <p:extLst>
      <p:ext uri="{BB962C8B-B14F-4D97-AF65-F5344CB8AC3E}">
        <p14:creationId xmlns:p14="http://schemas.microsoft.com/office/powerpoint/2010/main" val="376771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77CAD-749A-4D88-B1CC-DC26BE8B6ADB}"/>
              </a:ext>
            </a:extLst>
          </p:cNvPr>
          <p:cNvSpPr>
            <a:spLocks noGrp="1"/>
          </p:cNvSpPr>
          <p:nvPr>
            <p:ph type="title"/>
          </p:nvPr>
        </p:nvSpPr>
        <p:spPr/>
        <p:txBody>
          <a:bodyPr/>
          <a:lstStyle/>
          <a:p>
            <a:r>
              <a:rPr lang="cs-CZ" dirty="0"/>
              <a:t>„Krajně temné </a:t>
            </a:r>
            <a:r>
              <a:rPr lang="cs-CZ" dirty="0" err="1"/>
              <a:t>kochovské</a:t>
            </a:r>
            <a:r>
              <a:rPr lang="cs-CZ" dirty="0"/>
              <a:t> žilky“</a:t>
            </a:r>
          </a:p>
        </p:txBody>
      </p:sp>
      <p:pic>
        <p:nvPicPr>
          <p:cNvPr id="6" name="Obrázek 5">
            <a:extLst>
              <a:ext uri="{FF2B5EF4-FFF2-40B4-BE49-F238E27FC236}">
                <a16:creationId xmlns:a16="http://schemas.microsoft.com/office/drawing/2014/main" id="{0393FEA8-E4FB-4A93-9680-155D7C2A7EBE}"/>
              </a:ext>
            </a:extLst>
          </p:cNvPr>
          <p:cNvPicPr>
            <a:picLocks noChangeAspect="1"/>
          </p:cNvPicPr>
          <p:nvPr/>
        </p:nvPicPr>
        <p:blipFill>
          <a:blip r:embed="rId2"/>
          <a:stretch>
            <a:fillRect/>
          </a:stretch>
        </p:blipFill>
        <p:spPr>
          <a:xfrm>
            <a:off x="2025263" y="1690688"/>
            <a:ext cx="8141473" cy="4606775"/>
          </a:xfrm>
          <a:prstGeom prst="rect">
            <a:avLst/>
          </a:prstGeom>
        </p:spPr>
      </p:pic>
    </p:spTree>
    <p:extLst>
      <p:ext uri="{BB962C8B-B14F-4D97-AF65-F5344CB8AC3E}">
        <p14:creationId xmlns:p14="http://schemas.microsoft.com/office/powerpoint/2010/main" val="418319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9E91C2-7A2E-45C1-A6EB-FD2308BC099A}"/>
              </a:ext>
            </a:extLst>
          </p:cNvPr>
          <p:cNvSpPr>
            <a:spLocks noGrp="1"/>
          </p:cNvSpPr>
          <p:nvPr>
            <p:ph type="title"/>
          </p:nvPr>
        </p:nvSpPr>
        <p:spPr/>
        <p:txBody>
          <a:bodyPr/>
          <a:lstStyle/>
          <a:p>
            <a:r>
              <a:rPr lang="cs-CZ" dirty="0"/>
              <a:t>Klíčoví aktéři obstrukcí klimatické politiky v ČR (Hrubeš, Císař 2024)</a:t>
            </a:r>
          </a:p>
        </p:txBody>
      </p:sp>
      <p:pic>
        <p:nvPicPr>
          <p:cNvPr id="5" name="Obrázek 4">
            <a:extLst>
              <a:ext uri="{FF2B5EF4-FFF2-40B4-BE49-F238E27FC236}">
                <a16:creationId xmlns:a16="http://schemas.microsoft.com/office/drawing/2014/main" id="{7A81B349-5DF2-44A7-9675-633B5268E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703" y="1690688"/>
            <a:ext cx="7386594" cy="5101320"/>
          </a:xfrm>
          <a:prstGeom prst="rect">
            <a:avLst/>
          </a:prstGeom>
        </p:spPr>
      </p:pic>
    </p:spTree>
    <p:extLst>
      <p:ext uri="{BB962C8B-B14F-4D97-AF65-F5344CB8AC3E}">
        <p14:creationId xmlns:p14="http://schemas.microsoft.com/office/powerpoint/2010/main" val="332861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964AE-D147-4EC5-A486-14CBED04EB43}"/>
              </a:ext>
            </a:extLst>
          </p:cNvPr>
          <p:cNvSpPr>
            <a:spLocks noGrp="1"/>
          </p:cNvSpPr>
          <p:nvPr>
            <p:ph type="title"/>
          </p:nvPr>
        </p:nvSpPr>
        <p:spPr/>
        <p:txBody>
          <a:bodyPr/>
          <a:lstStyle/>
          <a:p>
            <a:r>
              <a:rPr lang="cs-CZ" dirty="0"/>
              <a:t>Jaké typy vztahů nás zajímají?</a:t>
            </a:r>
          </a:p>
        </p:txBody>
      </p:sp>
      <p:sp>
        <p:nvSpPr>
          <p:cNvPr id="3" name="Zástupný symbol pro obsah 2">
            <a:extLst>
              <a:ext uri="{FF2B5EF4-FFF2-40B4-BE49-F238E27FC236}">
                <a16:creationId xmlns:a16="http://schemas.microsoft.com/office/drawing/2014/main" id="{7B7E7359-CAC1-4CBA-9E60-66635789A382}"/>
              </a:ext>
            </a:extLst>
          </p:cNvPr>
          <p:cNvSpPr>
            <a:spLocks noGrp="1"/>
          </p:cNvSpPr>
          <p:nvPr>
            <p:ph idx="1"/>
          </p:nvPr>
        </p:nvSpPr>
        <p:spPr/>
        <p:txBody>
          <a:bodyPr/>
          <a:lstStyle/>
          <a:p>
            <a:r>
              <a:rPr lang="cs-CZ" dirty="0"/>
              <a:t>Směna (zdroje, toky peněz)</a:t>
            </a:r>
          </a:p>
          <a:p>
            <a:r>
              <a:rPr lang="cs-CZ" dirty="0"/>
              <a:t>Rodinné vazby</a:t>
            </a:r>
          </a:p>
          <a:p>
            <a:r>
              <a:rPr lang="cs-CZ" dirty="0"/>
              <a:t>Přináležitost ke skupině (politická strana)</a:t>
            </a:r>
          </a:p>
          <a:p>
            <a:r>
              <a:rPr lang="cs-CZ" dirty="0"/>
              <a:t>Sdílená lokalita</a:t>
            </a:r>
          </a:p>
          <a:p>
            <a:r>
              <a:rPr lang="cs-CZ" dirty="0"/>
              <a:t>Sdílené zájmy</a:t>
            </a:r>
          </a:p>
          <a:p>
            <a:r>
              <a:rPr lang="cs-CZ" dirty="0"/>
              <a:t>Sdílené vlastnictví</a:t>
            </a:r>
          </a:p>
          <a:p>
            <a:r>
              <a:rPr lang="cs-CZ" dirty="0"/>
              <a:t>Podpora šíření vlivu (huby a autority)</a:t>
            </a:r>
          </a:p>
          <a:p>
            <a:r>
              <a:rPr lang="cs-CZ" dirty="0"/>
              <a:t>…</a:t>
            </a:r>
          </a:p>
        </p:txBody>
      </p:sp>
    </p:spTree>
    <p:extLst>
      <p:ext uri="{BB962C8B-B14F-4D97-AF65-F5344CB8AC3E}">
        <p14:creationId xmlns:p14="http://schemas.microsoft.com/office/powerpoint/2010/main" val="26755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132063-5246-4BF7-8D01-BB515A4299A0}"/>
              </a:ext>
            </a:extLst>
          </p:cNvPr>
          <p:cNvSpPr>
            <a:spLocks noGrp="1"/>
          </p:cNvSpPr>
          <p:nvPr>
            <p:ph type="title"/>
          </p:nvPr>
        </p:nvSpPr>
        <p:spPr/>
        <p:txBody>
          <a:bodyPr/>
          <a:lstStyle/>
          <a:p>
            <a:r>
              <a:rPr lang="cs-CZ" dirty="0" err="1"/>
              <a:t>Interlocking</a:t>
            </a:r>
            <a:r>
              <a:rPr lang="cs-CZ" dirty="0"/>
              <a:t> </a:t>
            </a:r>
            <a:r>
              <a:rPr lang="cs-CZ" dirty="0" err="1"/>
              <a:t>directorates</a:t>
            </a:r>
            <a:r>
              <a:rPr lang="cs-CZ" dirty="0"/>
              <a:t> (</a:t>
            </a:r>
            <a:r>
              <a:rPr lang="cs-CZ" dirty="0" err="1"/>
              <a:t>Mizruchi</a:t>
            </a:r>
            <a:r>
              <a:rPr lang="cs-CZ" dirty="0"/>
              <a:t>)</a:t>
            </a:r>
          </a:p>
        </p:txBody>
      </p:sp>
      <p:sp>
        <p:nvSpPr>
          <p:cNvPr id="3" name="Zástupný symbol pro obsah 2">
            <a:extLst>
              <a:ext uri="{FF2B5EF4-FFF2-40B4-BE49-F238E27FC236}">
                <a16:creationId xmlns:a16="http://schemas.microsoft.com/office/drawing/2014/main" id="{C2C5EC99-C92F-434D-BE4A-06C0509D4909}"/>
              </a:ext>
            </a:extLst>
          </p:cNvPr>
          <p:cNvSpPr>
            <a:spLocks noGrp="1"/>
          </p:cNvSpPr>
          <p:nvPr>
            <p:ph idx="1"/>
          </p:nvPr>
        </p:nvSpPr>
        <p:spPr/>
        <p:txBody>
          <a:bodyPr/>
          <a:lstStyle/>
          <a:p>
            <a:pPr marL="0" indent="0">
              <a:buNone/>
            </a:pPr>
            <a:r>
              <a:rPr lang="cs-CZ" b="1" dirty="0"/>
              <a:t>Proč vznikají?</a:t>
            </a:r>
          </a:p>
          <a:p>
            <a:r>
              <a:rPr lang="cs-CZ" dirty="0"/>
              <a:t>Spiknutí, kooptace a dohled, legitimita, kariérní vzestup, sociální koheze</a:t>
            </a:r>
          </a:p>
          <a:p>
            <a:endParaRPr lang="cs-CZ" dirty="0"/>
          </a:p>
          <a:p>
            <a:pPr marL="0" indent="0">
              <a:buNone/>
            </a:pPr>
            <a:r>
              <a:rPr lang="cs-CZ" b="1" dirty="0"/>
              <a:t>Jaké mají důsledky?</a:t>
            </a:r>
          </a:p>
          <a:p>
            <a:r>
              <a:rPr lang="cs-CZ" dirty="0"/>
              <a:t>Kontrola, indikátor síťové zakořeněnosti (</a:t>
            </a:r>
            <a:r>
              <a:rPr lang="cs-CZ" i="1" dirty="0" err="1"/>
              <a:t>embeddedness</a:t>
            </a:r>
            <a:r>
              <a:rPr lang="cs-CZ" dirty="0"/>
              <a:t>)</a:t>
            </a:r>
          </a:p>
          <a:p>
            <a:r>
              <a:rPr lang="cs-CZ" dirty="0"/>
              <a:t>Soudržnost, koordinace, jednotná kontrola + náskok před konkurencí, lepší toky informací, lepší spolupráce</a:t>
            </a:r>
          </a:p>
        </p:txBody>
      </p:sp>
    </p:spTree>
    <p:extLst>
      <p:ext uri="{BB962C8B-B14F-4D97-AF65-F5344CB8AC3E}">
        <p14:creationId xmlns:p14="http://schemas.microsoft.com/office/powerpoint/2010/main" val="310891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C756C-1AF9-4DE4-9DEA-5FDD37B32BE5}"/>
              </a:ext>
            </a:extLst>
          </p:cNvPr>
          <p:cNvSpPr>
            <a:spLocks noGrp="1"/>
          </p:cNvSpPr>
          <p:nvPr>
            <p:ph type="title"/>
          </p:nvPr>
        </p:nvSpPr>
        <p:spPr/>
        <p:txBody>
          <a:bodyPr/>
          <a:lstStyle/>
          <a:p>
            <a:r>
              <a:rPr lang="cs-CZ" dirty="0"/>
              <a:t>Příklad: </a:t>
            </a:r>
            <a:r>
              <a:rPr lang="cs-CZ" dirty="0" err="1"/>
              <a:t>Interlocking</a:t>
            </a:r>
            <a:r>
              <a:rPr lang="cs-CZ" dirty="0"/>
              <a:t> </a:t>
            </a:r>
            <a:r>
              <a:rPr lang="cs-CZ" dirty="0" err="1"/>
              <a:t>directorates</a:t>
            </a:r>
            <a:r>
              <a:rPr lang="cs-CZ" dirty="0"/>
              <a:t> (</a:t>
            </a:r>
            <a:r>
              <a:rPr lang="cs-CZ" dirty="0" err="1"/>
              <a:t>Garcia</a:t>
            </a:r>
            <a:r>
              <a:rPr lang="cs-CZ" dirty="0"/>
              <a:t>-Bernardo, </a:t>
            </a:r>
            <a:r>
              <a:rPr lang="cs-CZ" dirty="0" err="1"/>
              <a:t>Takes</a:t>
            </a:r>
            <a:r>
              <a:rPr lang="cs-CZ" dirty="0"/>
              <a:t> 2016)</a:t>
            </a:r>
          </a:p>
        </p:txBody>
      </p:sp>
      <p:pic>
        <p:nvPicPr>
          <p:cNvPr id="5" name="Obrázek 4">
            <a:extLst>
              <a:ext uri="{FF2B5EF4-FFF2-40B4-BE49-F238E27FC236}">
                <a16:creationId xmlns:a16="http://schemas.microsoft.com/office/drawing/2014/main" id="{DD4A21B3-AD03-4998-A8D0-3DDE378B0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30025"/>
            <a:ext cx="4234407" cy="4289668"/>
          </a:xfrm>
          <a:prstGeom prst="rect">
            <a:avLst/>
          </a:prstGeom>
        </p:spPr>
      </p:pic>
      <p:sp>
        <p:nvSpPr>
          <p:cNvPr id="6" name="Obdélník 5">
            <a:extLst>
              <a:ext uri="{FF2B5EF4-FFF2-40B4-BE49-F238E27FC236}">
                <a16:creationId xmlns:a16="http://schemas.microsoft.com/office/drawing/2014/main" id="{C5E5E4FD-6536-4F3F-8C3B-08CBB652807A}"/>
              </a:ext>
            </a:extLst>
          </p:cNvPr>
          <p:cNvSpPr/>
          <p:nvPr/>
        </p:nvSpPr>
        <p:spPr>
          <a:xfrm>
            <a:off x="1158239" y="2945554"/>
            <a:ext cx="4519749" cy="1477328"/>
          </a:xfrm>
          <a:prstGeom prst="rect">
            <a:avLst/>
          </a:prstGeom>
        </p:spPr>
        <p:txBody>
          <a:bodyPr wrap="square">
            <a:spAutoFit/>
          </a:bodyPr>
          <a:lstStyle/>
          <a:p>
            <a:pPr algn="just"/>
            <a:r>
              <a:rPr lang="en-US" dirty="0">
                <a:latin typeface="Calibri (Základní text)"/>
              </a:rPr>
              <a:t>Sample of the Swedish network of interlocking directorates. Based on largest 120 firms in terms of revenue, connected through 422 interlocks. Color and size are proportional to node degree.  </a:t>
            </a:r>
          </a:p>
        </p:txBody>
      </p:sp>
    </p:spTree>
    <p:extLst>
      <p:ext uri="{BB962C8B-B14F-4D97-AF65-F5344CB8AC3E}">
        <p14:creationId xmlns:p14="http://schemas.microsoft.com/office/powerpoint/2010/main" val="27872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6A7206-6A96-4600-8989-0B7D2B04459B}"/>
              </a:ext>
            </a:extLst>
          </p:cNvPr>
          <p:cNvSpPr>
            <a:spLocks noGrp="1"/>
          </p:cNvSpPr>
          <p:nvPr>
            <p:ph type="title"/>
          </p:nvPr>
        </p:nvSpPr>
        <p:spPr/>
        <p:txBody>
          <a:bodyPr/>
          <a:lstStyle/>
          <a:p>
            <a:r>
              <a:rPr lang="cs-CZ" dirty="0"/>
              <a:t>Příklad: </a:t>
            </a:r>
            <a:r>
              <a:rPr lang="cs-CZ" dirty="0" err="1"/>
              <a:t>Interlocking</a:t>
            </a:r>
            <a:r>
              <a:rPr lang="cs-CZ" dirty="0"/>
              <a:t> </a:t>
            </a:r>
            <a:r>
              <a:rPr lang="cs-CZ" dirty="0" err="1"/>
              <a:t>directorates</a:t>
            </a:r>
            <a:r>
              <a:rPr lang="cs-CZ" dirty="0"/>
              <a:t> – </a:t>
            </a:r>
            <a:r>
              <a:rPr lang="cs-CZ" dirty="0" err="1"/>
              <a:t>egonet</a:t>
            </a:r>
            <a:r>
              <a:rPr lang="cs-CZ" dirty="0"/>
              <a:t> MIT</a:t>
            </a:r>
          </a:p>
        </p:txBody>
      </p:sp>
      <p:pic>
        <p:nvPicPr>
          <p:cNvPr id="5" name="Obrázek 4">
            <a:extLst>
              <a:ext uri="{FF2B5EF4-FFF2-40B4-BE49-F238E27FC236}">
                <a16:creationId xmlns:a16="http://schemas.microsoft.com/office/drawing/2014/main" id="{87814407-4B3A-49C8-8D94-E5AFC4553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779" y="1734748"/>
            <a:ext cx="7680442" cy="4758127"/>
          </a:xfrm>
          <a:prstGeom prst="rect">
            <a:avLst/>
          </a:prstGeom>
        </p:spPr>
      </p:pic>
      <p:sp>
        <p:nvSpPr>
          <p:cNvPr id="6" name="Obdélník 5">
            <a:extLst>
              <a:ext uri="{FF2B5EF4-FFF2-40B4-BE49-F238E27FC236}">
                <a16:creationId xmlns:a16="http://schemas.microsoft.com/office/drawing/2014/main" id="{D4236147-903B-4228-B75A-B66EE1D2A4AD}"/>
              </a:ext>
            </a:extLst>
          </p:cNvPr>
          <p:cNvSpPr/>
          <p:nvPr/>
        </p:nvSpPr>
        <p:spPr>
          <a:xfrm>
            <a:off x="9736347" y="5657671"/>
            <a:ext cx="2455653" cy="1200329"/>
          </a:xfrm>
          <a:prstGeom prst="rect">
            <a:avLst/>
          </a:prstGeom>
        </p:spPr>
        <p:txBody>
          <a:bodyPr wrap="square">
            <a:spAutoFit/>
          </a:bodyPr>
          <a:lstStyle/>
          <a:p>
            <a:r>
              <a:rPr lang="cs-CZ" dirty="0"/>
              <a:t>https://whorulesamerica.ucsc.edu/power_elite/interlocks_and_interactions.html</a:t>
            </a:r>
          </a:p>
        </p:txBody>
      </p:sp>
    </p:spTree>
    <p:extLst>
      <p:ext uri="{BB962C8B-B14F-4D97-AF65-F5344CB8AC3E}">
        <p14:creationId xmlns:p14="http://schemas.microsoft.com/office/powerpoint/2010/main" val="249653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A874D9-0B07-4CF5-A45F-0DAC3E728488}"/>
              </a:ext>
            </a:extLst>
          </p:cNvPr>
          <p:cNvSpPr>
            <a:spLocks noGrp="1"/>
          </p:cNvSpPr>
          <p:nvPr>
            <p:ph type="title"/>
          </p:nvPr>
        </p:nvSpPr>
        <p:spPr/>
        <p:txBody>
          <a:bodyPr/>
          <a:lstStyle/>
          <a:p>
            <a:r>
              <a:rPr lang="cs-CZ" dirty="0"/>
              <a:t>Příklad: Analýza meziparlamentních komisí (</a:t>
            </a:r>
            <a:r>
              <a:rPr lang="cs-CZ" dirty="0" err="1"/>
              <a:t>Mochťak</a:t>
            </a:r>
            <a:r>
              <a:rPr lang="cs-CZ" dirty="0"/>
              <a:t>, </a:t>
            </a:r>
            <a:r>
              <a:rPr lang="cs-CZ" dirty="0" err="1"/>
              <a:t>Diviák</a:t>
            </a:r>
            <a:r>
              <a:rPr lang="cs-CZ" dirty="0"/>
              <a:t> 2019)</a:t>
            </a:r>
          </a:p>
        </p:txBody>
      </p:sp>
      <p:pic>
        <p:nvPicPr>
          <p:cNvPr id="4" name="Obrázek 3">
            <a:extLst>
              <a:ext uri="{FF2B5EF4-FFF2-40B4-BE49-F238E27FC236}">
                <a16:creationId xmlns:a16="http://schemas.microsoft.com/office/drawing/2014/main" id="{9A1C3A4C-F28A-47B6-80E9-3FAB8CB0FBCD}"/>
              </a:ext>
            </a:extLst>
          </p:cNvPr>
          <p:cNvPicPr>
            <a:picLocks noChangeAspect="1"/>
          </p:cNvPicPr>
          <p:nvPr/>
        </p:nvPicPr>
        <p:blipFill>
          <a:blip r:embed="rId2"/>
          <a:stretch>
            <a:fillRect/>
          </a:stretch>
        </p:blipFill>
        <p:spPr>
          <a:xfrm>
            <a:off x="6369197" y="1149229"/>
            <a:ext cx="5489925" cy="3492138"/>
          </a:xfrm>
          <a:prstGeom prst="rect">
            <a:avLst/>
          </a:prstGeom>
        </p:spPr>
      </p:pic>
      <p:pic>
        <p:nvPicPr>
          <p:cNvPr id="5" name="Obrázek 4">
            <a:extLst>
              <a:ext uri="{FF2B5EF4-FFF2-40B4-BE49-F238E27FC236}">
                <a16:creationId xmlns:a16="http://schemas.microsoft.com/office/drawing/2014/main" id="{DBDA22D1-B3DC-48EA-B390-82C22142157A}"/>
              </a:ext>
            </a:extLst>
          </p:cNvPr>
          <p:cNvPicPr>
            <a:picLocks noChangeAspect="1"/>
          </p:cNvPicPr>
          <p:nvPr/>
        </p:nvPicPr>
        <p:blipFill>
          <a:blip r:embed="rId3"/>
          <a:stretch>
            <a:fillRect/>
          </a:stretch>
        </p:blipFill>
        <p:spPr>
          <a:xfrm>
            <a:off x="729915" y="2216632"/>
            <a:ext cx="5181968" cy="2424735"/>
          </a:xfrm>
          <a:prstGeom prst="rect">
            <a:avLst/>
          </a:prstGeom>
        </p:spPr>
      </p:pic>
      <p:pic>
        <p:nvPicPr>
          <p:cNvPr id="6" name="Obrázek 5">
            <a:extLst>
              <a:ext uri="{FF2B5EF4-FFF2-40B4-BE49-F238E27FC236}">
                <a16:creationId xmlns:a16="http://schemas.microsoft.com/office/drawing/2014/main" id="{6B5BD8B3-E07A-445C-BF84-C45B0BE60970}"/>
              </a:ext>
            </a:extLst>
          </p:cNvPr>
          <p:cNvPicPr>
            <a:picLocks noChangeAspect="1"/>
          </p:cNvPicPr>
          <p:nvPr/>
        </p:nvPicPr>
        <p:blipFill>
          <a:blip r:embed="rId4"/>
          <a:stretch>
            <a:fillRect/>
          </a:stretch>
        </p:blipFill>
        <p:spPr>
          <a:xfrm>
            <a:off x="2727858" y="4852516"/>
            <a:ext cx="3272349" cy="1965053"/>
          </a:xfrm>
          <a:prstGeom prst="rect">
            <a:avLst/>
          </a:prstGeom>
        </p:spPr>
      </p:pic>
      <p:pic>
        <p:nvPicPr>
          <p:cNvPr id="7" name="Obrázek 6">
            <a:extLst>
              <a:ext uri="{FF2B5EF4-FFF2-40B4-BE49-F238E27FC236}">
                <a16:creationId xmlns:a16="http://schemas.microsoft.com/office/drawing/2014/main" id="{99D910E9-D062-456A-BA54-D23205B9AC71}"/>
              </a:ext>
            </a:extLst>
          </p:cNvPr>
          <p:cNvPicPr>
            <a:picLocks noChangeAspect="1"/>
          </p:cNvPicPr>
          <p:nvPr/>
        </p:nvPicPr>
        <p:blipFill>
          <a:blip r:embed="rId5"/>
          <a:stretch>
            <a:fillRect/>
          </a:stretch>
        </p:blipFill>
        <p:spPr>
          <a:xfrm>
            <a:off x="6096000" y="4812087"/>
            <a:ext cx="3214023" cy="2045913"/>
          </a:xfrm>
          <a:prstGeom prst="rect">
            <a:avLst/>
          </a:prstGeom>
        </p:spPr>
      </p:pic>
    </p:spTree>
    <p:extLst>
      <p:ext uri="{BB962C8B-B14F-4D97-AF65-F5344CB8AC3E}">
        <p14:creationId xmlns:p14="http://schemas.microsoft.com/office/powerpoint/2010/main" val="22483976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886</Words>
  <Application>Microsoft Office PowerPoint</Application>
  <PresentationFormat>Širokoúhlá obrazovka</PresentationFormat>
  <Paragraphs>86</Paragraphs>
  <Slides>21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(Základní text)</vt:lpstr>
      <vt:lpstr>Calibri Light</vt:lpstr>
      <vt:lpstr>Motiv Office</vt:lpstr>
      <vt:lpstr>SOCn5010 Analýza sociálních sítí</vt:lpstr>
      <vt:lpstr>Mocenská elita</vt:lpstr>
      <vt:lpstr>„Krajně temné kochovské žilky“</vt:lpstr>
      <vt:lpstr>Klíčoví aktéři obstrukcí klimatické politiky v ČR (Hrubeš, Císař 2024)</vt:lpstr>
      <vt:lpstr>Jaké typy vztahů nás zajímají?</vt:lpstr>
      <vt:lpstr>Interlocking directorates (Mizruchi)</vt:lpstr>
      <vt:lpstr>Příklad: Interlocking directorates (Garcia-Bernardo, Takes 2016)</vt:lpstr>
      <vt:lpstr>Příklad: Interlocking directorates – egonet MIT</vt:lpstr>
      <vt:lpstr>Příklad: Analýza meziparlamentních komisí (Mochťak, Diviák 2019)</vt:lpstr>
      <vt:lpstr>Seminář</vt:lpstr>
      <vt:lpstr>Prezentace aplikace PowerPoint</vt:lpstr>
      <vt:lpstr>Key concepts</vt:lpstr>
      <vt:lpstr>Network size</vt:lpstr>
      <vt:lpstr>Density</vt:lpstr>
      <vt:lpstr>Cohesion</vt:lpstr>
      <vt:lpstr>Reciprocity</vt:lpstr>
      <vt:lpstr>Centralization</vt:lpstr>
      <vt:lpstr>Transitivity</vt:lpstr>
      <vt:lpstr>Transitivity</vt:lpstr>
      <vt:lpstr>Transitivity</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SOCn5010 Analýza sociálních sítí</dc:title>
  <dc:creator>Jiří Navrátil</dc:creator>
  <cp:lastModifiedBy>Jiří Navrátil</cp:lastModifiedBy>
  <cp:revision>202</cp:revision>
  <dcterms:created xsi:type="dcterms:W3CDTF">2020-10-08T12:47:50Z</dcterms:created>
  <dcterms:modified xsi:type="dcterms:W3CDTF">2024-11-04T11:03:21Z</dcterms:modified>
</cp:coreProperties>
</file>