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4" r:id="rId8"/>
    <p:sldId id="275" r:id="rId9"/>
    <p:sldId id="272" r:id="rId10"/>
    <p:sldId id="292" r:id="rId11"/>
    <p:sldId id="276" r:id="rId12"/>
    <p:sldId id="277" r:id="rId13"/>
    <p:sldId id="278" r:id="rId14"/>
    <p:sldId id="296" r:id="rId15"/>
    <p:sldId id="291" r:id="rId16"/>
    <p:sldId id="266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ří Navrátil" initials="JN" lastIdx="1" clrIdx="0">
    <p:extLst>
      <p:ext uri="{19B8F6BF-5375-455C-9EA6-DF929625EA0E}">
        <p15:presenceInfo xmlns:p15="http://schemas.microsoft.com/office/powerpoint/2012/main" userId="Jiří Navráti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677FC-F320-4D33-8B8C-71B061E2C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0932D3A-5E01-4EC0-BAFB-1AD70F35E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C352D2-72E2-4215-A285-BE34CF0F4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2B8EF7-A528-48C3-AD76-EE5ADD3BA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20BC63-77F3-4182-8F42-2FBB8132A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84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200D54-2480-466C-99DA-DE4558161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A29EB5F-5957-4278-AD3A-E6BBB6019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F1172A-2E1E-4A86-83EE-10723E04B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38393B-DA8F-46B4-8997-CD8428C8F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B2C18D-9DB6-417A-A66C-9E7071AD6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704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5E75141-BC59-4F04-AA81-BB4310DB1E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852444-F336-474F-8F30-C1D20F448F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DFB7BD-CA08-4337-9BC4-5F435C324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9CC524-0017-4E26-9322-80E8774BC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D01D21-7380-4F6C-BD4C-4F2704634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576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B2CFC2-39AD-48C1-A64A-D598C6F45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F3CB26-03CA-4B66-912B-11F1A3D0B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4B635F-B2C0-46E9-84DF-E4FCF0CB3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69D1EE-9C16-4AD1-B95F-F0659F5AC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C1C086-BA60-4A9C-8819-1460CFCF8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799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64EF85-2610-4D12-BD5E-668264EDB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4AF1F48-168D-43DD-B0CD-97CA9AE03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8EF12D-0277-4A48-B39E-83F2D353E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919240-DB96-4792-BBAE-265F730FE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1C3C10-9CCA-4D21-9027-7904EB492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683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6AE009-499F-4324-8F7E-88DC90322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DB960D-11CB-42DE-BDE8-1714BF5402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9C7357D-C045-42D5-9EAD-1AF1176BD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60E555E-DCFA-4385-A221-6A01194E9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6BE41B-F652-46D2-8860-F5AF3678C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9D19048-9BDC-4F73-95AE-A960A9804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9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61B8A-3F9F-4479-BBF9-7AF9F47C6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807DA55-7307-462F-A2F4-DBB63C851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13BA30C-A010-4EBD-80B6-9A1E321D1B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C90DDAB-AEE6-4387-A474-BB9EAB66B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446426D-D3A3-4FDE-9DE5-40A0E99E01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AD8DC76-2D01-4038-94BA-B56C77364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90A7038-2967-4059-B51F-00D69631E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C5D10B8-EE3C-4634-B2F6-00B357599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412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23AB3D-382B-40F7-978C-730BEA7DF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B1B1A51-2E09-4C9D-8F94-36858BFD8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9049C96-D9C3-4BEB-B097-20036B8D7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CB48430-1E6F-48CE-BBEC-A32C687D4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539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BE8BA20-CF2D-414D-891E-2681944A0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B242B8A-A26D-4B9F-8559-A3AB3BB17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D66B9-A681-4F9E-B78C-08A881DFA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511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4A2322-622F-4731-8594-30F557464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5BAFC3-B5BA-4599-ABC0-93A463DAA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7952A3D-FBF9-4DCA-8723-3D15FB9E5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3F3D74-57AA-4235-B6B6-E0E775FF9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8864E9-45DB-4DFC-8D2C-50115B914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E37DDDA-4262-4C84-866D-E7392F9CB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333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21FB7-EBB8-45CB-8A29-9A0D656CE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453F3BE-ACCD-42A5-9D98-0643E966D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3BBBA8A-965C-42EA-834C-AF083060F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3B91F2A-B658-49E2-87BE-3796B3B42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E8CD91-C6FF-495C-B8DC-8301BC121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7C4C21-9E72-455B-A765-679A859F6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981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5E275B1-BA2A-4F69-846D-DA3F7EDF9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82DA38A-D804-4333-874C-2F1C3DB49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A32C2F-C57B-4E14-A224-2693886888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4A6C2-D373-4099-AC9B-4E10BAE0BD7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E19AA0-60B2-4A01-8B52-1957BBFC01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6EDF15-41BB-4813-9BE4-867292FA01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693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1C02E-0F21-4679-8C5F-8EBD7A006A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/>
          <a:lstStyle/>
          <a:p>
            <a:r>
              <a:rPr lang="cs-CZ" dirty="0"/>
              <a:t>SOCn5010 Analýza sociálních sítí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3F20B73-4D3E-4752-A1C9-0229100FC0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42183"/>
            <a:ext cx="9144000" cy="576743"/>
          </a:xfrm>
        </p:spPr>
        <p:txBody>
          <a:bodyPr/>
          <a:lstStyle/>
          <a:p>
            <a:r>
              <a:rPr lang="cs-CZ" dirty="0"/>
              <a:t>Přednáška 9: </a:t>
            </a:r>
            <a:r>
              <a:rPr lang="cs-CZ" dirty="0" err="1"/>
              <a:t>bi</a:t>
            </a:r>
            <a:r>
              <a:rPr lang="cs-CZ" dirty="0"/>
              <a:t>-modální sítě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51EF279-BF38-474E-A7E5-700B1E1E0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2595" y="3439075"/>
            <a:ext cx="3706810" cy="2956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138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8890784-2BDB-65A9-4C2B-722CF811F6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606" y="1962150"/>
            <a:ext cx="4752975" cy="2933700"/>
          </a:xfrm>
          <a:prstGeom prst="rect">
            <a:avLst/>
          </a:prstGeom>
        </p:spPr>
      </p:pic>
      <p:pic>
        <p:nvPicPr>
          <p:cNvPr id="9" name="Obrázek 8" descr="Obsah obrázku text, řada/pruh&#10;&#10;Popis byl vytvořen automaticky">
            <a:extLst>
              <a:ext uri="{FF2B5EF4-FFF2-40B4-BE49-F238E27FC236}">
                <a16:creationId xmlns:a16="http://schemas.microsoft.com/office/drawing/2014/main" id="{8387220C-AD4C-B46E-1FCC-85A4B2EBC1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3898" y="764242"/>
            <a:ext cx="3600450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527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D0873F-8FA8-4A9E-96C3-F479F4D0A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Dualita </a:t>
            </a:r>
            <a:r>
              <a:rPr lang="cs-CZ" b="1" dirty="0"/>
              <a:t>osob</a:t>
            </a:r>
            <a:r>
              <a:rPr lang="cs-CZ" dirty="0"/>
              <a:t> a skupin (</a:t>
            </a:r>
            <a:r>
              <a:rPr lang="cs-CZ" dirty="0" err="1"/>
              <a:t>Breiger</a:t>
            </a:r>
            <a:r>
              <a:rPr lang="cs-CZ" dirty="0"/>
              <a:t>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12DCB3D-3471-4775-B308-D564651C81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673" y="2443212"/>
            <a:ext cx="3580327" cy="220493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DA0C8A12-F8C3-4D66-9CC0-08985744E8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152091"/>
            <a:ext cx="3580326" cy="2787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262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F9B0A8-98D9-439C-8207-027AC594B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Dualita osob a </a:t>
            </a:r>
            <a:r>
              <a:rPr lang="cs-CZ" b="1" dirty="0"/>
              <a:t>skupin </a:t>
            </a:r>
            <a:r>
              <a:rPr lang="cs-CZ" dirty="0"/>
              <a:t>(</a:t>
            </a:r>
            <a:r>
              <a:rPr lang="cs-CZ" dirty="0" err="1"/>
              <a:t>Breiger</a:t>
            </a:r>
            <a:r>
              <a:rPr lang="cs-CZ" dirty="0"/>
              <a:t>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004ECC7-C5F4-455A-8C6B-9F4491C26D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9281" y="2696420"/>
            <a:ext cx="3374265" cy="215305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F1041B3-63CE-4226-8F7D-A7F39DB21E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6849" y="2127447"/>
            <a:ext cx="3374265" cy="2603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531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C4F233-B36D-421C-9337-EBE12CC78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Dualita </a:t>
            </a:r>
            <a:r>
              <a:rPr lang="cs-CZ" b="1" dirty="0"/>
              <a:t>osob a skupin</a:t>
            </a:r>
            <a:r>
              <a:rPr lang="cs-CZ" dirty="0"/>
              <a:t> (</a:t>
            </a:r>
            <a:r>
              <a:rPr lang="cs-CZ" dirty="0" err="1"/>
              <a:t>Breiger</a:t>
            </a:r>
            <a:r>
              <a:rPr lang="cs-CZ" dirty="0"/>
              <a:t>)</a:t>
            </a:r>
            <a:endParaRPr lang="cs-CZ" b="1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0AB6963-B144-4DF2-A5C9-4C38CE3C1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1539" y="1843270"/>
            <a:ext cx="3321529" cy="334508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BDDCBF1C-B149-425C-8797-6151FBF3DF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932" y="2401177"/>
            <a:ext cx="3580326" cy="2787179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5BE8B950-4FDF-4E64-9C2E-1524E72201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3274" y="2401177"/>
            <a:ext cx="3374265" cy="2603105"/>
          </a:xfrm>
          <a:prstGeom prst="rect">
            <a:avLst/>
          </a:prstGeom>
        </p:spPr>
      </p:pic>
      <p:sp>
        <p:nvSpPr>
          <p:cNvPr id="8" name="Rovná se 7">
            <a:extLst>
              <a:ext uri="{FF2B5EF4-FFF2-40B4-BE49-F238E27FC236}">
                <a16:creationId xmlns:a16="http://schemas.microsoft.com/office/drawing/2014/main" id="{B5C78779-5C62-469E-A228-5ECE87C3E374}"/>
              </a:ext>
            </a:extLst>
          </p:cNvPr>
          <p:cNvSpPr/>
          <p:nvPr/>
        </p:nvSpPr>
        <p:spPr>
          <a:xfrm>
            <a:off x="7692705" y="3527570"/>
            <a:ext cx="668834" cy="54528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Znak plus 8">
            <a:extLst>
              <a:ext uri="{FF2B5EF4-FFF2-40B4-BE49-F238E27FC236}">
                <a16:creationId xmlns:a16="http://schemas.microsoft.com/office/drawing/2014/main" id="{D3305911-D4D6-4051-88B0-F7355E32517D}"/>
              </a:ext>
            </a:extLst>
          </p:cNvPr>
          <p:cNvSpPr/>
          <p:nvPr/>
        </p:nvSpPr>
        <p:spPr>
          <a:xfrm>
            <a:off x="3858343" y="3329177"/>
            <a:ext cx="877025" cy="93117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9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5AEDAA-B87E-46D6-95DA-D317A24B5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Seminář</a:t>
            </a:r>
          </a:p>
        </p:txBody>
      </p:sp>
    </p:spTree>
    <p:extLst>
      <p:ext uri="{BB962C8B-B14F-4D97-AF65-F5344CB8AC3E}">
        <p14:creationId xmlns:p14="http://schemas.microsoft.com/office/powerpoint/2010/main" val="3191865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2CF38D-4BF6-43AB-ABB9-AFD77806A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2-mode </a:t>
            </a:r>
            <a:r>
              <a:rPr lang="cs-CZ" dirty="0" err="1"/>
              <a:t>networks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E6877E-A4E2-4D5A-8F76-85D1518D3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 </a:t>
            </a:r>
            <a:r>
              <a:rPr lang="cs-CZ" dirty="0" err="1"/>
              <a:t>sets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nodes</a:t>
            </a:r>
            <a:endParaRPr lang="cs-CZ" dirty="0"/>
          </a:p>
          <a:p>
            <a:r>
              <a:rPr lang="cs-CZ" dirty="0" err="1"/>
              <a:t>Transformation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1-mode</a:t>
            </a:r>
          </a:p>
          <a:p>
            <a:r>
              <a:rPr lang="cs-CZ" dirty="0" err="1"/>
              <a:t>Bi-partite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 and </a:t>
            </a:r>
            <a:r>
              <a:rPr lang="cs-CZ" dirty="0" err="1"/>
              <a:t>graphs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2860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83CD80-8916-4E3F-8F2A-ECED6EB6F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481644-D7D0-4F77-A5C4-73FB25FF0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2403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cap="all" dirty="0"/>
              <a:t>Simmel</a:t>
            </a:r>
            <a:r>
              <a:rPr lang="en-US" dirty="0"/>
              <a:t>, Georg. 1964. „The Web of Group-Affiliations.“ Pp. 127-185 in Conflict and The Web of Group-Affiliations. New York: The Free Press.</a:t>
            </a:r>
          </a:p>
          <a:p>
            <a:r>
              <a:rPr lang="en-US" cap="all" dirty="0"/>
              <a:t>Breiger</a:t>
            </a:r>
            <a:r>
              <a:rPr lang="en-US" dirty="0"/>
              <a:t>, Ronald. 1974. “The Duality of Persons and Groups,” Social Forces 53: 181-190.</a:t>
            </a:r>
            <a:endParaRPr lang="cs-CZ" dirty="0"/>
          </a:p>
          <a:p>
            <a:r>
              <a:rPr lang="en-US" dirty="0"/>
              <a:t>CROSSLEY, Nick. 2010. Towards Relational Sociology. Abingdon: Routledge. </a:t>
            </a:r>
            <a:endParaRPr lang="cs-CZ" dirty="0"/>
          </a:p>
          <a:p>
            <a:r>
              <a:rPr lang="en-US" dirty="0"/>
              <a:t>PRELL, Christine. 2012. Social Network Analysis: History, Theory &amp; Methodology. Los Angeles: Sage.</a:t>
            </a:r>
            <a:endParaRPr lang="cs-CZ" dirty="0"/>
          </a:p>
          <a:p>
            <a:r>
              <a:rPr lang="en-GB" dirty="0"/>
              <a:t>KNOKE, David, and Song YANG. 2008. Social network analysis. Thousand Oaks: Sage.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7712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B86220-2BAB-4270-8028-902E7E487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skupiny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14A3B4-F671-41B8-B875-69E4B818F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Velikost? </a:t>
            </a:r>
          </a:p>
          <a:p>
            <a:r>
              <a:rPr lang="cs-CZ" dirty="0"/>
              <a:t>Primární vs. Sekundární</a:t>
            </a:r>
          </a:p>
          <a:p>
            <a:r>
              <a:rPr lang="cs-CZ" dirty="0"/>
              <a:t>Definice:</a:t>
            </a:r>
            <a:br>
              <a:rPr lang="cs-CZ" dirty="0"/>
            </a:br>
            <a:r>
              <a:rPr lang="cs-CZ" dirty="0"/>
              <a:t>-  2 s více osob</a:t>
            </a:r>
            <a:br>
              <a:rPr lang="cs-CZ" dirty="0"/>
            </a:br>
            <a:r>
              <a:rPr lang="cs-CZ" dirty="0"/>
              <a:t>- interakce mezi členy</a:t>
            </a:r>
            <a:br>
              <a:rPr lang="cs-CZ" dirty="0"/>
            </a:br>
            <a:r>
              <a:rPr lang="cs-CZ" dirty="0"/>
              <a:t>- sdílené očekávání mezi členy</a:t>
            </a:r>
            <a:br>
              <a:rPr lang="cs-CZ" dirty="0"/>
            </a:br>
            <a:r>
              <a:rPr lang="cs-CZ" dirty="0"/>
              <a:t>- sdílená identita</a:t>
            </a:r>
          </a:p>
          <a:p>
            <a:r>
              <a:rPr lang="cs-CZ" dirty="0"/>
              <a:t>Vs. „agregát“: např. dav nebo fronta</a:t>
            </a:r>
            <a:br>
              <a:rPr lang="cs-CZ" dirty="0"/>
            </a:br>
            <a:r>
              <a:rPr lang="cs-CZ" dirty="0"/>
              <a:t>(chybí organizace, neplánují interakci)</a:t>
            </a:r>
            <a:br>
              <a:rPr lang="cs-CZ" dirty="0"/>
            </a:br>
            <a:r>
              <a:rPr lang="cs-CZ" dirty="0"/>
              <a:t>- např. sociální kategorie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1B4C1A8-492B-4950-B65C-58E0BD07C0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2529" y="3768156"/>
            <a:ext cx="4843944" cy="2724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956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307021-C341-4625-A07D-E5BD0791F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Velikost skupin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149146-3FE1-4BFC-A743-E0967BB8B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 dirty="0"/>
              <a:t>Dyáda: 2 lidé, kteří sdílejí ve skupině moc</a:t>
            </a:r>
            <a:br>
              <a:rPr lang="cs-CZ" dirty="0"/>
            </a:br>
            <a:r>
              <a:rPr lang="cs-CZ" dirty="0"/>
              <a:t>- pokud jeden z nich odejde, skupina přestane existovat – křehká sociální forma</a:t>
            </a:r>
          </a:p>
          <a:p>
            <a:r>
              <a:rPr lang="cs-CZ" dirty="0"/>
              <a:t>Triáda: 3 lidé, kteří ve skupině sdílí moc (mediátor, arbitr, smějící se třetí)</a:t>
            </a:r>
            <a:br>
              <a:rPr lang="cs-CZ" dirty="0"/>
            </a:br>
            <a:r>
              <a:rPr lang="cs-CZ" dirty="0"/>
              <a:t>- více trvalá skupina než dyáda</a:t>
            </a:r>
          </a:p>
          <a:p>
            <a:r>
              <a:rPr lang="cs-CZ" dirty="0"/>
              <a:t>Velikost skupiny by měla na jedné straně umožňovat interakci, na straně druhé by měla umožnit tvorbu </a:t>
            </a:r>
            <a:br>
              <a:rPr lang="cs-CZ" dirty="0"/>
            </a:br>
            <a:r>
              <a:rPr lang="cs-CZ" dirty="0"/>
              <a:t>kolektivní identity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8" name="Picture 4" descr="Nejsvětější Trojice">
            <a:extLst>
              <a:ext uri="{FF2B5EF4-FFF2-40B4-BE49-F238E27FC236}">
                <a16:creationId xmlns:a16="http://schemas.microsoft.com/office/drawing/2014/main" id="{5E08D302-E4EF-4DED-A455-1FAC2C7EDF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156" y="230901"/>
            <a:ext cx="1469663" cy="1786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A068F91-A8CB-4ADF-9C6D-B0D367EE65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0052" y="4858105"/>
            <a:ext cx="3157768" cy="176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06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166095-FB71-44B6-B94A-88A5B05ED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skupin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ADB1D8-C494-4B31-903E-E9DB93C7E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Formální struktury</a:t>
            </a:r>
          </a:p>
          <a:p>
            <a:pPr marL="0" indent="0">
              <a:buNone/>
            </a:pPr>
            <a:r>
              <a:rPr lang="cs-CZ" dirty="0"/>
              <a:t>- struktura</a:t>
            </a:r>
            <a:br>
              <a:rPr lang="cs-CZ" dirty="0"/>
            </a:br>
            <a:r>
              <a:rPr lang="cs-CZ" dirty="0"/>
              <a:t>- cíle</a:t>
            </a:r>
            <a:br>
              <a:rPr lang="cs-CZ" dirty="0"/>
            </a:br>
            <a:r>
              <a:rPr lang="cs-CZ" dirty="0"/>
              <a:t>- aktivity</a:t>
            </a:r>
          </a:p>
          <a:p>
            <a:endParaRPr lang="cs-CZ" dirty="0"/>
          </a:p>
          <a:p>
            <a:r>
              <a:rPr lang="cs-CZ" dirty="0"/>
              <a:t>Neformální struktury</a:t>
            </a:r>
          </a:p>
          <a:p>
            <a:pPr marL="0" indent="0">
              <a:buNone/>
            </a:pPr>
            <a:r>
              <a:rPr lang="cs-CZ" dirty="0"/>
              <a:t>- bez struktury</a:t>
            </a:r>
            <a:br>
              <a:rPr lang="cs-CZ" dirty="0"/>
            </a:br>
            <a:r>
              <a:rPr lang="cs-CZ" dirty="0"/>
              <a:t>- bez pravidel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3F48755-CCF4-4AB6-A10C-9A8AF548B3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4169329"/>
            <a:ext cx="4133425" cy="232505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D3C2098E-41D7-412A-9446-F08A2D5F84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232726"/>
            <a:ext cx="4108404" cy="2734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180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DA669B-F2A1-44BF-A80D-F2981C8EB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skupiny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449B3A-9F31-4F5E-8785-A86C66A5D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Primární</a:t>
            </a:r>
            <a:br>
              <a:rPr lang="cs-CZ" dirty="0"/>
            </a:br>
            <a:r>
              <a:rPr lang="cs-CZ" dirty="0"/>
              <a:t>- malé skupiny, jejichž členové komunikují dlouhodobě, přímé a na osobní rovině</a:t>
            </a:r>
            <a:br>
              <a:rPr lang="cs-CZ" dirty="0"/>
            </a:br>
            <a:r>
              <a:rPr lang="cs-CZ" dirty="0"/>
              <a:t>- intimní a intenzivní vztahy</a:t>
            </a:r>
          </a:p>
          <a:p>
            <a:r>
              <a:rPr lang="cs-CZ" dirty="0"/>
              <a:t>Sekundární</a:t>
            </a:r>
            <a:br>
              <a:rPr lang="cs-CZ" dirty="0"/>
            </a:br>
            <a:r>
              <a:rPr lang="cs-CZ" dirty="0"/>
              <a:t>- interakce je často neosobní</a:t>
            </a:r>
            <a:br>
              <a:rPr lang="cs-CZ" dirty="0"/>
            </a:br>
            <a:r>
              <a:rPr lang="cs-CZ" dirty="0"/>
              <a:t>- interakce je dočasná, časově omezená</a:t>
            </a:r>
            <a:br>
              <a:rPr lang="cs-CZ" dirty="0"/>
            </a:br>
            <a:r>
              <a:rPr lang="cs-CZ" dirty="0"/>
              <a:t>- jedinci ve skupině mohou být nahrazeni</a:t>
            </a:r>
          </a:p>
          <a:p>
            <a:r>
              <a:rPr lang="cs-CZ" u="sng" dirty="0"/>
              <a:t>Typy</a:t>
            </a:r>
            <a:r>
              <a:rPr lang="cs-CZ" dirty="0"/>
              <a:t> skupin vs. </a:t>
            </a:r>
            <a:r>
              <a:rPr lang="cs-CZ" u="sng" dirty="0"/>
              <a:t>úrovně</a:t>
            </a:r>
            <a:r>
              <a:rPr lang="cs-CZ" dirty="0"/>
              <a:t> vztahů: primární vs. Sekundární</a:t>
            </a:r>
          </a:p>
          <a:p>
            <a:r>
              <a:rPr lang="cs-CZ" dirty="0"/>
              <a:t>Neformálnost byrokracie atd.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53813B2-7865-4ACC-91E8-1C0C645366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3863" y="4001548"/>
            <a:ext cx="2458133" cy="200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362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35E75C-A3EA-40C3-AFD1-518FB0918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sociálních skupin (</a:t>
            </a:r>
            <a:r>
              <a:rPr lang="cs-CZ" dirty="0" err="1"/>
              <a:t>Simmel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C9A121-FC1D-4F5F-8BE5-B69777E58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Od lokálně exkluzivních k účelovým, založeným na individuálních zájmech</a:t>
            </a:r>
          </a:p>
          <a:p>
            <a:r>
              <a:rPr lang="cs-CZ" dirty="0"/>
              <a:t>Sociální kategorie nahrazují lokalitu nebo fyziologii (obyvatel konkrétního města vs. dělník)</a:t>
            </a:r>
          </a:p>
          <a:p>
            <a:r>
              <a:rPr lang="cs-CZ" dirty="0"/>
              <a:t>V modernitě převládá princip „svobodných sdružení“</a:t>
            </a:r>
          </a:p>
          <a:p>
            <a:r>
              <a:rPr lang="cs-CZ" dirty="0"/>
              <a:t>Členství ve skupinách není identické ve vztahu k možnosti kolektivního jednání – pohlaví vs. zaměstnání</a:t>
            </a:r>
          </a:p>
          <a:p>
            <a:r>
              <a:rPr lang="cs-CZ" dirty="0"/>
              <a:t>Kritéria členství – od organického po racionální (pohlaví…. věk …. povolání)</a:t>
            </a:r>
          </a:p>
          <a:p>
            <a:r>
              <a:rPr lang="cs-CZ" dirty="0"/>
              <a:t>Racionální kritéria – výsledek vědomé reflexe a plánování, artikulace zájmů</a:t>
            </a:r>
          </a:p>
          <a:p>
            <a:r>
              <a:rPr lang="cs-CZ" dirty="0"/>
              <a:t>Dříve – omezení počtu členství v různých skupinách (exkluzivita středověkých skupin), dnes - neomezené</a:t>
            </a:r>
          </a:p>
        </p:txBody>
      </p:sp>
    </p:spTree>
    <p:extLst>
      <p:ext uri="{BB962C8B-B14F-4D97-AF65-F5344CB8AC3E}">
        <p14:creationId xmlns:p14="http://schemas.microsoft.com/office/powerpoint/2010/main" val="3058469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D626F2-E527-4113-9AB7-1E3217FBD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skupiny (</a:t>
            </a:r>
            <a:r>
              <a:rPr lang="cs-CZ" dirty="0" err="1"/>
              <a:t>Simmel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6811DF-4214-4353-8BAA-40891E376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Mnohost skupin – ideály individualismu i kolektivismu jsou naplňovány současně</a:t>
            </a:r>
          </a:p>
          <a:p>
            <a:r>
              <a:rPr lang="cs-CZ" dirty="0"/>
              <a:t>Jedinec nachází pro svůj charakter a požadavky vhodné skupiny</a:t>
            </a:r>
          </a:p>
          <a:p>
            <a:r>
              <a:rPr lang="cs-CZ" u="sng" dirty="0"/>
              <a:t>Společnost</a:t>
            </a:r>
            <a:r>
              <a:rPr lang="cs-CZ" dirty="0"/>
              <a:t> povstává z </a:t>
            </a:r>
            <a:r>
              <a:rPr lang="cs-CZ" u="sng" dirty="0"/>
              <a:t>jedinců</a:t>
            </a:r>
            <a:r>
              <a:rPr lang="cs-CZ" dirty="0"/>
              <a:t>, </a:t>
            </a:r>
            <a:r>
              <a:rPr lang="cs-CZ" u="sng" dirty="0"/>
              <a:t>jedinci</a:t>
            </a:r>
            <a:r>
              <a:rPr lang="cs-CZ" dirty="0"/>
              <a:t> povstávají ze </a:t>
            </a:r>
            <a:r>
              <a:rPr lang="cs-CZ" u="sng" dirty="0"/>
              <a:t>skupin</a:t>
            </a:r>
            <a:r>
              <a:rPr lang="cs-CZ" dirty="0"/>
              <a:t>(y)</a:t>
            </a:r>
          </a:p>
          <a:p>
            <a:r>
              <a:rPr lang="cs-CZ" dirty="0"/>
              <a:t>Sociální koheze původních malých skupin nabízela i jistou svobodu (agrese vůči nečlenům), toto se postupně proměnilo v mnohost členství v zemích s politickou svobodou (kolektivní sankce v různých skupinách a omezení násilí)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3857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A5ADFC-620C-499A-B654-66440FB95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kategorie a sociální skupiny (</a:t>
            </a:r>
            <a:r>
              <a:rPr lang="cs-CZ" dirty="0" err="1"/>
              <a:t>Simmel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FDD073-383B-4339-978E-6A3F18DE5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Sociální vzorce jako ztělesnění hlubších psychologických funkcí</a:t>
            </a:r>
          </a:p>
          <a:p>
            <a:r>
              <a:rPr lang="cs-CZ" dirty="0"/>
              <a:t>Např. tvorba sociálních skupin na základě postupujícího sociálního vědomí – např. odbory, zaměstnavatelé, ženy…</a:t>
            </a:r>
          </a:p>
          <a:p>
            <a:r>
              <a:rPr lang="cs-CZ" dirty="0"/>
              <a:t>Kategorie se stává obecnou idejí, ponechává si svůj obecný charakter a má sociální následky (dělník)</a:t>
            </a:r>
          </a:p>
          <a:p>
            <a:r>
              <a:rPr lang="cs-CZ" dirty="0"/>
              <a:t>Obecné koncepty se mohou křížit a narušit stávající sociální vazby (dělník vs. kapitalista)</a:t>
            </a:r>
          </a:p>
          <a:p>
            <a:r>
              <a:rPr lang="cs-CZ" dirty="0"/>
              <a:t>Některé obecné sociální kategorie neodpovídají sociální realitě a musí se vymezit vůči stávajícím starým sociálním vazbám (ženy); a členové těchto skupiny jsou k nim přiřazeni na vyšší, ne-každodenní úrovni</a:t>
            </a:r>
          </a:p>
        </p:txBody>
      </p:sp>
    </p:spTree>
    <p:extLst>
      <p:ext uri="{BB962C8B-B14F-4D97-AF65-F5344CB8AC3E}">
        <p14:creationId xmlns:p14="http://schemas.microsoft.com/office/powerpoint/2010/main" val="1701809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E0C1F8-AC21-4B59-A598-102C2448E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Mnohost členství (</a:t>
            </a:r>
            <a:r>
              <a:rPr lang="cs-CZ" dirty="0" err="1"/>
              <a:t>Simmel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95D79D-FE08-492F-A954-B7AD2DB80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Různá členství se v jedinci prolínají</a:t>
            </a:r>
          </a:p>
          <a:p>
            <a:r>
              <a:rPr lang="cs-CZ" dirty="0"/>
              <a:t>Různost tohoto členství a jejich kombinace přispívají k individualizaci jedince</a:t>
            </a:r>
          </a:p>
          <a:p>
            <a:r>
              <a:rPr lang="cs-CZ" dirty="0"/>
              <a:t>Může se odrážet ve vnitřních konfliktech, které jedince řeší (konfliktní a integrační tendence se tedy vzájemně posilují)</a:t>
            </a:r>
          </a:p>
          <a:p>
            <a:r>
              <a:rPr lang="cs-CZ" dirty="0"/>
              <a:t>Některé skupiny se prolínají tak, že tyto konflikty způsobují minimálně (církev a její sociální různorodost)</a:t>
            </a:r>
          </a:p>
          <a:p>
            <a:r>
              <a:rPr lang="cs-CZ" dirty="0"/>
              <a:t>Konfliktnost narůstá podle toho, zda jde o skupiny </a:t>
            </a:r>
            <a:r>
              <a:rPr lang="cs-CZ" u="sng" dirty="0"/>
              <a:t>koncentrické</a:t>
            </a:r>
            <a:r>
              <a:rPr lang="cs-CZ" dirty="0"/>
              <a:t> (soustředné – rodina, sousedství, církev) nebo </a:t>
            </a:r>
            <a:r>
              <a:rPr lang="cs-CZ" u="sng" dirty="0"/>
              <a:t>protilehlé</a:t>
            </a:r>
            <a:r>
              <a:rPr lang="cs-CZ" dirty="0"/>
              <a:t> (dělnická třída, národnost)</a:t>
            </a:r>
          </a:p>
          <a:p>
            <a:r>
              <a:rPr lang="cs-CZ" dirty="0"/>
              <a:t>Vývoj jde od skupin koncentrických k protilehlým</a:t>
            </a:r>
          </a:p>
          <a:p>
            <a:r>
              <a:rPr lang="cs-CZ" dirty="0"/>
              <a:t>Vícenásobné členství v rámci jedné skupiny – mezi členy existuje jak určitá forma solidarity, tak i forma konkurence nebo nepřátelství</a:t>
            </a:r>
          </a:p>
        </p:txBody>
      </p:sp>
    </p:spTree>
    <p:extLst>
      <p:ext uri="{BB962C8B-B14F-4D97-AF65-F5344CB8AC3E}">
        <p14:creationId xmlns:p14="http://schemas.microsoft.com/office/powerpoint/2010/main" val="32926274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</TotalTime>
  <Words>741</Words>
  <Application>Microsoft Office PowerPoint</Application>
  <PresentationFormat>Širokoúhlá obrazovka</PresentationFormat>
  <Paragraphs>63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SOCn5010 Analýza sociálních sítí</vt:lpstr>
      <vt:lpstr>Sociální skupiny</vt:lpstr>
      <vt:lpstr>Velikost skupin</vt:lpstr>
      <vt:lpstr>Organizace skupin</vt:lpstr>
      <vt:lpstr>Typy skupiny</vt:lpstr>
      <vt:lpstr>Vývoj sociálních skupin (Simmel)</vt:lpstr>
      <vt:lpstr>Sociální skupiny (Simmel)</vt:lpstr>
      <vt:lpstr>Obecné kategorie a sociální skupiny (Simmel)</vt:lpstr>
      <vt:lpstr>Mnohost členství (Simmel)</vt:lpstr>
      <vt:lpstr>Prezentace aplikace PowerPoint</vt:lpstr>
      <vt:lpstr>Dualita osob a skupin (Breiger)</vt:lpstr>
      <vt:lpstr>Dualita osob a skupin (Breiger)</vt:lpstr>
      <vt:lpstr>Dualita osob a skupin (Breiger)</vt:lpstr>
      <vt:lpstr>Seminář</vt:lpstr>
      <vt:lpstr>2-mode networks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SOCn5010 Analýza sociálních sítí</dc:title>
  <dc:creator>Jiří Navrátil</dc:creator>
  <cp:lastModifiedBy>Jiří Navrátil</cp:lastModifiedBy>
  <cp:revision>61</cp:revision>
  <dcterms:created xsi:type="dcterms:W3CDTF">2020-10-08T12:47:50Z</dcterms:created>
  <dcterms:modified xsi:type="dcterms:W3CDTF">2023-11-29T08:34:03Z</dcterms:modified>
</cp:coreProperties>
</file>