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81" r:id="rId7"/>
    <p:sldId id="276" r:id="rId8"/>
    <p:sldId id="282" r:id="rId9"/>
    <p:sldId id="275" r:id="rId10"/>
    <p:sldId id="278" r:id="rId11"/>
    <p:sldId id="274" r:id="rId12"/>
    <p:sldId id="277" r:id="rId13"/>
    <p:sldId id="272" r:id="rId14"/>
    <p:sldId id="283" r:id="rId15"/>
    <p:sldId id="279" r:id="rId16"/>
    <p:sldId id="286" r:id="rId17"/>
    <p:sldId id="296" r:id="rId18"/>
    <p:sldId id="285" r:id="rId19"/>
    <p:sldId id="291" r:id="rId20"/>
    <p:sldId id="292" r:id="rId21"/>
    <p:sldId id="288" r:id="rId22"/>
    <p:sldId id="289" r:id="rId23"/>
    <p:sldId id="290" r:id="rId24"/>
    <p:sldId id="293" r:id="rId25"/>
    <p:sldId id="294" r:id="rId26"/>
    <p:sldId id="295" r:id="rId27"/>
    <p:sldId id="266" r:id="rId2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ří Navrátil" initials="JN" lastIdx="1" clrIdx="0">
    <p:extLst>
      <p:ext uri="{19B8F6BF-5375-455C-9EA6-DF929625EA0E}">
        <p15:presenceInfo xmlns:p15="http://schemas.microsoft.com/office/powerpoint/2012/main" userId="Jiří Navráti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3677FC-F320-4D33-8B8C-71B061E2C4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0932D3A-5E01-4EC0-BAFB-1AD70F35E5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C352D2-72E2-4215-A285-BE34CF0F4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E2B8EF7-A528-48C3-AD76-EE5ADD3BA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20BC63-77F3-4182-8F42-2FBB8132A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848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200D54-2480-466C-99DA-DE4558161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A29EB5F-5957-4278-AD3A-E6BBB6019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F1172A-2E1E-4A86-83EE-10723E04B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38393B-DA8F-46B4-8997-CD8428C8F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DB2C18D-9DB6-417A-A66C-9E7071AD6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704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5E75141-BC59-4F04-AA81-BB4310DB1E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852444-F336-474F-8F30-C1D20F448F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DFB7BD-CA08-4337-9BC4-5F435C324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9CC524-0017-4E26-9322-80E8774BC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D01D21-7380-4F6C-BD4C-4F2704634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2576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B2CFC2-39AD-48C1-A64A-D598C6F45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F3CB26-03CA-4B66-912B-11F1A3D0B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4B635F-B2C0-46E9-84DF-E4FCF0CB3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69D1EE-9C16-4AD1-B95F-F0659F5AC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C1C086-BA60-4A9C-8819-1460CFCF8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799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64EF85-2610-4D12-BD5E-668264EDB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4AF1F48-168D-43DD-B0CD-97CA9AE03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8EF12D-0277-4A48-B39E-83F2D353E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4919240-DB96-4792-BBAE-265F730FE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1C3C10-9CCA-4D21-9027-7904EB492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683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6AE009-499F-4324-8F7E-88DC90322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DB960D-11CB-42DE-BDE8-1714BF5402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9C7357D-C045-42D5-9EAD-1AF1176BD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60E555E-DCFA-4385-A221-6A01194E9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6BE41B-F652-46D2-8860-F5AF3678C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9D19048-9BDC-4F73-95AE-A960A9804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39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F61B8A-3F9F-4479-BBF9-7AF9F47C6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807DA55-7307-462F-A2F4-DBB63C851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13BA30C-A010-4EBD-80B6-9A1E321D1B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C90DDAB-AEE6-4387-A474-BB9EAB66B5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446426D-D3A3-4FDE-9DE5-40A0E99E01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AD8DC76-2D01-4038-94BA-B56C77364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90A7038-2967-4059-B51F-00D69631E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C5D10B8-EE3C-4634-B2F6-00B357599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412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23AB3D-382B-40F7-978C-730BEA7DF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B1B1A51-2E09-4C9D-8F94-36858BFD8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9049C96-D9C3-4BEB-B097-20036B8D7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CB48430-1E6F-48CE-BBEC-A32C687D4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539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BE8BA20-CF2D-414D-891E-2681944A0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B242B8A-A26D-4B9F-8559-A3AB3BB17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D66B9-A681-4F9E-B78C-08A881DFA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511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4A2322-622F-4731-8594-30F557464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5BAFC3-B5BA-4599-ABC0-93A463DAA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7952A3D-FBF9-4DCA-8723-3D15FB9E5B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A3F3D74-57AA-4235-B6B6-E0E775FF9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78864E9-45DB-4DFC-8D2C-50115B914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E37DDDA-4262-4C84-866D-E7392F9CB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333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821FB7-EBB8-45CB-8A29-9A0D656CE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453F3BE-ACCD-42A5-9D98-0643E966D8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3BBBA8A-965C-42EA-834C-AF083060FC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3B91F2A-B658-49E2-87BE-3796B3B42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E8CD91-C6FF-495C-B8DC-8301BC121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87C4C21-9E72-455B-A765-679A859F6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3981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5E275B1-BA2A-4F69-846D-DA3F7EDF9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82DA38A-D804-4333-874C-2F1C3DB498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A32C2F-C57B-4E14-A224-2693886888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4A6C2-D373-4099-AC9B-4E10BAE0BD74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E19AA0-60B2-4A01-8B52-1957BBFC01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6EDF15-41BB-4813-9BE4-867292FA01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2693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E1C02E-0F21-4679-8C5F-8EBD7A006A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/>
          <a:lstStyle/>
          <a:p>
            <a:r>
              <a:rPr lang="cs-CZ" dirty="0"/>
              <a:t>SOCn5010 Analýza sociálních sítí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3F20B73-4D3E-4752-A1C9-0229100FC0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42183"/>
            <a:ext cx="9144000" cy="576743"/>
          </a:xfrm>
        </p:spPr>
        <p:txBody>
          <a:bodyPr/>
          <a:lstStyle/>
          <a:p>
            <a:r>
              <a:rPr lang="cs-CZ" dirty="0"/>
              <a:t>Přednáška 10: sociální kapitál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51EF279-BF38-474E-A7E5-700B1E1E0E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2595" y="3439075"/>
            <a:ext cx="3706810" cy="2956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138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2878" y="0"/>
            <a:ext cx="5329801" cy="6870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360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kapitál na mikroúrovni (</a:t>
            </a:r>
            <a:r>
              <a:rPr lang="cs-CZ" dirty="0" err="1"/>
              <a:t>Bourdieu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Každé sociální pole – umění, vzdělávání, právo, politika, ekonomie – různý profil s různou důležitostí různých forem kapitálu</a:t>
            </a:r>
          </a:p>
          <a:p>
            <a:r>
              <a:rPr lang="cs-CZ" dirty="0"/>
              <a:t>Formy kapitálu – produkce a certifikace – je zajišťována různými aktéry kteří definují šance ostatních získat dobrou pozici na daném poli</a:t>
            </a:r>
          </a:p>
          <a:p>
            <a:r>
              <a:rPr lang="cs-CZ" dirty="0"/>
              <a:t>Sociální kapitál: množství vazeb, které daný jedince má a může mobilizovat; závisí na množství kapitálu, který vlastní ti, ke kterým je tento jedinec připojen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64228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kapitál na mikroúrovni (</a:t>
            </a:r>
            <a:r>
              <a:rPr lang="cs-CZ" dirty="0" err="1"/>
              <a:t>Bourdieu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Sociální kapitál je vždy závislý na jiných formách kapitálu</a:t>
            </a:r>
          </a:p>
          <a:p>
            <a:pPr algn="just"/>
            <a:r>
              <a:rPr lang="cs-CZ" dirty="0"/>
              <a:t>„Model stanoví vzdálenosti, předurčující pravděpodobnost setkání, příbuzností, sympatií nebo i touhy: konkrétně řečeno, pro lidi situované v prostoru nahoře je velmi nepravděpodobné manželské spojení s lidmi situovanými dole, protože za prvé mají malou naději se s nimi fyzicky setkat (leda na takzvaných "podezřelých místech", čili za cenu překročení sociálních hranic, jež jsou vedle prostorové vzdálenosti ještě další překážkou), a za druhé, i kdyby se s nimi při nějaké příležitosti letmo a takříkajíc náhodou setkali, nebudou "na sebe slyšet“, navzájem si doopravdy rozumět a jedni druhým se líbit. Blízkost v sociálním prostoru naopak ke sblížení předem disponuje: lidé zaujímající postavení v jedné určité omezené čísti prostoru si budou jednak bližší a jednak ke sblížení ochotnější“</a:t>
            </a:r>
          </a:p>
        </p:txBody>
      </p:sp>
    </p:spTree>
    <p:extLst>
      <p:ext uri="{BB962C8B-B14F-4D97-AF65-F5344CB8AC3E}">
        <p14:creationId xmlns:p14="http://schemas.microsoft.com/office/powerpoint/2010/main" val="39763289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kapitál na mikroúrovni (</a:t>
            </a:r>
            <a:r>
              <a:rPr lang="cs-CZ" dirty="0" err="1"/>
              <a:t>Coleman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Racionální jednání v analýze sociálních systémů </a:t>
            </a:r>
          </a:p>
          <a:p>
            <a:r>
              <a:rPr lang="cs-CZ" dirty="0"/>
              <a:t>Definice: je definován svojí funkcí, nejde o konkrétní prvek ale souhrn prvků</a:t>
            </a:r>
          </a:p>
          <a:p>
            <a:r>
              <a:rPr lang="cs-CZ" dirty="0"/>
              <a:t>Sociální kapitál povstává ze změn v lidských vztazích (tj. skládá se z určitých aspektů sociální struktury), které usnadňují sociální jednání a přispívá k jiným formám kapitálu (např. lidský)</a:t>
            </a:r>
          </a:p>
          <a:p>
            <a:r>
              <a:rPr lang="cs-CZ" dirty="0"/>
              <a:t>Zahrnuje povinnosti, očekávání a důvěru ve struktury, informační kanály, normy a sankce</a:t>
            </a:r>
          </a:p>
          <a:p>
            <a:r>
              <a:rPr lang="cs-CZ" dirty="0"/>
              <a:t>Je produktivní, umožňuje dosahování cílů, které by jinak dosaženy nebyly.</a:t>
            </a:r>
          </a:p>
          <a:p>
            <a:r>
              <a:rPr lang="cs-CZ" dirty="0"/>
              <a:t>Může nabývat různé podoby (kulturní vazby, organizační vztahy, občanská kultura)</a:t>
            </a:r>
          </a:p>
        </p:txBody>
      </p:sp>
    </p:spTree>
    <p:extLst>
      <p:ext uri="{BB962C8B-B14F-4D97-AF65-F5344CB8AC3E}">
        <p14:creationId xmlns:p14="http://schemas.microsoft.com/office/powerpoint/2010/main" val="39443683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F33B05-ADE0-4C59-B932-E1A17C32F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kapitál na mikroúrovni (</a:t>
            </a:r>
            <a:r>
              <a:rPr lang="cs-CZ" dirty="0" err="1"/>
              <a:t>Coleman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593BFD2-E9A5-4C7E-9853-B8C192873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Sociální kapitál je podporován určitými formami sociální struktury:</a:t>
            </a:r>
            <a:br>
              <a:rPr lang="cs-CZ" dirty="0"/>
            </a:br>
            <a:r>
              <a:rPr lang="cs-CZ" dirty="0"/>
              <a:t>- uzavírání a zhušťování sociálních sítí (mezigenerační, </a:t>
            </a:r>
            <a:r>
              <a:rPr lang="cs-CZ" dirty="0" err="1"/>
              <a:t>intragenerační</a:t>
            </a:r>
            <a:r>
              <a:rPr lang="cs-CZ" dirty="0"/>
              <a:t>)</a:t>
            </a:r>
            <a:br>
              <a:rPr lang="cs-CZ" dirty="0"/>
            </a:br>
            <a:r>
              <a:rPr lang="cs-CZ" dirty="0"/>
              <a:t>- organizacemi, které „přežily“ svůj původní účel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5266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měřit?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1535" y="1780183"/>
            <a:ext cx="9248930" cy="3297634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C0348121-278B-4E89-8A9C-3F91C94CBA44}"/>
              </a:ext>
            </a:extLst>
          </p:cNvPr>
          <p:cNvSpPr/>
          <p:nvPr/>
        </p:nvSpPr>
        <p:spPr>
          <a:xfrm>
            <a:off x="673915" y="5744091"/>
            <a:ext cx="109196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Van </a:t>
            </a:r>
            <a:r>
              <a:rPr lang="en-GB" dirty="0" err="1"/>
              <a:t>Oorschot,W</a:t>
            </a:r>
            <a:r>
              <a:rPr lang="en-GB" dirty="0"/>
              <a:t>., </a:t>
            </a:r>
            <a:r>
              <a:rPr lang="en-GB" dirty="0" err="1"/>
              <a:t>Arts,W</a:t>
            </a:r>
            <a:r>
              <a:rPr lang="en-GB" dirty="0"/>
              <a:t>., &amp; </a:t>
            </a:r>
            <a:r>
              <a:rPr lang="en-GB" dirty="0" err="1"/>
              <a:t>Gelissen</a:t>
            </a:r>
            <a:r>
              <a:rPr lang="en-GB" dirty="0"/>
              <a:t>, J. (2006). „Social capital in Europe: Measurement and social and regional distribution of a multifaceted phenomenon.“ </a:t>
            </a:r>
            <a:r>
              <a:rPr lang="en-GB" i="1" dirty="0"/>
              <a:t>Acta </a:t>
            </a:r>
            <a:r>
              <a:rPr lang="en-GB" i="1" dirty="0" err="1"/>
              <a:t>Sociologica</a:t>
            </a:r>
            <a:r>
              <a:rPr lang="en-GB" dirty="0"/>
              <a:t> 49: 149–167.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30628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517DF4-47D6-452F-87FF-EA1208854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kapitál v kontextu SNA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02375B6-FEED-43EB-8B25-91C8B5AA8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109783" cy="435133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R. </a:t>
            </a:r>
            <a:r>
              <a:rPr lang="cs-CZ" dirty="0" err="1"/>
              <a:t>Burt</a:t>
            </a:r>
            <a:r>
              <a:rPr lang="cs-CZ" dirty="0"/>
              <a:t> – strukturální mezery vs. koncentrace vazeb sítě</a:t>
            </a:r>
          </a:p>
          <a:p>
            <a:r>
              <a:rPr lang="cs-CZ" dirty="0"/>
              <a:t>Koncentrovaná síť vztahů: snižuje riziko spojené s transakcemi a důvěrou (zvyšuje to důvěru, usnadňuje kooperaci)</a:t>
            </a:r>
          </a:p>
          <a:p>
            <a:r>
              <a:rPr lang="cs-CZ" dirty="0"/>
              <a:t>Přemostění strukturálních mezer: mezery jsou příležitosti k přidané hodnotě jejich propojení (poskytují široký a rychlý přístup k informacím a jejich kontrole)</a:t>
            </a:r>
          </a:p>
          <a:p>
            <a:r>
              <a:rPr lang="cs-CZ" dirty="0"/>
              <a:t>Koncentrovaná síť může být kritická pro získání hodnot z přemostění strukturálních mezer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EFB53F9-4C39-4611-A9D1-CFB95B9FB4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3584" y="2304152"/>
            <a:ext cx="3950216" cy="2572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2139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5AEDAA-B87E-46D6-95DA-D317A24B5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Seminář</a:t>
            </a:r>
          </a:p>
        </p:txBody>
      </p:sp>
    </p:spTree>
    <p:extLst>
      <p:ext uri="{BB962C8B-B14F-4D97-AF65-F5344CB8AC3E}">
        <p14:creationId xmlns:p14="http://schemas.microsoft.com/office/powerpoint/2010/main" val="31918658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E985A3-4DA7-4FEE-9A65-90ACBA97E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Subgroups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B597CC-4E04-46D8-A33A-308146521C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Dense</a:t>
            </a:r>
            <a:r>
              <a:rPr lang="cs-CZ" dirty="0"/>
              <a:t> </a:t>
            </a:r>
            <a:r>
              <a:rPr lang="cs-CZ" dirty="0" err="1"/>
              <a:t>interaction</a:t>
            </a:r>
            <a:r>
              <a:rPr lang="cs-CZ" dirty="0"/>
              <a:t> </a:t>
            </a:r>
            <a:r>
              <a:rPr lang="cs-CZ" dirty="0" err="1"/>
              <a:t>within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parts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network – </a:t>
            </a:r>
            <a:r>
              <a:rPr lang="cs-CZ" dirty="0" err="1"/>
              <a:t>cohesive</a:t>
            </a:r>
            <a:r>
              <a:rPr lang="cs-CZ" dirty="0"/>
              <a:t> </a:t>
            </a:r>
            <a:r>
              <a:rPr lang="cs-CZ" dirty="0" err="1"/>
              <a:t>subgroup</a:t>
            </a:r>
            <a:endParaRPr lang="cs-CZ" dirty="0"/>
          </a:p>
          <a:p>
            <a:r>
              <a:rPr lang="cs-CZ" dirty="0" err="1"/>
              <a:t>Members</a:t>
            </a:r>
            <a:r>
              <a:rPr lang="cs-CZ" dirty="0"/>
              <a:t> </a:t>
            </a:r>
            <a:r>
              <a:rPr lang="cs-CZ" dirty="0" err="1"/>
              <a:t>often</a:t>
            </a:r>
            <a:r>
              <a:rPr lang="cs-CZ" dirty="0"/>
              <a:t> </a:t>
            </a:r>
            <a:r>
              <a:rPr lang="cs-CZ" dirty="0" err="1"/>
              <a:t>share</a:t>
            </a:r>
            <a:r>
              <a:rPr lang="cs-CZ" dirty="0"/>
              <a:t> </a:t>
            </a:r>
            <a:r>
              <a:rPr lang="cs-CZ" dirty="0" err="1"/>
              <a:t>norms</a:t>
            </a:r>
            <a:r>
              <a:rPr lang="cs-CZ" dirty="0"/>
              <a:t>, </a:t>
            </a:r>
            <a:r>
              <a:rPr lang="cs-CZ" dirty="0" err="1"/>
              <a:t>goals</a:t>
            </a:r>
            <a:r>
              <a:rPr lang="cs-CZ" dirty="0"/>
              <a:t>, </a:t>
            </a:r>
            <a:r>
              <a:rPr lang="cs-CZ" dirty="0" err="1"/>
              <a:t>ideals</a:t>
            </a:r>
            <a:endParaRPr lang="cs-CZ" dirty="0"/>
          </a:p>
          <a:p>
            <a:r>
              <a:rPr lang="cs-CZ" dirty="0" err="1"/>
              <a:t>Membership</a:t>
            </a:r>
            <a:r>
              <a:rPr lang="cs-CZ" dirty="0"/>
              <a:t> </a:t>
            </a:r>
            <a:r>
              <a:rPr lang="cs-CZ" dirty="0" err="1"/>
              <a:t>may</a:t>
            </a:r>
            <a:r>
              <a:rPr lang="cs-CZ" dirty="0"/>
              <a:t> by </a:t>
            </a:r>
            <a:r>
              <a:rPr lang="cs-CZ" dirty="0" err="1"/>
              <a:t>used</a:t>
            </a:r>
            <a:r>
              <a:rPr lang="cs-CZ" dirty="0"/>
              <a:t> to </a:t>
            </a:r>
            <a:r>
              <a:rPr lang="cs-CZ" dirty="0" err="1"/>
              <a:t>explain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outcomes</a:t>
            </a:r>
            <a:endParaRPr lang="cs-CZ" dirty="0"/>
          </a:p>
          <a:p>
            <a:r>
              <a:rPr lang="cs-CZ" dirty="0" err="1"/>
              <a:t>Visual</a:t>
            </a:r>
            <a:r>
              <a:rPr lang="cs-CZ" dirty="0"/>
              <a:t> </a:t>
            </a:r>
            <a:r>
              <a:rPr lang="cs-CZ" dirty="0" err="1"/>
              <a:t>identification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subgroups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not </a:t>
            </a:r>
            <a:r>
              <a:rPr lang="cs-CZ" dirty="0" err="1"/>
              <a:t>always</a:t>
            </a:r>
            <a:r>
              <a:rPr lang="cs-CZ" dirty="0"/>
              <a:t> </a:t>
            </a:r>
            <a:r>
              <a:rPr lang="cs-CZ" dirty="0" err="1"/>
              <a:t>adequate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22661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EE706F-2835-4317-9938-5AB40179B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approaches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110A69A-AF00-4109-80EF-B265A383B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Bottom</a:t>
            </a:r>
            <a:r>
              <a:rPr lang="cs-CZ" dirty="0"/>
              <a:t>-up: </a:t>
            </a:r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starts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identifying</a:t>
            </a:r>
            <a:r>
              <a:rPr lang="cs-CZ" dirty="0"/>
              <a:t> </a:t>
            </a:r>
            <a:r>
              <a:rPr lang="cs-CZ" dirty="0" err="1"/>
              <a:t>patterns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dyads</a:t>
            </a:r>
            <a:r>
              <a:rPr lang="cs-CZ" dirty="0"/>
              <a:t> and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combinations</a:t>
            </a:r>
            <a:r>
              <a:rPr lang="cs-CZ" dirty="0"/>
              <a:t> (</a:t>
            </a:r>
            <a:r>
              <a:rPr lang="cs-CZ" b="1" dirty="0" err="1"/>
              <a:t>cliques</a:t>
            </a:r>
            <a:r>
              <a:rPr lang="cs-CZ" b="1" dirty="0"/>
              <a:t>, </a:t>
            </a:r>
            <a:r>
              <a:rPr lang="cs-CZ" b="1" dirty="0" err="1"/>
              <a:t>clans</a:t>
            </a:r>
            <a:r>
              <a:rPr lang="cs-CZ" b="1" dirty="0"/>
              <a:t>, </a:t>
            </a:r>
            <a:r>
              <a:rPr lang="cs-CZ" b="1" dirty="0" err="1"/>
              <a:t>cores</a:t>
            </a:r>
            <a:r>
              <a:rPr lang="cs-CZ" b="1" dirty="0"/>
              <a:t> </a:t>
            </a:r>
            <a:r>
              <a:rPr lang="cs-CZ" dirty="0"/>
              <a:t>…)</a:t>
            </a:r>
          </a:p>
          <a:p>
            <a:r>
              <a:rPr lang="cs-CZ" dirty="0"/>
              <a:t>Top-</a:t>
            </a:r>
            <a:r>
              <a:rPr lang="cs-CZ" dirty="0" err="1"/>
              <a:t>down</a:t>
            </a:r>
            <a:r>
              <a:rPr lang="cs-CZ" dirty="0"/>
              <a:t>: </a:t>
            </a:r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starts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network as a </a:t>
            </a:r>
            <a:r>
              <a:rPr lang="cs-CZ" dirty="0" err="1"/>
              <a:t>whole</a:t>
            </a:r>
            <a:r>
              <a:rPr lang="cs-CZ" dirty="0"/>
              <a:t> and </a:t>
            </a:r>
            <a:r>
              <a:rPr lang="cs-CZ" dirty="0" err="1"/>
              <a:t>broader</a:t>
            </a:r>
            <a:r>
              <a:rPr lang="cs-CZ" dirty="0"/>
              <a:t> </a:t>
            </a:r>
            <a:r>
              <a:rPr lang="cs-CZ" dirty="0" err="1"/>
              <a:t>underlying</a:t>
            </a:r>
            <a:r>
              <a:rPr lang="cs-CZ" dirty="0"/>
              <a:t> </a:t>
            </a:r>
            <a:r>
              <a:rPr lang="cs-CZ" dirty="0" err="1"/>
              <a:t>processes</a:t>
            </a:r>
            <a:r>
              <a:rPr lang="cs-CZ" dirty="0"/>
              <a:t> (</a:t>
            </a:r>
            <a:r>
              <a:rPr lang="cs-CZ" b="1" dirty="0" err="1"/>
              <a:t>components</a:t>
            </a:r>
            <a:r>
              <a:rPr lang="cs-CZ" b="1" dirty="0"/>
              <a:t>, </a:t>
            </a:r>
            <a:r>
              <a:rPr lang="cs-CZ" b="1" dirty="0" err="1"/>
              <a:t>factions</a:t>
            </a:r>
            <a:r>
              <a:rPr lang="cs-CZ" b="1" dirty="0"/>
              <a:t> </a:t>
            </a:r>
            <a:r>
              <a:rPr lang="cs-CZ" dirty="0"/>
              <a:t>…)</a:t>
            </a:r>
          </a:p>
        </p:txBody>
      </p:sp>
    </p:spTree>
    <p:extLst>
      <p:ext uri="{BB962C8B-B14F-4D97-AF65-F5344CB8AC3E}">
        <p14:creationId xmlns:p14="http://schemas.microsoft.com/office/powerpoint/2010/main" val="715214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4C1FF1-4449-4C40-AEE7-AA006687D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kapitál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89F6A5-386A-4849-90CD-1CDA8BD0D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5856215" cy="4351338"/>
          </a:xfrm>
        </p:spPr>
        <p:txBody>
          <a:bodyPr>
            <a:normAutofit/>
          </a:bodyPr>
          <a:lstStyle/>
          <a:p>
            <a:r>
              <a:rPr lang="cs-CZ" dirty="0"/>
              <a:t>Koncept využívaný ve studiu ekonomie, organizací, politologii</a:t>
            </a:r>
          </a:p>
          <a:p>
            <a:r>
              <a:rPr lang="cs-CZ" dirty="0"/>
              <a:t>Existují různé typy nerovností – ekonomické, sociální, kulturní</a:t>
            </a:r>
          </a:p>
          <a:p>
            <a:r>
              <a:rPr lang="cs-CZ" dirty="0"/>
              <a:t>Tyto nerovnosti se projevují jak na individuální, tak na skupinové úrovni</a:t>
            </a:r>
          </a:p>
          <a:p>
            <a:r>
              <a:rPr lang="cs-CZ" dirty="0"/>
              <a:t>Jak se tyto nerovnosti dají vysvětlit?</a:t>
            </a:r>
          </a:p>
          <a:p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569C48C-7399-4900-9BFB-6E750B4CCA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408" y="1414463"/>
            <a:ext cx="38100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4757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454729-96DE-4840-9750-00C85A3C8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Cliques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9D27F03-999E-44AA-9D3D-6FB24495C3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Maximal</a:t>
            </a:r>
            <a:r>
              <a:rPr lang="cs-CZ" dirty="0"/>
              <a:t> </a:t>
            </a:r>
            <a:r>
              <a:rPr lang="cs-CZ" dirty="0" err="1"/>
              <a:t>connected</a:t>
            </a:r>
            <a:r>
              <a:rPr lang="cs-CZ" dirty="0"/>
              <a:t> </a:t>
            </a:r>
            <a:r>
              <a:rPr lang="cs-CZ" dirty="0" err="1"/>
              <a:t>subgraph</a:t>
            </a:r>
            <a:endParaRPr lang="cs-CZ" dirty="0"/>
          </a:p>
          <a:p>
            <a:r>
              <a:rPr lang="cs-CZ" dirty="0" err="1"/>
              <a:t>subset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actors</a:t>
            </a:r>
            <a:r>
              <a:rPr lang="cs-CZ" dirty="0"/>
              <a:t> in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every</a:t>
            </a:r>
            <a:r>
              <a:rPr lang="cs-CZ" dirty="0"/>
              <a:t> </a:t>
            </a:r>
            <a:r>
              <a:rPr lang="cs-CZ" dirty="0" err="1"/>
              <a:t>actors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adjacent</a:t>
            </a:r>
            <a:r>
              <a:rPr lang="cs-CZ" dirty="0"/>
              <a:t> to </a:t>
            </a:r>
            <a:r>
              <a:rPr lang="cs-CZ" dirty="0" err="1"/>
              <a:t>every</a:t>
            </a:r>
            <a:r>
              <a:rPr lang="cs-CZ" dirty="0"/>
              <a:t>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actor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subgroup</a:t>
            </a:r>
            <a:r>
              <a:rPr lang="cs-CZ" dirty="0"/>
              <a:t> and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cannot</a:t>
            </a:r>
            <a:r>
              <a:rPr lang="cs-CZ" dirty="0"/>
              <a:t> </a:t>
            </a:r>
            <a:r>
              <a:rPr lang="cs-CZ" dirty="0" err="1"/>
              <a:t>add</a:t>
            </a:r>
            <a:r>
              <a:rPr lang="cs-CZ" dirty="0"/>
              <a:t> </a:t>
            </a:r>
            <a:r>
              <a:rPr lang="cs-CZ" dirty="0" err="1"/>
              <a:t>any</a:t>
            </a:r>
            <a:r>
              <a:rPr lang="cs-CZ" dirty="0"/>
              <a:t> more </a:t>
            </a:r>
            <a:r>
              <a:rPr lang="cs-CZ" dirty="0" err="1"/>
              <a:t>actors</a:t>
            </a:r>
            <a:r>
              <a:rPr lang="cs-CZ" dirty="0"/>
              <a:t> and not </a:t>
            </a:r>
            <a:r>
              <a:rPr lang="cs-CZ" dirty="0" err="1"/>
              <a:t>violate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condition</a:t>
            </a:r>
            <a:endParaRPr lang="cs-CZ" dirty="0"/>
          </a:p>
          <a:p>
            <a:r>
              <a:rPr lang="cs-CZ" dirty="0" err="1"/>
              <a:t>Cliques</a:t>
            </a:r>
            <a:r>
              <a:rPr lang="cs-CZ" dirty="0"/>
              <a:t>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overlap</a:t>
            </a:r>
            <a:r>
              <a:rPr lang="cs-CZ" dirty="0"/>
              <a:t> –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there</a:t>
            </a:r>
            <a:r>
              <a:rPr lang="cs-CZ" dirty="0"/>
              <a:t> are </a:t>
            </a:r>
            <a:r>
              <a:rPr lang="cs-CZ" dirty="0" err="1"/>
              <a:t>too</a:t>
            </a:r>
            <a:r>
              <a:rPr lang="cs-CZ" dirty="0"/>
              <a:t> many </a:t>
            </a:r>
            <a:r>
              <a:rPr lang="cs-CZ" dirty="0" err="1"/>
              <a:t>cliques</a:t>
            </a:r>
            <a:endParaRPr lang="cs-CZ" dirty="0"/>
          </a:p>
          <a:p>
            <a:r>
              <a:rPr lang="cs-CZ" dirty="0" err="1"/>
              <a:t>Clique-membership</a:t>
            </a:r>
            <a:r>
              <a:rPr lang="cs-CZ" dirty="0"/>
              <a:t> matrix</a:t>
            </a:r>
          </a:p>
          <a:p>
            <a:r>
              <a:rPr lang="cs-CZ" dirty="0" err="1"/>
              <a:t>Clique</a:t>
            </a:r>
            <a:r>
              <a:rPr lang="cs-CZ" dirty="0"/>
              <a:t> </a:t>
            </a:r>
            <a:r>
              <a:rPr lang="cs-CZ" dirty="0" err="1"/>
              <a:t>participation</a:t>
            </a:r>
            <a:r>
              <a:rPr lang="cs-CZ" dirty="0"/>
              <a:t> matrix – min 0, </a:t>
            </a:r>
            <a:r>
              <a:rPr lang="cs-CZ" dirty="0" err="1"/>
              <a:t>max</a:t>
            </a:r>
            <a:r>
              <a:rPr lang="cs-CZ" dirty="0"/>
              <a:t> 1, in-</a:t>
            </a:r>
            <a:r>
              <a:rPr lang="cs-CZ" dirty="0" err="1"/>
              <a:t>between</a:t>
            </a:r>
            <a:r>
              <a:rPr lang="cs-CZ" dirty="0"/>
              <a:t> – </a:t>
            </a:r>
            <a:r>
              <a:rPr lang="cs-CZ" dirty="0" err="1"/>
              <a:t>connections</a:t>
            </a:r>
            <a:r>
              <a:rPr lang="cs-CZ" dirty="0"/>
              <a:t> to </a:t>
            </a:r>
            <a:r>
              <a:rPr lang="cs-CZ" dirty="0" err="1"/>
              <a:t>members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clique</a:t>
            </a:r>
            <a:r>
              <a:rPr lang="cs-CZ" dirty="0"/>
              <a:t>/ </a:t>
            </a:r>
            <a:r>
              <a:rPr lang="cs-CZ" dirty="0" err="1"/>
              <a:t>connections</a:t>
            </a:r>
            <a:r>
              <a:rPr lang="cs-CZ" dirty="0"/>
              <a:t> </a:t>
            </a:r>
            <a:r>
              <a:rPr lang="cs-CZ" dirty="0" err="1"/>
              <a:t>needed</a:t>
            </a:r>
            <a:r>
              <a:rPr lang="cs-CZ" dirty="0"/>
              <a:t> to </a:t>
            </a:r>
            <a:r>
              <a:rPr lang="cs-CZ" dirty="0" err="1"/>
              <a:t>become</a:t>
            </a:r>
            <a:r>
              <a:rPr lang="cs-CZ" dirty="0"/>
              <a:t> a </a:t>
            </a:r>
            <a:r>
              <a:rPr lang="cs-CZ" dirty="0" err="1"/>
              <a:t>member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clique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19125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9A1862-E94C-4221-9C28-509C4EE63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N-</a:t>
            </a:r>
            <a:r>
              <a:rPr lang="cs-CZ" dirty="0" err="1"/>
              <a:t>cliques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CC41F62-DCAE-4A46-BE8E-85F682A42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Not-so-</a:t>
            </a:r>
            <a:r>
              <a:rPr lang="cs-CZ" dirty="0" err="1"/>
              <a:t>maximal</a:t>
            </a:r>
            <a:r>
              <a:rPr lang="cs-CZ" dirty="0"/>
              <a:t> </a:t>
            </a:r>
            <a:r>
              <a:rPr lang="cs-CZ" dirty="0" err="1"/>
              <a:t>connected</a:t>
            </a:r>
            <a:r>
              <a:rPr lang="cs-CZ" dirty="0"/>
              <a:t> </a:t>
            </a:r>
            <a:r>
              <a:rPr lang="cs-CZ" dirty="0" err="1"/>
              <a:t>subgraph</a:t>
            </a:r>
            <a:endParaRPr lang="cs-CZ" dirty="0"/>
          </a:p>
          <a:p>
            <a:r>
              <a:rPr lang="en-US" dirty="0"/>
              <a:t>alternative is to define an actor as a member of a clique if they are connected to every</a:t>
            </a:r>
            <a:r>
              <a:rPr lang="cs-CZ" dirty="0"/>
              <a:t> </a:t>
            </a:r>
            <a:r>
              <a:rPr lang="en-US" dirty="0"/>
              <a:t>other member of the group at a distance greater than one</a:t>
            </a:r>
            <a:endParaRPr lang="cs-CZ" dirty="0"/>
          </a:p>
          <a:p>
            <a:r>
              <a:rPr lang="en-US" b="1" dirty="0"/>
              <a:t>Every actor must be no more than n-steps away from every other actor.</a:t>
            </a:r>
            <a:endParaRPr lang="cs-CZ" b="1" dirty="0"/>
          </a:p>
          <a:p>
            <a:r>
              <a:rPr lang="cs-CZ" dirty="0" err="1"/>
              <a:t>Friend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friend</a:t>
            </a:r>
            <a:r>
              <a:rPr lang="cs-CZ" dirty="0"/>
              <a:t> – </a:t>
            </a:r>
            <a:r>
              <a:rPr lang="cs-CZ" dirty="0" err="1"/>
              <a:t>path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length</a:t>
            </a:r>
            <a:r>
              <a:rPr lang="cs-CZ" dirty="0"/>
              <a:t> 2</a:t>
            </a:r>
          </a:p>
          <a:p>
            <a:r>
              <a:rPr lang="cs-CZ" dirty="0"/>
              <a:t>A </a:t>
            </a:r>
            <a:r>
              <a:rPr lang="cs-CZ" dirty="0" err="1"/>
              <a:t>member</a:t>
            </a:r>
            <a:r>
              <a:rPr lang="cs-CZ" dirty="0"/>
              <a:t>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connected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clique</a:t>
            </a:r>
            <a:r>
              <a:rPr lang="cs-CZ" dirty="0"/>
              <a:t> by a node </a:t>
            </a:r>
            <a:r>
              <a:rPr lang="cs-CZ" u="sng" dirty="0" err="1"/>
              <a:t>which</a:t>
            </a:r>
            <a:r>
              <a:rPr lang="cs-CZ" u="sng" dirty="0"/>
              <a:t> </a:t>
            </a:r>
            <a:r>
              <a:rPr lang="cs-CZ" u="sng" dirty="0" err="1"/>
              <a:t>is</a:t>
            </a:r>
            <a:r>
              <a:rPr lang="cs-CZ" u="sng" dirty="0"/>
              <a:t> not a </a:t>
            </a:r>
            <a:r>
              <a:rPr lang="cs-CZ" u="sng" dirty="0" err="1"/>
              <a:t>member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clique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56965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B3DE19-20B7-48E3-AACF-02FADF55A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N-</a:t>
            </a:r>
            <a:r>
              <a:rPr lang="cs-CZ" dirty="0" err="1"/>
              <a:t>clans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635CF9E-3AB0-4515-A6C1-B0155549E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56181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Vs. N-</a:t>
            </a:r>
            <a:r>
              <a:rPr lang="cs-CZ" dirty="0" err="1"/>
              <a:t>cliques</a:t>
            </a:r>
            <a:endParaRPr lang="cs-CZ" dirty="0"/>
          </a:p>
          <a:p>
            <a:r>
              <a:rPr lang="en-US" b="1" dirty="0"/>
              <a:t>An n-clan is an n-clique in which (a) all actors are connected by paths of length ≤ n, and (b) every node is also a member of the n-clique.</a:t>
            </a:r>
            <a:endParaRPr lang="cs-CZ" b="1" dirty="0"/>
          </a:p>
          <a:p>
            <a:r>
              <a:rPr lang="cs-CZ" dirty="0"/>
              <a:t>N-</a:t>
            </a:r>
            <a:r>
              <a:rPr lang="cs-CZ" dirty="0" err="1"/>
              <a:t>clan</a:t>
            </a:r>
            <a:r>
              <a:rPr lang="cs-CZ" dirty="0"/>
              <a:t> - </a:t>
            </a:r>
            <a:r>
              <a:rPr lang="en-US" dirty="0"/>
              <a:t>forcing all ties among members of an n</a:t>
            </a:r>
            <a:r>
              <a:rPr lang="cs-CZ" dirty="0"/>
              <a:t>-</a:t>
            </a:r>
            <a:r>
              <a:rPr lang="en-US" dirty="0"/>
              <a:t>clique</a:t>
            </a:r>
            <a:r>
              <a:rPr lang="cs-CZ" dirty="0"/>
              <a:t> </a:t>
            </a:r>
            <a:r>
              <a:rPr lang="en-US" dirty="0"/>
              <a:t>to occur by way of </a:t>
            </a:r>
            <a:r>
              <a:rPr lang="en-US" u="sng" dirty="0"/>
              <a:t>other members </a:t>
            </a:r>
            <a:r>
              <a:rPr lang="en-US" dirty="0"/>
              <a:t>of the n-clique</a:t>
            </a:r>
            <a:endParaRPr lang="cs-CZ" dirty="0"/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454FA2F6-2112-47C3-A5C8-97C41C6861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2362" y="4219575"/>
            <a:ext cx="4867275" cy="263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4388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327462-2A43-4AD9-9C31-5B2C7A03A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types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subgroups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5DCE3D7-9FBA-41CD-91FD-FAE933A4B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K-</a:t>
            </a:r>
            <a:r>
              <a:rPr lang="cs-CZ" b="1" dirty="0" err="1"/>
              <a:t>plexes</a:t>
            </a:r>
            <a:r>
              <a:rPr lang="cs-CZ" dirty="0"/>
              <a:t>: </a:t>
            </a:r>
            <a:r>
              <a:rPr lang="en-US" dirty="0"/>
              <a:t>actors may be members of a </a:t>
            </a:r>
            <a:r>
              <a:rPr lang="en-US" dirty="0">
                <a:solidFill>
                  <a:srgbClr val="FF0000"/>
                </a:solidFill>
              </a:rPr>
              <a:t>clique</a:t>
            </a:r>
            <a:r>
              <a:rPr lang="en-US" dirty="0"/>
              <a:t> even if they have ties to all but </a:t>
            </a:r>
            <a:r>
              <a:rPr lang="cs-CZ" b="1" i="1" dirty="0"/>
              <a:t>K</a:t>
            </a:r>
            <a:r>
              <a:rPr lang="en-US" dirty="0"/>
              <a:t> </a:t>
            </a:r>
            <a:r>
              <a:rPr lang="en-US" dirty="0" err="1"/>
              <a:t>ot</a:t>
            </a:r>
            <a:r>
              <a:rPr lang="cs-CZ" dirty="0"/>
              <a:t>h</a:t>
            </a:r>
            <a:r>
              <a:rPr lang="en-US" dirty="0" err="1"/>
              <a:t>er</a:t>
            </a:r>
            <a:r>
              <a:rPr lang="cs-CZ" dirty="0"/>
              <a:t> </a:t>
            </a:r>
            <a:r>
              <a:rPr lang="en-US" dirty="0"/>
              <a:t>members</a:t>
            </a:r>
            <a:r>
              <a:rPr lang="cs-CZ" dirty="0"/>
              <a:t> (node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en-US" dirty="0"/>
              <a:t>member of a clique of size n if it has direct ties to n-k members of that clique</a:t>
            </a:r>
            <a:r>
              <a:rPr lang="cs-CZ" dirty="0"/>
              <a:t>)</a:t>
            </a:r>
          </a:p>
          <a:p>
            <a:r>
              <a:rPr lang="cs-CZ" b="1" dirty="0"/>
              <a:t>K-</a:t>
            </a:r>
            <a:r>
              <a:rPr lang="cs-CZ" b="1" dirty="0" err="1"/>
              <a:t>cores</a:t>
            </a:r>
            <a:r>
              <a:rPr lang="cs-CZ" dirty="0"/>
              <a:t>: </a:t>
            </a:r>
            <a:r>
              <a:rPr lang="en-US" dirty="0"/>
              <a:t>maximal </a:t>
            </a:r>
            <a:r>
              <a:rPr lang="en-US" dirty="0">
                <a:solidFill>
                  <a:srgbClr val="FF0000"/>
                </a:solidFill>
              </a:rPr>
              <a:t>group</a:t>
            </a:r>
            <a:r>
              <a:rPr lang="en-US" dirty="0"/>
              <a:t> of actors, all of whom are connected to some number (</a:t>
            </a:r>
            <a:r>
              <a:rPr lang="cs-CZ" b="1" i="1" dirty="0"/>
              <a:t>K</a:t>
            </a:r>
            <a:r>
              <a:rPr lang="en-US" dirty="0"/>
              <a:t>) of other</a:t>
            </a:r>
            <a:r>
              <a:rPr lang="cs-CZ" dirty="0"/>
              <a:t> </a:t>
            </a:r>
            <a:r>
              <a:rPr lang="en-US" dirty="0"/>
              <a:t>members of the group</a:t>
            </a:r>
            <a:r>
              <a:rPr lang="cs-CZ" dirty="0"/>
              <a:t> </a:t>
            </a:r>
            <a:r>
              <a:rPr lang="en-US" dirty="0"/>
              <a:t>[The </a:t>
            </a:r>
            <a:r>
              <a:rPr lang="en-US" dirty="0" err="1">
                <a:solidFill>
                  <a:srgbClr val="FF0000"/>
                </a:solidFill>
              </a:rPr>
              <a:t>coreness</a:t>
            </a:r>
            <a:r>
              <a:rPr lang="en-US" dirty="0"/>
              <a:t> of a vertex is k if it belongs to the k-core but not to the (k+1)-core]</a:t>
            </a:r>
            <a:endParaRPr lang="cs-CZ" dirty="0"/>
          </a:p>
          <a:p>
            <a:r>
              <a:rPr lang="cs-CZ" b="1" dirty="0"/>
              <a:t>F-</a:t>
            </a:r>
            <a:r>
              <a:rPr lang="cs-CZ" b="1" dirty="0" err="1"/>
              <a:t>groups</a:t>
            </a:r>
            <a:r>
              <a:rPr lang="cs-CZ" dirty="0"/>
              <a:t>: </a:t>
            </a:r>
            <a:r>
              <a:rPr lang="en-US" dirty="0"/>
              <a:t>maximal groups made up of "strongly transitive" and "weakly transitive</a:t>
            </a:r>
            <a:r>
              <a:rPr lang="cs-CZ" dirty="0"/>
              <a:t>“ </a:t>
            </a:r>
            <a:r>
              <a:rPr lang="cs-CZ" dirty="0" err="1"/>
              <a:t>triads</a:t>
            </a:r>
            <a:r>
              <a:rPr lang="cs-CZ" dirty="0"/>
              <a:t> (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valued</a:t>
            </a:r>
            <a:r>
              <a:rPr lang="cs-CZ" dirty="0"/>
              <a:t> </a:t>
            </a:r>
            <a:r>
              <a:rPr lang="cs-CZ" dirty="0" err="1"/>
              <a:t>networks</a:t>
            </a:r>
            <a:r>
              <a:rPr lang="cs-CZ" dirty="0"/>
              <a:t>)</a:t>
            </a:r>
            <a:r>
              <a:rPr lang="en-US" dirty="0"/>
              <a:t> </a:t>
            </a:r>
            <a:br>
              <a:rPr lang="cs-CZ" dirty="0"/>
            </a:br>
            <a:r>
              <a:rPr lang="cs-CZ" dirty="0"/>
              <a:t>: </a:t>
            </a:r>
            <a:r>
              <a:rPr lang="en-US" dirty="0"/>
              <a:t>A </a:t>
            </a:r>
            <a:r>
              <a:rPr lang="en-US" u="sng" dirty="0"/>
              <a:t>strong tie triad </a:t>
            </a:r>
            <a:r>
              <a:rPr lang="en-US" dirty="0"/>
              <a:t>is formed when, if there is a tie XY and a tie YZ, there is also a tie XZ</a:t>
            </a:r>
            <a:r>
              <a:rPr lang="cs-CZ" dirty="0"/>
              <a:t> </a:t>
            </a:r>
            <a:r>
              <a:rPr lang="en-US" dirty="0"/>
              <a:t>that is equal in value to the XY and YZ ties. </a:t>
            </a:r>
            <a:br>
              <a:rPr lang="cs-CZ" dirty="0"/>
            </a:br>
            <a:r>
              <a:rPr lang="cs-CZ" dirty="0"/>
              <a:t>: </a:t>
            </a:r>
            <a:r>
              <a:rPr lang="en-US" dirty="0"/>
              <a:t>A </a:t>
            </a:r>
            <a:r>
              <a:rPr lang="en-US" u="sng" dirty="0"/>
              <a:t>weakly transitive triad </a:t>
            </a:r>
            <a:r>
              <a:rPr lang="en-US" dirty="0"/>
              <a:t>is formed if the ties XY</a:t>
            </a:r>
            <a:r>
              <a:rPr lang="cs-CZ" dirty="0"/>
              <a:t> </a:t>
            </a:r>
            <a:r>
              <a:rPr lang="en-US" dirty="0"/>
              <a:t>and YZ are both stronger than the tie XZ, but the tie XZ is greater than some cut-off value.</a:t>
            </a:r>
            <a:endParaRPr lang="cs-CZ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A48FDEF-F50C-4477-8E98-D599BB5358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5154" y="572113"/>
            <a:ext cx="2319157" cy="1118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2270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5A5770-781A-4C74-81CF-3A44A06EC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Components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C5E7EB-93A5-43A0-B6CF-5466344B3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sub-graphs that are connected within, but disconnected between</a:t>
            </a:r>
            <a:r>
              <a:rPr lang="cs-CZ" dirty="0"/>
              <a:t> </a:t>
            </a:r>
            <a:r>
              <a:rPr lang="en-US" dirty="0"/>
              <a:t>sub-graphs</a:t>
            </a:r>
            <a:endParaRPr lang="cs-CZ" dirty="0"/>
          </a:p>
          <a:p>
            <a:r>
              <a:rPr lang="en-US" dirty="0"/>
              <a:t>directed graphs</a:t>
            </a:r>
            <a:r>
              <a:rPr lang="cs-CZ" dirty="0"/>
              <a:t>: </a:t>
            </a:r>
            <a:r>
              <a:rPr lang="en-US" u="sng" dirty="0"/>
              <a:t>weak component </a:t>
            </a:r>
            <a:r>
              <a:rPr lang="en-US" dirty="0"/>
              <a:t>is a set of nodes that are connected, regardless of the</a:t>
            </a:r>
            <a:r>
              <a:rPr lang="cs-CZ" dirty="0"/>
              <a:t> </a:t>
            </a:r>
            <a:r>
              <a:rPr lang="en-US" dirty="0"/>
              <a:t>direction of ties</a:t>
            </a:r>
            <a:r>
              <a:rPr lang="cs-CZ" dirty="0"/>
              <a:t> vs. </a:t>
            </a:r>
            <a:r>
              <a:rPr lang="en-US" u="sng" dirty="0"/>
              <a:t>strong component </a:t>
            </a:r>
            <a:r>
              <a:rPr lang="en-US" dirty="0"/>
              <a:t>requires </a:t>
            </a:r>
            <a:r>
              <a:rPr lang="cs-CZ" dirty="0" err="1"/>
              <a:t>respecting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direction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ties</a:t>
            </a:r>
            <a:r>
              <a:rPr lang="cs-CZ" dirty="0"/>
              <a:t> </a:t>
            </a:r>
            <a:r>
              <a:rPr lang="en-US" dirty="0"/>
              <a:t>to be in the same component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86195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9036D0-61DD-4A1A-91F1-007E2F037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Bi-Components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4B1836-6340-4C8F-8F07-738E31AF7C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Cutpoint</a:t>
            </a:r>
            <a:r>
              <a:rPr lang="cs-CZ" dirty="0"/>
              <a:t>: </a:t>
            </a:r>
            <a:r>
              <a:rPr lang="en-US" dirty="0"/>
              <a:t>if </a:t>
            </a:r>
            <a:r>
              <a:rPr lang="cs-CZ" dirty="0" err="1"/>
              <a:t>this</a:t>
            </a:r>
            <a:r>
              <a:rPr lang="en-US" dirty="0"/>
              <a:t> node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en-US" dirty="0"/>
              <a:t>removed, the structure become</a:t>
            </a:r>
            <a:r>
              <a:rPr lang="cs-CZ" dirty="0"/>
              <a:t>s</a:t>
            </a:r>
            <a:r>
              <a:rPr lang="en-US" dirty="0"/>
              <a:t> divided into un-connected parts</a:t>
            </a:r>
            <a:r>
              <a:rPr lang="cs-CZ" dirty="0"/>
              <a:t> - </a:t>
            </a:r>
            <a:r>
              <a:rPr lang="cs-CZ" dirty="0" err="1"/>
              <a:t>blocks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92519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62DDB8-1720-4681-901D-669E42D0A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Factions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B9035C-1CD6-4D1C-A443-16B581804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Partition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nodes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predetermined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cohesive</a:t>
            </a:r>
            <a:r>
              <a:rPr lang="cs-CZ" dirty="0"/>
              <a:t> </a:t>
            </a:r>
            <a:r>
              <a:rPr lang="cs-CZ" dirty="0" err="1"/>
              <a:t>groups</a:t>
            </a:r>
            <a:endParaRPr lang="cs-CZ" dirty="0"/>
          </a:p>
          <a:p>
            <a:r>
              <a:rPr lang="cs-CZ" dirty="0"/>
              <a:t>Vs. </a:t>
            </a:r>
            <a:r>
              <a:rPr lang="cs-CZ" dirty="0" err="1"/>
              <a:t>cliques</a:t>
            </a:r>
            <a:r>
              <a:rPr lang="cs-CZ" dirty="0"/>
              <a:t> – no </a:t>
            </a:r>
            <a:r>
              <a:rPr lang="cs-CZ" dirty="0" err="1"/>
              <a:t>multiple</a:t>
            </a:r>
            <a:r>
              <a:rPr lang="cs-CZ" dirty="0"/>
              <a:t> </a:t>
            </a:r>
            <a:r>
              <a:rPr lang="cs-CZ" dirty="0" err="1"/>
              <a:t>membership</a:t>
            </a:r>
            <a:endParaRPr lang="cs-CZ" dirty="0"/>
          </a:p>
          <a:p>
            <a:r>
              <a:rPr lang="cs-CZ" dirty="0" err="1"/>
              <a:t>Applicable</a:t>
            </a:r>
            <a:r>
              <a:rPr lang="cs-CZ" dirty="0"/>
              <a:t> to </a:t>
            </a:r>
            <a:r>
              <a:rPr lang="cs-CZ" dirty="0" err="1"/>
              <a:t>valued</a:t>
            </a:r>
            <a:r>
              <a:rPr lang="cs-CZ" dirty="0"/>
              <a:t> data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79888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83CD80-8916-4E3F-8F2A-ECED6EB6F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C481644-D7D0-4F77-A5C4-73FB25FF0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2403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cap="all" dirty="0"/>
              <a:t>Coleman, James. 1988. “Social Capital in the Creation of Human Capital.” American Journal of Sociology 94: 95-120.</a:t>
            </a:r>
          </a:p>
          <a:p>
            <a:r>
              <a:rPr lang="en-US" cap="all" dirty="0" err="1"/>
              <a:t>Granovetter</a:t>
            </a:r>
            <a:r>
              <a:rPr lang="en-US" cap="all" dirty="0"/>
              <a:t>, Mark. 1985. “Economic Action and Social Structure: The Problem of Embeddedness.” American Journal of Sociology 91:481-510.</a:t>
            </a:r>
          </a:p>
          <a:p>
            <a:r>
              <a:rPr lang="en-US" dirty="0"/>
              <a:t>CROSSLEY, Nick. 2010. Towards Relational Sociology. Abingdon: Routledge. </a:t>
            </a:r>
            <a:endParaRPr lang="cs-CZ" dirty="0"/>
          </a:p>
          <a:p>
            <a:r>
              <a:rPr lang="en-US" dirty="0"/>
              <a:t>PRELL, Christine. 2012. Social Network Analysis: History, Theory &amp; Methodology. Los Angeles: Sage.</a:t>
            </a:r>
            <a:endParaRPr lang="cs-CZ" dirty="0"/>
          </a:p>
          <a:p>
            <a:r>
              <a:rPr lang="en-GB" dirty="0"/>
              <a:t>KNOKE, David, and Song YANG. 2008. Social network analysis. Thousand Oaks: Sage. </a:t>
            </a:r>
            <a:endParaRPr lang="cs-CZ" dirty="0"/>
          </a:p>
          <a:p>
            <a:r>
              <a:rPr lang="cs-CZ" dirty="0"/>
              <a:t>BORGATTI, Stephen P., Martin G. EVERETT and </a:t>
            </a:r>
            <a:r>
              <a:rPr lang="cs-CZ" dirty="0" err="1"/>
              <a:t>Jeffrey</a:t>
            </a:r>
            <a:r>
              <a:rPr lang="cs-CZ" dirty="0"/>
              <a:t> C. JOHNSON. 2013. </a:t>
            </a:r>
            <a:r>
              <a:rPr lang="cs-CZ" dirty="0" err="1"/>
              <a:t>Analyzing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Networks</a:t>
            </a:r>
            <a:r>
              <a:rPr lang="cs-CZ" dirty="0"/>
              <a:t>. </a:t>
            </a:r>
            <a:r>
              <a:rPr lang="cs-CZ" dirty="0" err="1"/>
              <a:t>Thousand</a:t>
            </a:r>
            <a:r>
              <a:rPr lang="cs-CZ" dirty="0"/>
              <a:t> </a:t>
            </a:r>
            <a:r>
              <a:rPr lang="cs-CZ" dirty="0" err="1"/>
              <a:t>Oaks</a:t>
            </a:r>
            <a:r>
              <a:rPr lang="cs-CZ" dirty="0"/>
              <a:t>, CA: </a:t>
            </a:r>
            <a:r>
              <a:rPr lang="cs-CZ" dirty="0" err="1"/>
              <a:t>Sage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67712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C38AA3-DD04-4AB8-A768-18C5EE9BC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kapitál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731EE7-81A1-400D-9FF8-DB61B39B1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1079"/>
            <a:ext cx="6294961" cy="4255884"/>
          </a:xfrm>
        </p:spPr>
        <p:txBody>
          <a:bodyPr/>
          <a:lstStyle/>
          <a:p>
            <a:r>
              <a:rPr lang="cs-CZ" dirty="0"/>
              <a:t>Nezbytná podmínka pro úspěšný lokální rozvoj, sociální integraci a politickou participaci</a:t>
            </a:r>
          </a:p>
          <a:p>
            <a:r>
              <a:rPr lang="cs-CZ" dirty="0"/>
              <a:t>Zdůraznění důležitosti sociálních vazeb a kulturních podmínek místního rozvoje</a:t>
            </a:r>
          </a:p>
          <a:p>
            <a:r>
              <a:rPr lang="cs-CZ" dirty="0"/>
              <a:t>Jde spíše o perspektivu než o koncept</a:t>
            </a:r>
          </a:p>
          <a:p>
            <a:r>
              <a:rPr lang="cs-CZ" dirty="0"/>
              <a:t>Propojení sociality, sociability a sociální zakořeněnosti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BC3EF60-0A77-4291-863C-7D58D8439C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3161" y="2022999"/>
            <a:ext cx="4220639" cy="2812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357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8E347E-4BD4-4CE6-A4EF-F158B8192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033929-C5AF-4362-BD45-CB6C44D530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Makroúroveň vs. mikroúroveň</a:t>
            </a:r>
          </a:p>
          <a:p>
            <a:r>
              <a:rPr lang="cs-CZ" dirty="0"/>
              <a:t>Nevyčerpává se používáním</a:t>
            </a:r>
          </a:p>
          <a:p>
            <a:r>
              <a:rPr lang="cs-CZ" dirty="0"/>
              <a:t>zdroje, ke kterým má jedinec přístup díky kontaktům s druhými lidmi a díky svému členství v různých skupinách („známosti“), jde o </a:t>
            </a:r>
            <a:r>
              <a:rPr lang="cs-CZ" u="sng" dirty="0"/>
              <a:t>soukromý statek</a:t>
            </a:r>
          </a:p>
          <a:p>
            <a:r>
              <a:rPr lang="cs-CZ" dirty="0"/>
              <a:t>Zdroje uložené ve vztazích mezi lidmi, které mohou pomoci vyřešit dilemata kolektivního jednání, jde o </a:t>
            </a:r>
            <a:r>
              <a:rPr lang="cs-CZ" u="sng" dirty="0"/>
              <a:t>veřejný statek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7415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FA7DAB-D6A4-47EC-BB23-6C029F05B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kapitál na makroúrovni (</a:t>
            </a:r>
            <a:r>
              <a:rPr lang="cs-CZ" dirty="0" err="1"/>
              <a:t>Putnam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E2CC32-B328-40E7-84D5-0C671EC7F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„</a:t>
            </a:r>
            <a:r>
              <a:rPr lang="cs-CZ" i="1" dirty="0" err="1"/>
              <a:t>connections</a:t>
            </a:r>
            <a:r>
              <a:rPr lang="cs-CZ" i="1" dirty="0"/>
              <a:t> </a:t>
            </a:r>
            <a:r>
              <a:rPr lang="cs-CZ" i="1" dirty="0" err="1"/>
              <a:t>among</a:t>
            </a:r>
            <a:r>
              <a:rPr lang="cs-CZ" i="1" dirty="0"/>
              <a:t> </a:t>
            </a:r>
            <a:r>
              <a:rPr lang="cs-CZ" i="1" dirty="0" err="1"/>
              <a:t>individuals</a:t>
            </a:r>
            <a:r>
              <a:rPr lang="cs-CZ" i="1" dirty="0"/>
              <a:t> – </a:t>
            </a:r>
            <a:r>
              <a:rPr lang="cs-CZ" i="1" dirty="0" err="1"/>
              <a:t>social</a:t>
            </a:r>
            <a:r>
              <a:rPr lang="cs-CZ" i="1" dirty="0"/>
              <a:t> </a:t>
            </a:r>
            <a:r>
              <a:rPr lang="cs-CZ" i="1" dirty="0" err="1"/>
              <a:t>networks</a:t>
            </a:r>
            <a:r>
              <a:rPr lang="cs-CZ" i="1" dirty="0"/>
              <a:t> and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norms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reciprocity and </a:t>
            </a:r>
            <a:r>
              <a:rPr lang="cs-CZ" i="1" dirty="0" err="1"/>
              <a:t>trustworthiness</a:t>
            </a:r>
            <a:r>
              <a:rPr lang="cs-CZ" i="1" dirty="0"/>
              <a:t> </a:t>
            </a:r>
            <a:r>
              <a:rPr lang="cs-CZ" i="1" dirty="0" err="1"/>
              <a:t>that</a:t>
            </a:r>
            <a:r>
              <a:rPr lang="cs-CZ" i="1" dirty="0"/>
              <a:t> </a:t>
            </a:r>
            <a:r>
              <a:rPr lang="cs-CZ" i="1" dirty="0" err="1"/>
              <a:t>arise</a:t>
            </a:r>
            <a:r>
              <a:rPr lang="cs-CZ" i="1" dirty="0"/>
              <a:t> </a:t>
            </a:r>
            <a:r>
              <a:rPr lang="cs-CZ" i="1" dirty="0" err="1"/>
              <a:t>from</a:t>
            </a:r>
            <a:r>
              <a:rPr lang="cs-CZ" i="1" dirty="0"/>
              <a:t> </a:t>
            </a:r>
            <a:r>
              <a:rPr lang="cs-CZ" i="1" dirty="0" err="1"/>
              <a:t>them</a:t>
            </a:r>
            <a:r>
              <a:rPr lang="cs-CZ" i="1" dirty="0"/>
              <a:t>“</a:t>
            </a:r>
          </a:p>
          <a:p>
            <a:r>
              <a:rPr lang="cs-CZ" dirty="0"/>
              <a:t>Svazující vs. přemosťující</a:t>
            </a:r>
          </a:p>
          <a:p>
            <a:r>
              <a:rPr lang="cs-CZ" dirty="0"/>
              <a:t>Svazující: generuje důvěru dovnitř komunity, souvisí především s primárními vztahy</a:t>
            </a:r>
          </a:p>
          <a:p>
            <a:r>
              <a:rPr lang="cs-CZ" dirty="0"/>
              <a:t>Přemosťující: souvisí s občanskostí, usnadňuje organizaci skrze slabé vazby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8163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kapitál na makroúrovni (</a:t>
            </a:r>
            <a:r>
              <a:rPr lang="cs-CZ" dirty="0" err="1"/>
              <a:t>Putnam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03375"/>
          </a:xfrm>
        </p:spPr>
        <p:txBody>
          <a:bodyPr>
            <a:normAutofit/>
          </a:bodyPr>
          <a:lstStyle/>
          <a:p>
            <a:r>
              <a:rPr lang="cs-CZ" dirty="0"/>
              <a:t>Celkově spíše klesá</a:t>
            </a:r>
          </a:p>
          <a:p>
            <a:r>
              <a:rPr lang="cs-CZ" dirty="0"/>
              <a:t>Sociální vztahy klíčové pro demokracii i </a:t>
            </a:r>
            <a:r>
              <a:rPr lang="cs-CZ" dirty="0" err="1"/>
              <a:t>socio</a:t>
            </a:r>
            <a:r>
              <a:rPr lang="cs-CZ" dirty="0"/>
              <a:t>-ekonomickou modernizaci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435468"/>
            <a:ext cx="3396254" cy="347764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8F9B2A3D-3161-478B-9EC0-405502FCEE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8958" y="3435468"/>
            <a:ext cx="4077042" cy="3308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708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kapitál na makroúrovni (</a:t>
            </a:r>
            <a:r>
              <a:rPr lang="cs-CZ" dirty="0" err="1"/>
              <a:t>Putnam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Tři hlavní komponenty: </a:t>
            </a:r>
            <a:r>
              <a:rPr lang="cs-CZ" u="sng" dirty="0"/>
              <a:t>důvěra, sociální normy a povinnosti, sociální sítě a sdružení</a:t>
            </a:r>
          </a:p>
          <a:p>
            <a:r>
              <a:rPr lang="cs-CZ" dirty="0"/>
              <a:t>Sítě občanské angažovanosti </a:t>
            </a:r>
          </a:p>
          <a:p>
            <a:pPr>
              <a:buFontTx/>
              <a:buChar char="-"/>
            </a:pPr>
            <a:r>
              <a:rPr lang="cs-CZ" dirty="0"/>
              <a:t>Podporují vznik norem obecné reciprocity a podporují nárůst důvěry</a:t>
            </a:r>
          </a:p>
          <a:p>
            <a:pPr>
              <a:buFontTx/>
              <a:buChar char="-"/>
            </a:pPr>
            <a:r>
              <a:rPr lang="cs-CZ" dirty="0"/>
              <a:t>Umožňují koordinaci a komunikaci, umožňují překonávat dilemata kolektivního jednání</a:t>
            </a:r>
          </a:p>
          <a:p>
            <a:pPr>
              <a:buFontTx/>
              <a:buChar char="-"/>
            </a:pPr>
            <a:r>
              <a:rPr lang="cs-CZ" dirty="0"/>
              <a:t>Snižují pobídky pro oportunismus</a:t>
            </a:r>
          </a:p>
          <a:p>
            <a:pPr>
              <a:buFontTx/>
              <a:buChar char="-"/>
            </a:pPr>
            <a:r>
              <a:rPr lang="cs-CZ" dirty="0"/>
              <a:t>Jsou zakořeněny v tradicích spolupráce</a:t>
            </a:r>
          </a:p>
          <a:p>
            <a:pPr>
              <a:buFontTx/>
              <a:buChar char="-"/>
            </a:pPr>
            <a:r>
              <a:rPr lang="cs-CZ" dirty="0"/>
              <a:t>Rozšiřují u aktérů pocit „jáství“</a:t>
            </a:r>
          </a:p>
        </p:txBody>
      </p:sp>
    </p:spTree>
    <p:extLst>
      <p:ext uri="{BB962C8B-B14F-4D97-AF65-F5344CB8AC3E}">
        <p14:creationId xmlns:p14="http://schemas.microsoft.com/office/powerpoint/2010/main" val="1331986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Bowling </a:t>
            </a:r>
            <a:r>
              <a:rPr lang="cs-CZ" dirty="0" err="1"/>
              <a:t>Alone</a:t>
            </a:r>
            <a:r>
              <a:rPr lang="cs-CZ" dirty="0"/>
              <a:t> (</a:t>
            </a:r>
            <a:r>
              <a:rPr lang="cs-CZ" dirty="0" err="1"/>
              <a:t>Putnam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Američané se postupně přestávají politicky angažovat (nechodí k volbám, na veřejné shromáždění, atd.), roste nedůvěra ve vládu. </a:t>
            </a:r>
          </a:p>
          <a:p>
            <a:r>
              <a:rPr lang="cs-CZ" dirty="0"/>
              <a:t>Celkové klesá členství v různých spolcích a organizacích, vč. těch náboženských, odborových, dobrovolnických, vč. bowlingových asociací: individuální počet hráčů roste, ale počet lidí hrajících v ligách klesá</a:t>
            </a:r>
          </a:p>
          <a:p>
            <a:r>
              <a:rPr lang="cs-CZ" dirty="0"/>
              <a:t>Když lidé hrají sami, nepodílejí se na sociálních interakcích, debatách, atd.</a:t>
            </a:r>
          </a:p>
          <a:p>
            <a:r>
              <a:rPr lang="cs-CZ" dirty="0"/>
              <a:t>Proč tedy klesá sociální kapitál v USA?</a:t>
            </a:r>
          </a:p>
          <a:p>
            <a:r>
              <a:rPr lang="cs-CZ" dirty="0"/>
              <a:t>Nejde o demografické změny, časté stěhování nebo návrat žen do práce. Hlavní příčinou jsou technologie které individualizují volnočasové aktivity – televize, internet, sociální sítě…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0727" y="149196"/>
            <a:ext cx="2740429" cy="1541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708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kapitál na mikroúrovni (</a:t>
            </a:r>
            <a:r>
              <a:rPr lang="cs-CZ" dirty="0" err="1"/>
              <a:t>Bourdieu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050853" cy="4351338"/>
          </a:xfrm>
        </p:spPr>
        <p:txBody>
          <a:bodyPr/>
          <a:lstStyle/>
          <a:p>
            <a:r>
              <a:rPr lang="cs-CZ" dirty="0"/>
              <a:t>Skutečnost je vztahová</a:t>
            </a:r>
          </a:p>
          <a:p>
            <a:r>
              <a:rPr lang="cs-CZ" dirty="0"/>
              <a:t>Analýza nerovností ve společnosti, analýza aktérů a jejich sociálních pozic</a:t>
            </a:r>
          </a:p>
          <a:p>
            <a:r>
              <a:rPr lang="cs-CZ" dirty="0"/>
              <a:t>Sociální pozice není měnitelná snadno ani rychle</a:t>
            </a:r>
          </a:p>
          <a:p>
            <a:r>
              <a:rPr lang="cs-CZ" dirty="0"/>
              <a:t>Sociální svět se skládá z různých sociálních polí</a:t>
            </a:r>
          </a:p>
          <a:p>
            <a:r>
              <a:rPr lang="cs-CZ" dirty="0"/>
              <a:t>Pozice každého jedince v každém takovém poli je dána různým množství různých forem kapitálu – ekonomického, kulturního a sociálního)</a:t>
            </a:r>
          </a:p>
          <a:p>
            <a:r>
              <a:rPr lang="cs-CZ" dirty="0"/>
              <a:t>Symbolický kapitál – uznání (např. čest)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891CEA9-7817-4028-A482-9A5CC0C65B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5712" y="3536979"/>
            <a:ext cx="3289752" cy="3060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246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1427</TotalTime>
  <Words>1630</Words>
  <Application>Microsoft Office PowerPoint</Application>
  <PresentationFormat>Širokoúhlá obrazovka</PresentationFormat>
  <Paragraphs>114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Motiv Office</vt:lpstr>
      <vt:lpstr>SOCn5010 Analýza sociálních sítí</vt:lpstr>
      <vt:lpstr>Sociální kapitál</vt:lpstr>
      <vt:lpstr>Sociální kapitál</vt:lpstr>
      <vt:lpstr>Definice</vt:lpstr>
      <vt:lpstr>Sociální kapitál na makroúrovni (Putnam)</vt:lpstr>
      <vt:lpstr>Sociální kapitál na makroúrovni (Putnam)</vt:lpstr>
      <vt:lpstr>Sociální kapitál na makroúrovni (Putnam)</vt:lpstr>
      <vt:lpstr>Bowling Alone (Putnam)</vt:lpstr>
      <vt:lpstr>Sociální kapitál na mikroúrovni (Bourdieu)</vt:lpstr>
      <vt:lpstr>Prezentace aplikace PowerPoint</vt:lpstr>
      <vt:lpstr>Sociální kapitál na mikroúrovni (Bourdieu)</vt:lpstr>
      <vt:lpstr>Sociální kapitál na mikroúrovni (Bourdieu)</vt:lpstr>
      <vt:lpstr>Sociální kapitál na mikroúrovni (Coleman)</vt:lpstr>
      <vt:lpstr>Sociální kapitál na mikroúrovni (Coleman)</vt:lpstr>
      <vt:lpstr>Jak měřit?</vt:lpstr>
      <vt:lpstr>Sociální kapitál v kontextu SNA</vt:lpstr>
      <vt:lpstr>Seminář</vt:lpstr>
      <vt:lpstr>Subgroups</vt:lpstr>
      <vt:lpstr>Two approaches</vt:lpstr>
      <vt:lpstr>Cliques</vt:lpstr>
      <vt:lpstr>N-cliques</vt:lpstr>
      <vt:lpstr>N-clans</vt:lpstr>
      <vt:lpstr>Other types of subgroups</vt:lpstr>
      <vt:lpstr>Components</vt:lpstr>
      <vt:lpstr>Bi-Components</vt:lpstr>
      <vt:lpstr>Factions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SOCn5010 Analýza sociálních sítí</dc:title>
  <dc:creator>Jiří Navrátil</dc:creator>
  <cp:lastModifiedBy>Jiří Navrátil</cp:lastModifiedBy>
  <cp:revision>132</cp:revision>
  <dcterms:created xsi:type="dcterms:W3CDTF">2020-10-08T12:47:50Z</dcterms:created>
  <dcterms:modified xsi:type="dcterms:W3CDTF">2024-11-25T10:56:54Z</dcterms:modified>
</cp:coreProperties>
</file>