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76" r:id="rId4"/>
    <p:sldId id="277" r:id="rId5"/>
    <p:sldId id="278" r:id="rId6"/>
    <p:sldId id="285" r:id="rId7"/>
    <p:sldId id="286" r:id="rId8"/>
    <p:sldId id="287" r:id="rId9"/>
    <p:sldId id="289" r:id="rId10"/>
    <p:sldId id="288" r:id="rId11"/>
    <p:sldId id="290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>
            <a:normAutofit/>
          </a:bodyPr>
          <a:lstStyle/>
          <a:p>
            <a:r>
              <a:rPr lang="cs-CZ" dirty="0"/>
              <a:t>Přednáška 11: </a:t>
            </a:r>
            <a:r>
              <a:rPr lang="cs-CZ" dirty="0" err="1"/>
              <a:t>Bi</a:t>
            </a:r>
            <a:r>
              <a:rPr lang="cs-CZ" dirty="0"/>
              <a:t>-modální sítě a ekvivalence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9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400CF-DA16-44F9-B6F1-591637EF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Regular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2780E-64E9-46B0-9FAF-F611BFF7D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4945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same profile of ties </a:t>
            </a:r>
            <a:r>
              <a:rPr lang="en-US" dirty="0"/>
              <a:t>with</a:t>
            </a:r>
            <a:r>
              <a:rPr lang="cs-CZ" dirty="0"/>
              <a:t> </a:t>
            </a:r>
            <a:r>
              <a:rPr lang="en-US" b="1" dirty="0"/>
              <a:t>members of other sets of actors </a:t>
            </a:r>
            <a:r>
              <a:rPr lang="en-US" dirty="0"/>
              <a:t>that are also </a:t>
            </a:r>
            <a:r>
              <a:rPr lang="en-US" b="1" dirty="0"/>
              <a:t>regularly equivalent</a:t>
            </a:r>
            <a:endParaRPr lang="cs-CZ" b="1" dirty="0"/>
          </a:p>
          <a:p>
            <a:r>
              <a:rPr lang="en-US" dirty="0"/>
              <a:t>actors can be structurally similar in</a:t>
            </a:r>
            <a:r>
              <a:rPr lang="cs-CZ" dirty="0"/>
              <a:t> </a:t>
            </a:r>
            <a:r>
              <a:rPr lang="en-US" dirty="0"/>
              <a:t>ways that do not involve being connected to the same actors</a:t>
            </a:r>
            <a:endParaRPr lang="cs-CZ" dirty="0"/>
          </a:p>
          <a:p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: </a:t>
            </a:r>
          </a:p>
          <a:p>
            <a:r>
              <a:rPr lang="cs-CZ" u="sng" dirty="0" err="1"/>
              <a:t>structural</a:t>
            </a:r>
            <a:r>
              <a:rPr lang="cs-CZ" u="sng" dirty="0"/>
              <a:t> </a:t>
            </a:r>
            <a:r>
              <a:rPr lang="cs-CZ" u="sng" dirty="0" err="1"/>
              <a:t>equivalence</a:t>
            </a:r>
            <a:r>
              <a:rPr lang="cs-CZ" u="sng" dirty="0"/>
              <a:t> </a:t>
            </a:r>
            <a:r>
              <a:rPr lang="cs-CZ" dirty="0"/>
              <a:t>- </a:t>
            </a:r>
            <a:r>
              <a:rPr lang="en-US" dirty="0"/>
              <a:t>two teachers are structurally equivalent if they </a:t>
            </a:r>
            <a:r>
              <a:rPr lang="en-US" dirty="0" err="1"/>
              <a:t>teac</a:t>
            </a:r>
            <a:r>
              <a:rPr lang="cs-CZ" dirty="0"/>
              <a:t>h </a:t>
            </a:r>
            <a:r>
              <a:rPr lang="en-US" dirty="0"/>
              <a:t>the same students</a:t>
            </a:r>
            <a:endParaRPr lang="cs-CZ" dirty="0"/>
          </a:p>
          <a:p>
            <a:r>
              <a:rPr lang="cs-CZ" u="sng" dirty="0" err="1"/>
              <a:t>regular</a:t>
            </a:r>
            <a:r>
              <a:rPr lang="cs-CZ" u="sng" dirty="0"/>
              <a:t> </a:t>
            </a:r>
            <a:r>
              <a:rPr lang="cs-CZ" u="sng" dirty="0" err="1"/>
              <a:t>equivalence</a:t>
            </a:r>
            <a:r>
              <a:rPr lang="cs-CZ" u="sng" dirty="0"/>
              <a:t> </a:t>
            </a:r>
            <a:r>
              <a:rPr lang="cs-CZ" dirty="0"/>
              <a:t>- </a:t>
            </a:r>
            <a:r>
              <a:rPr lang="en-US" dirty="0"/>
              <a:t>teachers have to teach at least one</a:t>
            </a:r>
            <a:r>
              <a:rPr lang="cs-CZ" dirty="0"/>
              <a:t> </a:t>
            </a:r>
            <a:r>
              <a:rPr lang="en-US" dirty="0"/>
              <a:t>student each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069D57-2A02-4533-BE83-FE0A23416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081" y="2982119"/>
            <a:ext cx="2905125" cy="20383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8F7867A-C1FD-4CEC-A86B-98510A510B2C}"/>
              </a:ext>
            </a:extLst>
          </p:cNvPr>
          <p:cNvSpPr/>
          <p:nvPr/>
        </p:nvSpPr>
        <p:spPr>
          <a:xfrm>
            <a:off x="8403982" y="4544565"/>
            <a:ext cx="3565321" cy="620785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3A920F8-9B88-4D9E-B5C9-46280FFBCCEA}"/>
              </a:ext>
            </a:extLst>
          </p:cNvPr>
          <p:cNvSpPr/>
          <p:nvPr/>
        </p:nvSpPr>
        <p:spPr>
          <a:xfrm>
            <a:off x="8428172" y="3690901"/>
            <a:ext cx="3565321" cy="620785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8AFAC39-AB37-4CAA-9195-8D3869FE3060}"/>
              </a:ext>
            </a:extLst>
          </p:cNvPr>
          <p:cNvSpPr/>
          <p:nvPr/>
        </p:nvSpPr>
        <p:spPr>
          <a:xfrm>
            <a:off x="8428172" y="2837237"/>
            <a:ext cx="3565321" cy="620785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34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E28A4-78A3-49C6-AEE1-15ECDEF7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Core</a:t>
            </a:r>
            <a:r>
              <a:rPr lang="cs-CZ" dirty="0"/>
              <a:t> - </a:t>
            </a:r>
            <a:r>
              <a:rPr lang="cs-CZ" dirty="0" err="1"/>
              <a:t>periphery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7D5C2-8F83-4B17-9EA1-D5DEE564A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partition of the nodes into two gr</a:t>
            </a:r>
            <a:r>
              <a:rPr lang="cs-CZ" dirty="0" err="1"/>
              <a:t>oups</a:t>
            </a:r>
            <a:r>
              <a:rPr lang="cs-CZ" dirty="0"/>
              <a:t>: </a:t>
            </a:r>
            <a:r>
              <a:rPr lang="en-US" dirty="0"/>
              <a:t>the core and the periphery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en-US" dirty="0"/>
              <a:t>block contains the </a:t>
            </a:r>
            <a:r>
              <a:rPr lang="en-US" b="1" dirty="0"/>
              <a:t>core-to-core</a:t>
            </a:r>
            <a:r>
              <a:rPr lang="en-US" dirty="0"/>
              <a:t> interactions, and the peripheral block contains the</a:t>
            </a:r>
            <a:r>
              <a:rPr lang="cs-CZ" dirty="0"/>
              <a:t> </a:t>
            </a:r>
            <a:r>
              <a:rPr lang="en-US" b="1" dirty="0"/>
              <a:t>periphery-to-periphery</a:t>
            </a:r>
            <a:r>
              <a:rPr lang="en-US" dirty="0"/>
              <a:t> interactions, with the two off-diagonal blocks containing the</a:t>
            </a:r>
            <a:r>
              <a:rPr lang="cs-CZ" dirty="0"/>
              <a:t> </a:t>
            </a:r>
            <a:r>
              <a:rPr lang="en-US" b="1" dirty="0"/>
              <a:t>core-to-periphery</a:t>
            </a:r>
            <a:r>
              <a:rPr lang="en-US" dirty="0"/>
              <a:t> and the </a:t>
            </a:r>
            <a:r>
              <a:rPr lang="en-US" b="1" dirty="0"/>
              <a:t>periphery-to-core</a:t>
            </a:r>
            <a:r>
              <a:rPr lang="en-US" dirty="0"/>
              <a:t> interactions</a:t>
            </a:r>
            <a:endParaRPr lang="cs-CZ" dirty="0"/>
          </a:p>
          <a:p>
            <a:r>
              <a:rPr lang="en-US" dirty="0"/>
              <a:t>In a core–periphery structure, we expect </a:t>
            </a:r>
            <a:r>
              <a:rPr lang="en-US" b="1" dirty="0"/>
              <a:t>core nodes to be well connected to other</a:t>
            </a:r>
            <a:r>
              <a:rPr lang="cs-CZ" b="1" dirty="0"/>
              <a:t> </a:t>
            </a:r>
            <a:r>
              <a:rPr lang="en-US" b="1" dirty="0"/>
              <a:t>core nodes </a:t>
            </a:r>
            <a:r>
              <a:rPr lang="cs-CZ" dirty="0"/>
              <a:t>+ </a:t>
            </a:r>
            <a:r>
              <a:rPr lang="en-US" b="1" dirty="0"/>
              <a:t>peripheral nodes not to be connected to other peripheral</a:t>
            </a:r>
            <a:r>
              <a:rPr lang="cs-CZ" b="1" dirty="0"/>
              <a:t> </a:t>
            </a:r>
            <a:r>
              <a:rPr lang="en-US" b="1" dirty="0"/>
              <a:t>nodes</a:t>
            </a:r>
            <a:endParaRPr lang="cs-CZ" dirty="0"/>
          </a:p>
          <a:p>
            <a:r>
              <a:rPr lang="en-US" dirty="0"/>
              <a:t>ideal structure the core block would be a 1-block and the</a:t>
            </a:r>
            <a:r>
              <a:rPr lang="cs-CZ" dirty="0"/>
              <a:t> </a:t>
            </a:r>
            <a:r>
              <a:rPr lang="en-US" dirty="0"/>
              <a:t>peripheral block would be a 0-block</a:t>
            </a:r>
            <a:endParaRPr lang="cs-CZ" dirty="0"/>
          </a:p>
          <a:p>
            <a:r>
              <a:rPr lang="en-US" dirty="0"/>
              <a:t>cannot be</a:t>
            </a:r>
            <a:r>
              <a:rPr lang="cs-CZ" dirty="0"/>
              <a:t> </a:t>
            </a:r>
            <a:r>
              <a:rPr lang="en-US" dirty="0"/>
              <a:t>directly applied to valued 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8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cap="all" dirty="0"/>
              <a:t>Simmel</a:t>
            </a:r>
            <a:r>
              <a:rPr lang="en-US" dirty="0"/>
              <a:t>, Georg. 1964. „The Web of Group-Affiliations.“ Pp. 127-185 in Conflict and The Web of Group-Affiliations. New York: The Free Press.</a:t>
            </a:r>
          </a:p>
          <a:p>
            <a:r>
              <a:rPr lang="en-US" cap="all" dirty="0"/>
              <a:t>Breiger</a:t>
            </a:r>
            <a:r>
              <a:rPr lang="en-US" dirty="0"/>
              <a:t>, Ronald. 1974. “The Duality of Persons and Groups,” Social Forces 53: 181-190.</a:t>
            </a:r>
            <a:endParaRPr lang="cs-CZ" dirty="0"/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0024C-6781-4FBF-87FE-274FB7EB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osob a skupin (</a:t>
            </a:r>
            <a:r>
              <a:rPr lang="cs-CZ" dirty="0" err="1"/>
              <a:t>Breiger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A0AD1D-17D7-4EB5-94D6-37D9CF24F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Uvažujme množinu jedinců a množinu skupin tak, že hodnota vazby mezi libovolnými dvěma jedinci je definována jako počet skupin, jichž jsou oba členy</a:t>
            </a:r>
          </a:p>
          <a:p>
            <a:r>
              <a:rPr lang="cs-CZ" dirty="0"/>
              <a:t>Hodnota vazby mezi dvěma skupinami je definována naopak jako počet osob, které patří do obou skupin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DD3EEC9-1DED-4982-A021-068C6DF13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782" y="4298404"/>
            <a:ext cx="3972435" cy="250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4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0873F-8FA8-4A9E-96C3-F479F4D0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</a:t>
            </a:r>
            <a:r>
              <a:rPr lang="cs-CZ" b="1" dirty="0"/>
              <a:t>osob</a:t>
            </a:r>
            <a:r>
              <a:rPr lang="cs-CZ" dirty="0"/>
              <a:t> a skupin (</a:t>
            </a:r>
            <a:r>
              <a:rPr lang="cs-CZ" dirty="0" err="1"/>
              <a:t>Breiger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12DCB3D-3471-4775-B308-D564651C8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673" y="2443212"/>
            <a:ext cx="3580327" cy="220493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A0C8A12-F8C3-4D66-9CC0-08985744E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52091"/>
            <a:ext cx="3580326" cy="278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6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9B0A8-98D9-439C-8207-027AC594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osob a </a:t>
            </a:r>
            <a:r>
              <a:rPr lang="cs-CZ" b="1" dirty="0"/>
              <a:t>skupin </a:t>
            </a:r>
            <a:r>
              <a:rPr lang="cs-CZ" dirty="0"/>
              <a:t>(</a:t>
            </a:r>
            <a:r>
              <a:rPr lang="cs-CZ" dirty="0" err="1"/>
              <a:t>Breiger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04ECC7-C5F4-455A-8C6B-9F4491C26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281" y="2696420"/>
            <a:ext cx="3374265" cy="215305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F1041B3-63CE-4226-8F7D-A7F39DB21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849" y="2127447"/>
            <a:ext cx="3374265" cy="260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3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4F233-B36D-421C-9337-EBE12CC7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Dualita </a:t>
            </a:r>
            <a:r>
              <a:rPr lang="cs-CZ" b="1" dirty="0"/>
              <a:t>osob a skupin</a:t>
            </a:r>
            <a:r>
              <a:rPr lang="cs-CZ" dirty="0"/>
              <a:t> (</a:t>
            </a:r>
            <a:r>
              <a:rPr lang="cs-CZ" dirty="0" err="1"/>
              <a:t>Breiger</a:t>
            </a:r>
            <a:r>
              <a:rPr lang="cs-CZ" dirty="0"/>
              <a:t>)</a:t>
            </a:r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0AB6963-B144-4DF2-A5C9-4C38CE3C1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539" y="1843270"/>
            <a:ext cx="3321529" cy="33450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DDCBF1C-B149-425C-8797-6151FBF3D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32" y="2401177"/>
            <a:ext cx="3580326" cy="278717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BE8B950-4FDF-4E64-9C2E-1524E7220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3274" y="2401177"/>
            <a:ext cx="3374265" cy="2603105"/>
          </a:xfrm>
          <a:prstGeom prst="rect">
            <a:avLst/>
          </a:prstGeom>
        </p:spPr>
      </p:pic>
      <p:sp>
        <p:nvSpPr>
          <p:cNvPr id="8" name="Rovná se 7">
            <a:extLst>
              <a:ext uri="{FF2B5EF4-FFF2-40B4-BE49-F238E27FC236}">
                <a16:creationId xmlns:a16="http://schemas.microsoft.com/office/drawing/2014/main" id="{B5C78779-5C62-469E-A228-5ECE87C3E374}"/>
              </a:ext>
            </a:extLst>
          </p:cNvPr>
          <p:cNvSpPr/>
          <p:nvPr/>
        </p:nvSpPr>
        <p:spPr>
          <a:xfrm>
            <a:off x="7692705" y="3527570"/>
            <a:ext cx="668834" cy="54528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nak plus 8">
            <a:extLst>
              <a:ext uri="{FF2B5EF4-FFF2-40B4-BE49-F238E27FC236}">
                <a16:creationId xmlns:a16="http://schemas.microsoft.com/office/drawing/2014/main" id="{D3305911-D4D6-4051-88B0-F7355E32517D}"/>
              </a:ext>
            </a:extLst>
          </p:cNvPr>
          <p:cNvSpPr/>
          <p:nvPr/>
        </p:nvSpPr>
        <p:spPr>
          <a:xfrm>
            <a:off x="3858343" y="3329177"/>
            <a:ext cx="877025" cy="93117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6ACC3-74C3-471A-8EF8-B1E13D3E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AF8ED1-888C-4FB1-9E33-8DF18CB06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b="1" dirty="0" err="1"/>
              <a:t>roles</a:t>
            </a:r>
            <a:r>
              <a:rPr lang="cs-CZ" b="1" dirty="0"/>
              <a:t> </a:t>
            </a:r>
            <a:r>
              <a:rPr lang="en-US" b="1" dirty="0"/>
              <a:t>&amp;</a:t>
            </a:r>
            <a:r>
              <a:rPr lang="cs-CZ" b="1" dirty="0"/>
              <a:t> </a:t>
            </a:r>
            <a:r>
              <a:rPr lang="cs-CZ" b="1" dirty="0" err="1"/>
              <a:t>positions</a:t>
            </a:r>
            <a:endParaRPr lang="cs-CZ" b="1" dirty="0"/>
          </a:p>
          <a:p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, </a:t>
            </a:r>
            <a:r>
              <a:rPr lang="cs-CZ" dirty="0" err="1"/>
              <a:t>behaviour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en-US" dirty="0"/>
              <a:t>social role is determined over a number of different relations</a:t>
            </a:r>
            <a:r>
              <a:rPr lang="cs-CZ" dirty="0"/>
              <a:t> (</a:t>
            </a:r>
            <a:r>
              <a:rPr lang="cs-CZ" dirty="0" err="1"/>
              <a:t>criminal</a:t>
            </a:r>
            <a:r>
              <a:rPr lang="cs-CZ" dirty="0"/>
              <a:t> – </a:t>
            </a:r>
            <a:r>
              <a:rPr lang="cs-CZ" dirty="0" err="1"/>
              <a:t>victim</a:t>
            </a:r>
            <a:r>
              <a:rPr lang="cs-CZ" dirty="0"/>
              <a:t>, </a:t>
            </a:r>
            <a:r>
              <a:rPr lang="cs-CZ" dirty="0" err="1"/>
              <a:t>criminal</a:t>
            </a:r>
            <a:r>
              <a:rPr lang="cs-CZ" dirty="0"/>
              <a:t> – police,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equivalence</a:t>
            </a:r>
            <a:r>
              <a:rPr lang="cs-CZ" dirty="0"/>
              <a:t> – </a:t>
            </a:r>
            <a:r>
              <a:rPr lang="cs-CZ" dirty="0" err="1"/>
              <a:t>less</a:t>
            </a:r>
            <a:r>
              <a:rPr lang="cs-CZ" dirty="0"/>
              <a:t> ad more </a:t>
            </a:r>
            <a:r>
              <a:rPr lang="cs-CZ" dirty="0" err="1"/>
              <a:t>relaxed</a:t>
            </a:r>
            <a:endParaRPr lang="cs-CZ" dirty="0"/>
          </a:p>
          <a:p>
            <a:r>
              <a:rPr lang="cs-CZ" i="1" dirty="0" err="1"/>
              <a:t>Structural</a:t>
            </a:r>
            <a:r>
              <a:rPr lang="cs-CZ" dirty="0"/>
              <a:t> vs. </a:t>
            </a:r>
            <a:r>
              <a:rPr lang="cs-CZ" i="1" dirty="0" err="1"/>
              <a:t>Automorphic</a:t>
            </a:r>
            <a:r>
              <a:rPr lang="cs-CZ" dirty="0"/>
              <a:t> vs. </a:t>
            </a:r>
            <a:r>
              <a:rPr lang="cs-CZ" i="1" dirty="0" err="1"/>
              <a:t>Regular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3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6AD1A-455D-4B99-AD0F-E49D9DC2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8674AB-918C-4AF8-A36F-9778211C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„Two actors are structurally equivalent if they send ties to the same third parties, and receive ties from the same third parties“</a:t>
            </a:r>
            <a:endParaRPr lang="cs-CZ" dirty="0"/>
          </a:p>
          <a:p>
            <a:r>
              <a:rPr lang="en-US" dirty="0"/>
              <a:t>They</a:t>
            </a:r>
            <a:r>
              <a:rPr lang="cs-CZ" dirty="0"/>
              <a:t> </a:t>
            </a:r>
            <a:r>
              <a:rPr lang="en-US" dirty="0"/>
              <a:t>do </a:t>
            </a:r>
            <a:r>
              <a:rPr lang="en-US" b="1" dirty="0"/>
              <a:t>not</a:t>
            </a:r>
            <a:r>
              <a:rPr lang="en-US" dirty="0"/>
              <a:t> need to have a direct tie to each other to be equivalent</a:t>
            </a:r>
            <a:endParaRPr lang="cs-CZ" dirty="0"/>
          </a:p>
          <a:p>
            <a:r>
              <a:rPr lang="cs-CZ" dirty="0" err="1"/>
              <a:t>Similarity</a:t>
            </a:r>
            <a:r>
              <a:rPr lang="cs-CZ" dirty="0"/>
              <a:t>: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environments</a:t>
            </a:r>
            <a:r>
              <a:rPr lang="cs-CZ" dirty="0"/>
              <a:t> </a:t>
            </a:r>
            <a:r>
              <a:rPr lang="cs-CZ" dirty="0" err="1"/>
              <a:t>provoke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responses</a:t>
            </a:r>
            <a:endParaRPr lang="cs-CZ" dirty="0"/>
          </a:p>
          <a:p>
            <a:r>
              <a:rPr lang="cs-CZ" dirty="0" err="1"/>
              <a:t>Directed</a:t>
            </a:r>
            <a:r>
              <a:rPr lang="cs-CZ" dirty="0"/>
              <a:t>, </a:t>
            </a:r>
            <a:r>
              <a:rPr lang="cs-CZ" dirty="0" err="1"/>
              <a:t>undirected</a:t>
            </a:r>
            <a:r>
              <a:rPr lang="cs-CZ" dirty="0"/>
              <a:t> and </a:t>
            </a:r>
            <a:r>
              <a:rPr lang="cs-CZ" dirty="0" err="1"/>
              <a:t>self-loops</a:t>
            </a:r>
            <a:r>
              <a:rPr lang="cs-CZ" dirty="0"/>
              <a:t> network data</a:t>
            </a:r>
          </a:p>
          <a:p>
            <a:r>
              <a:rPr lang="cs-CZ" dirty="0" err="1"/>
              <a:t>Grouping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structurally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data: </a:t>
            </a:r>
            <a:r>
              <a:rPr lang="cs-CZ" b="1" dirty="0" err="1"/>
              <a:t>blockmodel</a:t>
            </a:r>
            <a:endParaRPr lang="cs-CZ" b="1" dirty="0"/>
          </a:p>
          <a:p>
            <a:endParaRPr lang="en-US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B61F623-4F5D-409D-9598-33A3AEBAF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469" y="4393319"/>
            <a:ext cx="2905125" cy="2038350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731BA417-B34C-4923-AFE3-728A509BFED6}"/>
              </a:ext>
            </a:extLst>
          </p:cNvPr>
          <p:cNvSpPr/>
          <p:nvPr/>
        </p:nvSpPr>
        <p:spPr>
          <a:xfrm rot="1561276">
            <a:off x="6873664" y="5717759"/>
            <a:ext cx="1862356" cy="20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358E2EA6-364B-4521-A745-E11BF106F701}"/>
              </a:ext>
            </a:extLst>
          </p:cNvPr>
          <p:cNvSpPr/>
          <p:nvPr/>
        </p:nvSpPr>
        <p:spPr>
          <a:xfrm rot="20589314">
            <a:off x="7493073" y="6504881"/>
            <a:ext cx="1862356" cy="220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2293279-D553-4BF7-9B93-872B1BC54A6E}"/>
              </a:ext>
            </a:extLst>
          </p:cNvPr>
          <p:cNvSpPr/>
          <p:nvPr/>
        </p:nvSpPr>
        <p:spPr>
          <a:xfrm rot="20149980">
            <a:off x="9463426" y="6480599"/>
            <a:ext cx="1161210" cy="28052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4BE58FA-3F8B-4AA5-8ECC-C1743A0BDC1C}"/>
              </a:ext>
            </a:extLst>
          </p:cNvPr>
          <p:cNvSpPr/>
          <p:nvPr/>
        </p:nvSpPr>
        <p:spPr>
          <a:xfrm rot="6002530">
            <a:off x="10565415" y="5109261"/>
            <a:ext cx="1862356" cy="25680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10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CF4E9-7A06-481E-829B-DAC7122A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A1AC8-B342-40A7-834F-1A306FF45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Profile </a:t>
            </a:r>
            <a:r>
              <a:rPr lang="cs-CZ" dirty="0" err="1"/>
              <a:t>similarity</a:t>
            </a:r>
            <a:endParaRPr lang="cs-CZ" dirty="0"/>
          </a:p>
          <a:p>
            <a:r>
              <a:rPr lang="cs-CZ" dirty="0"/>
              <a:t>Direct </a:t>
            </a:r>
            <a:r>
              <a:rPr lang="cs-CZ" dirty="0" err="1"/>
              <a:t>method</a:t>
            </a:r>
            <a:r>
              <a:rPr lang="cs-CZ" dirty="0"/>
              <a:t> - </a:t>
            </a:r>
            <a:r>
              <a:rPr lang="cs-CZ" dirty="0" err="1"/>
              <a:t>optimatization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82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456A9-D696-4249-BA25-D31A2337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Automorphic</a:t>
            </a:r>
            <a:r>
              <a:rPr lang="cs-CZ" dirty="0"/>
              <a:t> </a:t>
            </a:r>
            <a:r>
              <a:rPr lang="cs-CZ" dirty="0" err="1"/>
              <a:t>equivalence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B002C8-2F7B-454A-8849-CA7F7D44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identifies actors that have the same</a:t>
            </a:r>
            <a:r>
              <a:rPr lang="cs-CZ" dirty="0"/>
              <a:t> </a:t>
            </a:r>
            <a:r>
              <a:rPr lang="en-US" dirty="0"/>
              <a:t>position, or who are completely substitutable</a:t>
            </a:r>
            <a:endParaRPr lang="cs-CZ" dirty="0"/>
          </a:p>
          <a:p>
            <a:r>
              <a:rPr lang="en-US" dirty="0"/>
              <a:t>sets of actors can be equivalent by being</a:t>
            </a:r>
            <a:r>
              <a:rPr lang="cs-CZ" dirty="0"/>
              <a:t> </a:t>
            </a:r>
            <a:r>
              <a:rPr lang="en-US" dirty="0"/>
              <a:t>embedded in local structures that have the same patterns of ties -- "parallel" structures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exchanged</a:t>
            </a:r>
            <a:r>
              <a:rPr lang="cs-CZ" dirty="0"/>
              <a:t> - </a:t>
            </a:r>
            <a:r>
              <a:rPr lang="en-US" dirty="0"/>
              <a:t>all of the </a:t>
            </a:r>
            <a:r>
              <a:rPr lang="en-US" b="1" dirty="0"/>
              <a:t>distances among all the actors </a:t>
            </a:r>
            <a:r>
              <a:rPr lang="en-US" dirty="0"/>
              <a:t>in</a:t>
            </a:r>
            <a:r>
              <a:rPr lang="cs-CZ" dirty="0"/>
              <a:t> </a:t>
            </a:r>
            <a:r>
              <a:rPr lang="en-US" dirty="0"/>
              <a:t>the graph would be exactly identical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EDCE127-A758-4F83-A9AF-EC459CF00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233" y="4819650"/>
            <a:ext cx="2905125" cy="2038350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479526CF-76D5-4068-B645-E701FC4CE7D0}"/>
              </a:ext>
            </a:extLst>
          </p:cNvPr>
          <p:cNvSpPr/>
          <p:nvPr/>
        </p:nvSpPr>
        <p:spPr>
          <a:xfrm rot="1561276">
            <a:off x="2605330" y="5453868"/>
            <a:ext cx="1862356" cy="20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4CFF800-8AB9-4CFA-BD2F-00C09E9150E5}"/>
              </a:ext>
            </a:extLst>
          </p:cNvPr>
          <p:cNvSpPr/>
          <p:nvPr/>
        </p:nvSpPr>
        <p:spPr>
          <a:xfrm rot="8855517">
            <a:off x="7413767" y="5302623"/>
            <a:ext cx="1862356" cy="20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F69D7432-B04D-40FC-9413-D961575567EE}"/>
              </a:ext>
            </a:extLst>
          </p:cNvPr>
          <p:cNvSpPr/>
          <p:nvPr/>
        </p:nvSpPr>
        <p:spPr>
          <a:xfrm>
            <a:off x="4275448" y="5692108"/>
            <a:ext cx="1532279" cy="11658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6840EA5-1D7C-4BF8-B573-634D8E394DC7}"/>
              </a:ext>
            </a:extLst>
          </p:cNvPr>
          <p:cNvSpPr/>
          <p:nvPr/>
        </p:nvSpPr>
        <p:spPr>
          <a:xfrm>
            <a:off x="6173864" y="5692108"/>
            <a:ext cx="1532279" cy="11658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0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535</Words>
  <Application>Microsoft Office PowerPoint</Application>
  <PresentationFormat>Širokoúhlá obrazovka</PresentationFormat>
  <Paragraphs>45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SOCn5010 Analýza sociálních sítí</vt:lpstr>
      <vt:lpstr>Dualita osob a skupin (Breiger)</vt:lpstr>
      <vt:lpstr>Dualita osob a skupin (Breiger)</vt:lpstr>
      <vt:lpstr>Dualita osob a skupin (Breiger)</vt:lpstr>
      <vt:lpstr>Dualita osob a skupin (Breiger)</vt:lpstr>
      <vt:lpstr>Idea of equivalence</vt:lpstr>
      <vt:lpstr>Structural equivalence</vt:lpstr>
      <vt:lpstr>Structural equivalence</vt:lpstr>
      <vt:lpstr>Automorphic equivalence</vt:lpstr>
      <vt:lpstr>Regular equivalence</vt:lpstr>
      <vt:lpstr>Core - periphery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300</cp:revision>
  <dcterms:created xsi:type="dcterms:W3CDTF">2020-10-08T12:47:50Z</dcterms:created>
  <dcterms:modified xsi:type="dcterms:W3CDTF">2024-12-02T10:49:11Z</dcterms:modified>
</cp:coreProperties>
</file>