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5" r:id="rId2"/>
    <p:sldId id="268" r:id="rId3"/>
    <p:sldId id="269" r:id="rId4"/>
    <p:sldId id="271" r:id="rId5"/>
    <p:sldId id="270" r:id="rId6"/>
    <p:sldId id="296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ří Navrátil" initials="JN" lastIdx="1" clrIdx="0">
    <p:extLst>
      <p:ext uri="{19B8F6BF-5375-455C-9EA6-DF929625EA0E}">
        <p15:presenceInfo xmlns:p15="http://schemas.microsoft.com/office/powerpoint/2012/main" userId="Jiří Navráti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4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4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3677FC-F320-4D33-8B8C-71B061E2C4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0932D3A-5E01-4EC0-BAFB-1AD70F35E5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C352D2-72E2-4215-A285-BE34CF0F4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09.12.2024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E2B8EF7-A528-48C3-AD76-EE5ADD3BA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20BC63-77F3-4182-8F42-2FBB8132A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848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200D54-2480-466C-99DA-DE4558161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A29EB5F-5957-4278-AD3A-E6BBB6019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F1172A-2E1E-4A86-83EE-10723E04B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09.12.2024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38393B-DA8F-46B4-8997-CD8428C8F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DB2C18D-9DB6-417A-A66C-9E7071AD6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704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5E75141-BC59-4F04-AA81-BB4310DB1E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852444-F336-474F-8F30-C1D20F448F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DFB7BD-CA08-4337-9BC4-5F435C324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09.12.2024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9CC524-0017-4E26-9322-80E8774BC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D01D21-7380-4F6C-BD4C-4F2704634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2576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B2CFC2-39AD-48C1-A64A-D598C6F45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F3CB26-03CA-4B66-912B-11F1A3D0B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4B635F-B2C0-46E9-84DF-E4FCF0CB3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09.12.2024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69D1EE-9C16-4AD1-B95F-F0659F5AC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C1C086-BA60-4A9C-8819-1460CFCF8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799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64EF85-2610-4D12-BD5E-668264EDB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4AF1F48-168D-43DD-B0CD-97CA9AE03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8EF12D-0277-4A48-B39E-83F2D353E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09.12.2024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4919240-DB96-4792-BBAE-265F730FE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1C3C10-9CCA-4D21-9027-7904EB492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683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6AE009-499F-4324-8F7E-88DC90322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DB960D-11CB-42DE-BDE8-1714BF5402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9C7357D-C045-42D5-9EAD-1AF1176BD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60E555E-DCFA-4385-A221-6A01194E9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09.12.2024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6BE41B-F652-46D2-8860-F5AF3678C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9D19048-9BDC-4F73-95AE-A960A9804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39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F61B8A-3F9F-4479-BBF9-7AF9F47C6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807DA55-7307-462F-A2F4-DBB63C851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13BA30C-A010-4EBD-80B6-9A1E321D1B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C90DDAB-AEE6-4387-A474-BB9EAB66B5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446426D-D3A3-4FDE-9DE5-40A0E99E01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AD8DC76-2D01-4038-94BA-B56C77364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09.12.2024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90A7038-2967-4059-B51F-00D69631E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C5D10B8-EE3C-4634-B2F6-00B357599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412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23AB3D-382B-40F7-978C-730BEA7DF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B1B1A51-2E09-4C9D-8F94-36858BFD8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09.12.2024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9049C96-D9C3-4BEB-B097-20036B8D7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CB48430-1E6F-48CE-BBEC-A32C687D4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539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BE8BA20-CF2D-414D-891E-2681944A0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09.12.2024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B242B8A-A26D-4B9F-8559-A3AB3BB17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D66B9-A681-4F9E-B78C-08A881DFA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511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4A2322-622F-4731-8594-30F557464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5BAFC3-B5BA-4599-ABC0-93A463DAA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7952A3D-FBF9-4DCA-8723-3D15FB9E5B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A3F3D74-57AA-4235-B6B6-E0E775FF9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09.12.2024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78864E9-45DB-4DFC-8D2C-50115B914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E37DDDA-4262-4C84-866D-E7392F9CB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333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821FB7-EBB8-45CB-8A29-9A0D656CE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453F3BE-ACCD-42A5-9D98-0643E966D8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3BBBA8A-965C-42EA-834C-AF083060FC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3B91F2A-B658-49E2-87BE-3796B3B42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09.12.2024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E8CD91-C6FF-495C-B8DC-8301BC121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87C4C21-9E72-455B-A765-679A859F6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3981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5E275B1-BA2A-4F69-846D-DA3F7EDF9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82DA38A-D804-4333-874C-2F1C3DB498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A32C2F-C57B-4E14-A224-2693886888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4A6C2-D373-4099-AC9B-4E10BAE0BD74}" type="datetimeFigureOut">
              <a:rPr lang="cs-CZ" smtClean="0"/>
              <a:t>09.12.2024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E19AA0-60B2-4A01-8B52-1957BBFC01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6EDF15-41BB-4813-9BE4-867292FA01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2693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E1C02E-0F21-4679-8C5F-8EBD7A006A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/>
          <a:lstStyle/>
          <a:p>
            <a:r>
              <a:rPr lang="cs-CZ" dirty="0"/>
              <a:t>SOCn5010 Analýza sociálních sítí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3F20B73-4D3E-4752-A1C9-0229100FC0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42183"/>
            <a:ext cx="9144000" cy="576743"/>
          </a:xfrm>
        </p:spPr>
        <p:txBody>
          <a:bodyPr>
            <a:normAutofit/>
          </a:bodyPr>
          <a:lstStyle/>
          <a:p>
            <a:r>
              <a:rPr lang="cs-CZ" dirty="0"/>
              <a:t>Přednáška 12: Statistické nástroje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51EF279-BF38-474E-A7E5-700B1E1E0E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2595" y="3439075"/>
            <a:ext cx="3706810" cy="2956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193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F2BB29-B5F0-483B-ADD6-00A902EB8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hypotheses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573B51-912D-48D4-AA52-67FF4C29B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Node-</a:t>
            </a:r>
            <a:r>
              <a:rPr lang="cs-CZ" b="1" dirty="0" err="1"/>
              <a:t>level</a:t>
            </a:r>
            <a:r>
              <a:rPr lang="cs-CZ" b="1" dirty="0"/>
              <a:t> (</a:t>
            </a:r>
            <a:r>
              <a:rPr lang="cs-CZ" b="1" dirty="0" err="1"/>
              <a:t>monadic</a:t>
            </a:r>
            <a:r>
              <a:rPr lang="cs-CZ" b="1" dirty="0"/>
              <a:t>) </a:t>
            </a:r>
            <a:r>
              <a:rPr lang="cs-CZ" dirty="0"/>
              <a:t>– </a:t>
            </a:r>
            <a:r>
              <a:rPr lang="cs-CZ" dirty="0" err="1"/>
              <a:t>cases</a:t>
            </a:r>
            <a:r>
              <a:rPr lang="cs-CZ" dirty="0"/>
              <a:t> are </a:t>
            </a:r>
            <a:r>
              <a:rPr lang="cs-CZ" dirty="0" err="1"/>
              <a:t>nodes</a:t>
            </a:r>
            <a:r>
              <a:rPr lang="cs-CZ" dirty="0"/>
              <a:t> – </a:t>
            </a:r>
            <a:r>
              <a:rPr lang="cs-CZ" dirty="0" err="1"/>
              <a:t>higher</a:t>
            </a:r>
            <a:r>
              <a:rPr lang="cs-CZ" dirty="0"/>
              <a:t> centrality in </a:t>
            </a:r>
            <a:r>
              <a:rPr lang="cs-CZ" dirty="0" err="1"/>
              <a:t>professional</a:t>
            </a:r>
            <a:r>
              <a:rPr lang="cs-CZ" dirty="0"/>
              <a:t> network – </a:t>
            </a:r>
            <a:r>
              <a:rPr lang="cs-CZ" dirty="0" err="1"/>
              <a:t>higher</a:t>
            </a:r>
            <a:r>
              <a:rPr lang="cs-CZ" dirty="0"/>
              <a:t> </a:t>
            </a:r>
            <a:r>
              <a:rPr lang="cs-CZ" dirty="0" err="1"/>
              <a:t>wage</a:t>
            </a:r>
            <a:r>
              <a:rPr lang="cs-CZ" dirty="0"/>
              <a:t> </a:t>
            </a:r>
          </a:p>
          <a:p>
            <a:r>
              <a:rPr lang="cs-CZ" b="1" dirty="0" err="1"/>
              <a:t>Dyadic</a:t>
            </a:r>
            <a:r>
              <a:rPr lang="cs-CZ" b="1" dirty="0"/>
              <a:t> </a:t>
            </a:r>
            <a:r>
              <a:rPr lang="cs-CZ" b="1" dirty="0" err="1"/>
              <a:t>level</a:t>
            </a:r>
            <a:r>
              <a:rPr lang="cs-CZ" b="1" dirty="0"/>
              <a:t> – </a:t>
            </a:r>
            <a:r>
              <a:rPr lang="cs-CZ" b="1" dirty="0" err="1"/>
              <a:t>cases</a:t>
            </a:r>
            <a:r>
              <a:rPr lang="cs-CZ" b="1" dirty="0"/>
              <a:t> are </a:t>
            </a:r>
            <a:r>
              <a:rPr lang="cs-CZ" b="1" dirty="0" err="1"/>
              <a:t>pairs</a:t>
            </a:r>
            <a:r>
              <a:rPr lang="cs-CZ" b="1" dirty="0"/>
              <a:t> </a:t>
            </a:r>
            <a:r>
              <a:rPr lang="cs-CZ" dirty="0"/>
              <a:t>-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stronger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tie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professional</a:t>
            </a:r>
            <a:r>
              <a:rPr lang="cs-CZ" dirty="0"/>
              <a:t> </a:t>
            </a:r>
            <a:r>
              <a:rPr lang="cs-CZ" dirty="0" err="1"/>
              <a:t>cooperation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stronger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tie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mutual</a:t>
            </a:r>
            <a:r>
              <a:rPr lang="cs-CZ" dirty="0"/>
              <a:t> trust</a:t>
            </a:r>
          </a:p>
          <a:p>
            <a:r>
              <a:rPr lang="cs-CZ" b="1" dirty="0"/>
              <a:t>Group/network </a:t>
            </a:r>
            <a:r>
              <a:rPr lang="cs-CZ" b="1" dirty="0" err="1"/>
              <a:t>level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higher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density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network,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faster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spread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innovation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0768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6ABF-625A-44C9-83A5-D2DF72BCA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Statistics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B4ABA4-0A2A-4CF8-A28B-BA5819B82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Description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network</a:t>
            </a:r>
          </a:p>
          <a:p>
            <a:r>
              <a:rPr lang="cs-CZ" dirty="0" err="1"/>
              <a:t>Hypotheses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theoretical</a:t>
            </a:r>
            <a:r>
              <a:rPr lang="cs-CZ" dirty="0"/>
              <a:t> </a:t>
            </a:r>
            <a:r>
              <a:rPr lang="cs-CZ" dirty="0" err="1"/>
              <a:t>parameter</a:t>
            </a:r>
            <a:endParaRPr lang="cs-CZ" dirty="0"/>
          </a:p>
          <a:p>
            <a:r>
              <a:rPr lang="cs-CZ" dirty="0" err="1"/>
              <a:t>Hypotheses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b="1" dirty="0" err="1"/>
              <a:t>two</a:t>
            </a:r>
            <a:r>
              <a:rPr lang="cs-CZ" b="1" dirty="0"/>
              <a:t> </a:t>
            </a:r>
            <a:r>
              <a:rPr lang="cs-CZ" b="1" dirty="0" err="1"/>
              <a:t>paired</a:t>
            </a:r>
            <a:r>
              <a:rPr lang="cs-CZ" b="1" dirty="0"/>
              <a:t> </a:t>
            </a:r>
            <a:r>
              <a:rPr lang="cs-CZ" b="1" dirty="0" err="1"/>
              <a:t>means</a:t>
            </a:r>
            <a:r>
              <a:rPr lang="cs-CZ" b="1" dirty="0"/>
              <a:t>/</a:t>
            </a:r>
            <a:r>
              <a:rPr lang="cs-CZ" b="1" dirty="0" err="1"/>
              <a:t>densities</a:t>
            </a:r>
            <a:r>
              <a:rPr lang="cs-CZ" b="1" dirty="0"/>
              <a:t> </a:t>
            </a:r>
            <a:r>
              <a:rPr lang="cs-CZ" dirty="0"/>
              <a:t>(test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differences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probability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tie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type and </a:t>
            </a:r>
            <a:r>
              <a:rPr lang="cs-CZ" dirty="0" err="1"/>
              <a:t>the</a:t>
            </a:r>
            <a:r>
              <a:rPr lang="cs-CZ" dirty="0"/>
              <a:t> probability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tie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another</a:t>
            </a:r>
            <a:r>
              <a:rPr lang="cs-CZ" dirty="0"/>
              <a:t> type)</a:t>
            </a:r>
          </a:p>
          <a:p>
            <a:r>
              <a:rPr lang="cs-CZ" b="1" dirty="0" err="1"/>
              <a:t>Correlation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networks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same</a:t>
            </a:r>
            <a:r>
              <a:rPr lang="cs-CZ" dirty="0"/>
              <a:t> </a:t>
            </a:r>
            <a:r>
              <a:rPr lang="cs-CZ" dirty="0" err="1"/>
              <a:t>actors</a:t>
            </a:r>
            <a:r>
              <a:rPr lang="cs-CZ" dirty="0"/>
              <a:t> (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there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tie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type </a:t>
            </a:r>
            <a:r>
              <a:rPr lang="cs-CZ" dirty="0" err="1"/>
              <a:t>among</a:t>
            </a:r>
            <a:r>
              <a:rPr lang="cs-CZ" dirty="0"/>
              <a:t>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actors</a:t>
            </a:r>
            <a:r>
              <a:rPr lang="cs-CZ" dirty="0"/>
              <a:t>,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there</a:t>
            </a:r>
            <a:r>
              <a:rPr lang="cs-CZ" dirty="0"/>
              <a:t> a </a:t>
            </a:r>
            <a:r>
              <a:rPr lang="cs-CZ" dirty="0" err="1"/>
              <a:t>likelihood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tie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another</a:t>
            </a:r>
            <a:r>
              <a:rPr lang="cs-CZ" dirty="0"/>
              <a:t> type)</a:t>
            </a:r>
          </a:p>
        </p:txBody>
      </p:sp>
    </p:spTree>
    <p:extLst>
      <p:ext uri="{BB962C8B-B14F-4D97-AF65-F5344CB8AC3E}">
        <p14:creationId xmlns:p14="http://schemas.microsoft.com/office/powerpoint/2010/main" val="1884744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FD54A7-FCDB-45ED-BC4D-9EBB74DAD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Node-</a:t>
            </a:r>
            <a:r>
              <a:rPr lang="cs-CZ" dirty="0" err="1"/>
              <a:t>level</a:t>
            </a:r>
            <a:r>
              <a:rPr lang="cs-CZ" dirty="0"/>
              <a:t> </a:t>
            </a:r>
            <a:r>
              <a:rPr lang="cs-CZ" dirty="0" err="1"/>
              <a:t>regression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90526D-E875-4B4D-85E1-90BD0063D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Symmetric</a:t>
            </a:r>
            <a:r>
              <a:rPr lang="cs-CZ" dirty="0"/>
              <a:t> </a:t>
            </a:r>
            <a:r>
              <a:rPr lang="cs-CZ" dirty="0" err="1"/>
              <a:t>associations</a:t>
            </a:r>
            <a:r>
              <a:rPr lang="cs-CZ" dirty="0"/>
              <a:t> (</a:t>
            </a:r>
            <a:r>
              <a:rPr lang="cs-CZ" dirty="0" err="1"/>
              <a:t>correlation</a:t>
            </a:r>
            <a:r>
              <a:rPr lang="cs-CZ" dirty="0"/>
              <a:t>) Vs. </a:t>
            </a:r>
            <a:r>
              <a:rPr lang="cs-CZ" dirty="0" err="1"/>
              <a:t>Assymetric</a:t>
            </a:r>
            <a:r>
              <a:rPr lang="cs-CZ" dirty="0"/>
              <a:t> relations (</a:t>
            </a:r>
            <a:r>
              <a:rPr lang="cs-CZ" dirty="0" err="1"/>
              <a:t>regression</a:t>
            </a:r>
            <a:r>
              <a:rPr lang="cs-CZ" dirty="0"/>
              <a:t>)</a:t>
            </a:r>
          </a:p>
          <a:p>
            <a:r>
              <a:rPr lang="cs-CZ" dirty="0" err="1"/>
              <a:t>Regressing</a:t>
            </a:r>
            <a:r>
              <a:rPr lang="cs-CZ" dirty="0"/>
              <a:t> </a:t>
            </a:r>
            <a:r>
              <a:rPr lang="cs-CZ" dirty="0" err="1"/>
              <a:t>position</a:t>
            </a:r>
            <a:r>
              <a:rPr lang="cs-CZ" dirty="0"/>
              <a:t> on </a:t>
            </a:r>
            <a:r>
              <a:rPr lang="cs-CZ" dirty="0" err="1"/>
              <a:t>attributes</a:t>
            </a:r>
            <a:endParaRPr lang="cs-CZ" dirty="0"/>
          </a:p>
          <a:p>
            <a:r>
              <a:rPr lang="cs-CZ" dirty="0" err="1"/>
              <a:t>Attributes</a:t>
            </a:r>
            <a:r>
              <a:rPr lang="cs-CZ" dirty="0"/>
              <a:t> </a:t>
            </a:r>
            <a:r>
              <a:rPr lang="cs-CZ" dirty="0" err="1"/>
              <a:t>explaining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position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node</a:t>
            </a:r>
          </a:p>
          <a:p>
            <a:r>
              <a:rPr lang="cs-CZ" dirty="0" err="1"/>
              <a:t>Attributes</a:t>
            </a:r>
            <a:r>
              <a:rPr lang="cs-CZ" dirty="0"/>
              <a:t> </a:t>
            </a:r>
            <a:r>
              <a:rPr lang="cs-CZ" dirty="0" err="1"/>
              <a:t>measured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interval </a:t>
            </a:r>
            <a:r>
              <a:rPr lang="cs-CZ" dirty="0" err="1"/>
              <a:t>level</a:t>
            </a:r>
            <a:endParaRPr lang="cs-CZ" dirty="0"/>
          </a:p>
          <a:p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Predicting</a:t>
            </a:r>
            <a:r>
              <a:rPr lang="cs-CZ" dirty="0"/>
              <a:t> centrality in a </a:t>
            </a:r>
            <a:r>
              <a:rPr lang="cs-CZ" dirty="0" err="1"/>
              <a:t>friendship</a:t>
            </a:r>
            <a:r>
              <a:rPr lang="cs-CZ" dirty="0"/>
              <a:t> network </a:t>
            </a:r>
            <a:r>
              <a:rPr lang="cs-CZ" dirty="0" err="1"/>
              <a:t>using</a:t>
            </a:r>
            <a:r>
              <a:rPr lang="cs-CZ" dirty="0"/>
              <a:t> </a:t>
            </a:r>
            <a:r>
              <a:rPr lang="cs-CZ" dirty="0" err="1"/>
              <a:t>age</a:t>
            </a:r>
            <a:r>
              <a:rPr lang="cs-CZ" dirty="0"/>
              <a:t> and </a:t>
            </a:r>
            <a:r>
              <a:rPr lang="cs-CZ" dirty="0" err="1"/>
              <a:t>income</a:t>
            </a:r>
            <a:r>
              <a:rPr lang="cs-CZ" dirty="0"/>
              <a:t> </a:t>
            </a:r>
            <a:r>
              <a:rPr lang="cs-CZ" dirty="0" err="1"/>
              <a:t>variables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8785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066AA2-A4DB-4D8D-BAD5-698DE938E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Dyadic</a:t>
            </a:r>
            <a:r>
              <a:rPr lang="cs-CZ" dirty="0"/>
              <a:t> </a:t>
            </a:r>
            <a:r>
              <a:rPr lang="cs-CZ" dirty="0" err="1"/>
              <a:t>regression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8D4E6F-DD77-46BE-A769-4455E7DA0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Predicting</a:t>
            </a:r>
            <a:r>
              <a:rPr lang="cs-CZ" dirty="0"/>
              <a:t> a </a:t>
            </a:r>
            <a:r>
              <a:rPr lang="cs-CZ" dirty="0" err="1"/>
              <a:t>relation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another</a:t>
            </a:r>
            <a:r>
              <a:rPr lang="cs-CZ" dirty="0"/>
              <a:t> </a:t>
            </a:r>
            <a:r>
              <a:rPr lang="cs-CZ" dirty="0" err="1"/>
              <a:t>one</a:t>
            </a:r>
            <a:endParaRPr lang="cs-CZ" dirty="0"/>
          </a:p>
          <a:p>
            <a:r>
              <a:rPr lang="cs-CZ" dirty="0" err="1"/>
              <a:t>Dependent</a:t>
            </a:r>
            <a:r>
              <a:rPr lang="cs-CZ" dirty="0"/>
              <a:t> network, independent network + node </a:t>
            </a:r>
            <a:r>
              <a:rPr lang="cs-CZ" dirty="0" err="1"/>
              <a:t>attributes</a:t>
            </a:r>
            <a:r>
              <a:rPr lang="cs-CZ" dirty="0"/>
              <a:t>, </a:t>
            </a:r>
            <a:r>
              <a:rPr lang="cs-CZ" dirty="0" err="1"/>
              <a:t>regressing</a:t>
            </a:r>
            <a:r>
              <a:rPr lang="cs-CZ" dirty="0"/>
              <a:t> </a:t>
            </a:r>
            <a:r>
              <a:rPr lang="cs-CZ" dirty="0" err="1"/>
              <a:t>each</a:t>
            </a:r>
            <a:r>
              <a:rPr lang="cs-CZ" dirty="0"/>
              <a:t> element in </a:t>
            </a:r>
            <a:r>
              <a:rPr lang="cs-CZ" dirty="0" err="1"/>
              <a:t>dependent</a:t>
            </a:r>
            <a:r>
              <a:rPr lang="cs-CZ" dirty="0"/>
              <a:t> network on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corresponding</a:t>
            </a:r>
            <a:r>
              <a:rPr lang="cs-CZ" dirty="0"/>
              <a:t> </a:t>
            </a:r>
            <a:r>
              <a:rPr lang="cs-CZ" dirty="0" err="1"/>
              <a:t>elements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independent network + </a:t>
            </a:r>
            <a:r>
              <a:rPr lang="cs-CZ" dirty="0" err="1"/>
              <a:t>attribute-similarity</a:t>
            </a:r>
            <a:r>
              <a:rPr lang="cs-CZ" dirty="0"/>
              <a:t> network</a:t>
            </a:r>
          </a:p>
          <a:p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Predicting</a:t>
            </a:r>
            <a:r>
              <a:rPr lang="cs-CZ" dirty="0"/>
              <a:t> </a:t>
            </a:r>
            <a:r>
              <a:rPr lang="cs-CZ" dirty="0" err="1"/>
              <a:t>friedship</a:t>
            </a:r>
            <a:r>
              <a:rPr lang="cs-CZ" dirty="0"/>
              <a:t> </a:t>
            </a:r>
            <a:r>
              <a:rPr lang="cs-CZ" dirty="0" err="1"/>
              <a:t>relation</a:t>
            </a:r>
            <a:r>
              <a:rPr lang="cs-CZ" dirty="0"/>
              <a:t> by co-</a:t>
            </a:r>
            <a:r>
              <a:rPr lang="cs-CZ" dirty="0" err="1"/>
              <a:t>occurence</a:t>
            </a:r>
            <a:r>
              <a:rPr lang="cs-CZ" dirty="0"/>
              <a:t> network (</a:t>
            </a:r>
            <a:r>
              <a:rPr lang="cs-CZ" dirty="0" err="1"/>
              <a:t>attendance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same</a:t>
            </a:r>
            <a:r>
              <a:rPr lang="cs-CZ" dirty="0"/>
              <a:t> </a:t>
            </a:r>
            <a:r>
              <a:rPr lang="cs-CZ" dirty="0" err="1"/>
              <a:t>uni</a:t>
            </a:r>
            <a:r>
              <a:rPr lang="cs-CZ" dirty="0"/>
              <a:t> </a:t>
            </a:r>
            <a:r>
              <a:rPr lang="cs-CZ" dirty="0" err="1"/>
              <a:t>courses</a:t>
            </a:r>
            <a:r>
              <a:rPr lang="cs-CZ" dirty="0"/>
              <a:t>) + gender</a:t>
            </a:r>
          </a:p>
        </p:txBody>
      </p:sp>
    </p:spTree>
    <p:extLst>
      <p:ext uri="{BB962C8B-B14F-4D97-AF65-F5344CB8AC3E}">
        <p14:creationId xmlns:p14="http://schemas.microsoft.com/office/powerpoint/2010/main" val="3561418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83CD80-8916-4E3F-8F2A-ECED6EB6F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References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C481644-D7D0-4F77-A5C4-73FB25FF0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2403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cap="all" dirty="0"/>
              <a:t>Hanneman</a:t>
            </a:r>
            <a:r>
              <a:rPr lang="en-US" dirty="0"/>
              <a:t>, Robert A. and Mark </a:t>
            </a:r>
            <a:r>
              <a:rPr lang="en-US" cap="all" dirty="0"/>
              <a:t>Riddle</a:t>
            </a:r>
            <a:r>
              <a:rPr lang="en-US" dirty="0"/>
              <a:t>.  2005.  Introduction to social network methods.  Riverside, CA:  University of California</a:t>
            </a:r>
            <a:r>
              <a:rPr lang="cs-CZ" dirty="0"/>
              <a:t>.</a:t>
            </a:r>
          </a:p>
          <a:p>
            <a:r>
              <a:rPr lang="cs-CZ" dirty="0"/>
              <a:t>BORGATTI, </a:t>
            </a:r>
            <a:r>
              <a:rPr lang="cs-CZ" dirty="0" err="1"/>
              <a:t>Stephen</a:t>
            </a:r>
            <a:r>
              <a:rPr lang="cs-CZ" dirty="0"/>
              <a:t> P., Martin G. EVERETT and </a:t>
            </a:r>
            <a:r>
              <a:rPr lang="cs-CZ" dirty="0" err="1"/>
              <a:t>Jeffrey</a:t>
            </a:r>
            <a:r>
              <a:rPr lang="cs-CZ" dirty="0"/>
              <a:t> C. JOHNSON. 2013. </a:t>
            </a:r>
            <a:r>
              <a:rPr lang="cs-CZ" dirty="0" err="1"/>
              <a:t>Analyzing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Networks</a:t>
            </a:r>
            <a:r>
              <a:rPr lang="cs-CZ" dirty="0"/>
              <a:t>. </a:t>
            </a:r>
            <a:r>
              <a:rPr lang="cs-CZ" dirty="0" err="1"/>
              <a:t>Thousand</a:t>
            </a:r>
            <a:r>
              <a:rPr lang="cs-CZ" dirty="0"/>
              <a:t> </a:t>
            </a:r>
            <a:r>
              <a:rPr lang="cs-CZ" dirty="0" err="1"/>
              <a:t>Oaks</a:t>
            </a:r>
            <a:r>
              <a:rPr lang="cs-CZ" dirty="0"/>
              <a:t>, CA: </a:t>
            </a:r>
            <a:r>
              <a:rPr lang="cs-CZ" dirty="0" err="1"/>
              <a:t>Sage</a:t>
            </a:r>
            <a:endParaRPr lang="cs-CZ" dirty="0"/>
          </a:p>
          <a:p>
            <a:r>
              <a:rPr lang="en-US" dirty="0"/>
              <a:t>CROSSLEY, Nick. 2010. Towards Relational Sociology. Abingdon: Routledge. </a:t>
            </a:r>
            <a:endParaRPr lang="cs-CZ" dirty="0"/>
          </a:p>
          <a:p>
            <a:r>
              <a:rPr lang="en-US" dirty="0"/>
              <a:t>PRELL, Christine. 2012. Social Network Analysis: History, Theory &amp; Methodology. Los Angeles: Sage.</a:t>
            </a:r>
            <a:endParaRPr lang="cs-CZ" dirty="0"/>
          </a:p>
          <a:p>
            <a:r>
              <a:rPr lang="en-GB" dirty="0"/>
              <a:t>KNOKE, David, and Song YANG. 2008. Social network analysis. Thousand Oaks: Sage.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48460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3798</TotalTime>
  <Words>345</Words>
  <Application>Microsoft Office PowerPoint</Application>
  <PresentationFormat>Širokoúhlá obrazovka</PresentationFormat>
  <Paragraphs>27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SOCn5010 Analýza sociálních sítí</vt:lpstr>
      <vt:lpstr>Type of hypotheses</vt:lpstr>
      <vt:lpstr>Statistics</vt:lpstr>
      <vt:lpstr>Node-level regression</vt:lpstr>
      <vt:lpstr>Dyadic regression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SOCn5010 Analýza sociálních sítí</dc:title>
  <dc:creator>Jiří Navrátil</dc:creator>
  <cp:lastModifiedBy>Jiří Navrátil</cp:lastModifiedBy>
  <cp:revision>290</cp:revision>
  <dcterms:created xsi:type="dcterms:W3CDTF">2020-10-08T12:47:50Z</dcterms:created>
  <dcterms:modified xsi:type="dcterms:W3CDTF">2024-12-09T09:13:28Z</dcterms:modified>
</cp:coreProperties>
</file>