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584200" rtl="0" fontAlgn="auto" latinLnBrk="0" hangingPunct="0">
      <a:lnSpc>
        <a:spcPct val="100000"/>
      </a:lnSpc>
      <a:spcBef>
        <a:spcPts val="420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úrovně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ísečná cesta vedoucí mezi dvěma kopci k oceánu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Volavka letící nízko nad pláží s nízkým plotem v popředí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Pohled na pláž a moře z travnaté písečné duny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sef Novák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–Josef Novák</a:t>
            </a:r>
          </a:p>
        </p:txBody>
      </p:sp>
      <p:sp>
        <p:nvSpPr>
          <p:cNvPr id="112" name="„Sem napište citát.“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„Sem napište citát.“ </a:t>
            </a:r>
          </a:p>
        </p:txBody>
      </p:sp>
      <p:sp>
        <p:nvSpPr>
          <p:cNvPr id="11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ohled na pláž a moře z travnaté písečné duny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 úrovně 1…"/>
          <p:cNvSpPr txBox="1"/>
          <p:nvPr>
            <p:ph type="body" idx="1" hasCustomPrompt="1"/>
          </p:nvPr>
        </p:nvSpPr>
        <p:spPr>
          <a:xfrm>
            <a:off x="698500" y="2100524"/>
            <a:ext cx="11607800" cy="6954576"/>
          </a:xfrm>
          <a:prstGeom prst="rect">
            <a:avLst/>
          </a:prstGeom>
        </p:spPr>
        <p:txBody>
          <a:bodyPr anchor="t"/>
          <a:lstStyle>
            <a:lvl1pPr marL="381000" indent="-381000" defTabSz="1733930">
              <a:lnSpc>
                <a:spcPct val="90000"/>
              </a:lnSpc>
              <a:spcBef>
                <a:spcPts val="3200"/>
              </a:spcBef>
              <a:buSzPct val="123000"/>
              <a:defRPr sz="3000"/>
            </a:lvl1pPr>
            <a:lvl2pPr marL="762000" indent="-381000" defTabSz="1733930">
              <a:lnSpc>
                <a:spcPct val="90000"/>
              </a:lnSpc>
              <a:spcBef>
                <a:spcPts val="3200"/>
              </a:spcBef>
              <a:buSzPct val="123000"/>
              <a:defRPr sz="3000"/>
            </a:lvl2pPr>
            <a:lvl3pPr marL="1143000" indent="-381000" defTabSz="1733930">
              <a:lnSpc>
                <a:spcPct val="90000"/>
              </a:lnSpc>
              <a:spcBef>
                <a:spcPts val="3200"/>
              </a:spcBef>
              <a:buSzPct val="123000"/>
              <a:defRPr sz="3000"/>
            </a:lvl3pPr>
            <a:lvl4pPr marL="1524000" indent="-381000" defTabSz="1733930">
              <a:lnSpc>
                <a:spcPct val="90000"/>
              </a:lnSpc>
              <a:spcBef>
                <a:spcPts val="3200"/>
              </a:spcBef>
              <a:buSzPct val="123000"/>
              <a:defRPr sz="3000"/>
            </a:lvl4pPr>
            <a:lvl5pPr marL="1905000" indent="-381000" defTabSz="1733930">
              <a:lnSpc>
                <a:spcPct val="90000"/>
              </a:lnSpc>
              <a:spcBef>
                <a:spcPts val="3200"/>
              </a:spcBef>
              <a:buSzPct val="123000"/>
              <a:defRPr sz="3000"/>
            </a:lvl5pPr>
          </a:lstStyle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Název snímku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 anchor="t"/>
          <a:lstStyle>
            <a:lvl1pPr algn="l" defTabSz="1733930">
              <a:lnSpc>
                <a:spcPct val="80000"/>
              </a:lnSpc>
              <a:defRPr b="1" spc="-119" sz="6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Název snímku</a:t>
            </a:r>
          </a:p>
        </p:txBody>
      </p:sp>
      <p:sp>
        <p:nvSpPr>
          <p:cNvPr id="137" name="Číslo snímku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</p:spPr>
        <p:txBody>
          <a:bodyPr anchor="b"/>
          <a:lstStyle>
            <a:lvl1pPr>
              <a:defRPr sz="13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hled na pláž a moře z travnaté písečné duny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 názvu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22" name="Text úrovně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Volavka letící nízko nad pláží s nízkým plotem v popředí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 názvu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40" name="Text úrovně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7" name="Text úrovně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ísečná cesta vedoucí mezi dvěma kopci k oceánu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7" name="Text úrovně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 a živé video –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76" name="Text úrovně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7" name="Číslo snímku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 a živé video –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85" name="Text úrovně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6" name="Číslo snímku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Text úrovně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otální instituce a disabilit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Totální instituce a disabilita</a:t>
            </a:r>
          </a:p>
        </p:txBody>
      </p:sp>
      <p:sp>
        <p:nvSpPr>
          <p:cNvPr id="147" name="Vězení, ústav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Vězení, ústavy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77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8" name="WhatsApp Image 2024-11-07 at 13.45.09 (1).jpeg" descr="WhatsApp Image 2024-11-07 at 13.45.09 (1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ffman rozlišuje dva typy adaptace v totální instituci, a to adaptaci primární a sekundárn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7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Goffman rozlišuje dva typy adaptace v totální instituci, a to adaptaci primární a sekundární</a:t>
            </a:r>
            <a:endParaRPr sz="1200"/>
          </a:p>
        </p:txBody>
      </p:sp>
      <p:sp>
        <p:nvSpPr>
          <p:cNvPr id="181" name="Skrze primární adaptaci se člověk v totální instituci stává pouhým článkem, jen jedním v řadě chovanců, které je třeba regulovat – s cílem dosáhnout co nejefektivnější nápravy a segregace od majoritní společnost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60831">
              <a:spcBef>
                <a:spcPts val="4000"/>
              </a:spcBef>
              <a:buSzTx/>
              <a:buNone/>
              <a:defRPr sz="3072"/>
            </a:pPr>
            <a:r>
              <a:t>Skrze primární adaptaci se člověk v totální instituci stává pouhým článkem, jen jedním v řadě chovanců, které je třeba regulovat – s cílem dosáhnout co nejefektivnější nápravy a segregace od majoritní společnosti </a:t>
            </a:r>
            <a:endParaRPr sz="1152"/>
          </a:p>
          <a:p>
            <a:pPr marL="0" indent="0" defTabSz="560831">
              <a:spcBef>
                <a:spcPts val="4000"/>
              </a:spcBef>
              <a:buSzTx/>
              <a:buNone/>
              <a:defRPr sz="3072"/>
            </a:pPr>
            <a:r>
              <a:t>V procesu primární adaptace se lidé ocitají v pozici, kdy musí částečně akceptovat zaměstnanecký pohled na své touhy, přání a potřeby a za uspokojení těchto potřeb vyjádřit alespoň minimální vděčnost a projevit chuť spolupracovat.</a:t>
            </a:r>
            <a:endParaRPr sz="1152"/>
          </a:p>
          <a:p>
            <a:pPr marL="0" indent="0" defTabSz="560831">
              <a:spcBef>
                <a:spcPts val="4000"/>
              </a:spcBef>
              <a:buSzTx/>
              <a:buNone/>
              <a:defRPr sz="3072"/>
            </a:pPr>
            <a:r>
              <a:t>Zúčastňuje-li se jedinec aktivit plánovaných vedením, jakoby tím přijímal fakt, že je určitým typem osoby přebývající ve specifickém prostředí.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ekundární adaptace - mody chování, které jedince staví mimo institucí předepsanou roli a identitu, únikové světy (kolektivních nebo individuálních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554990">
              <a:spcBef>
                <a:spcPts val="3900"/>
              </a:spcBef>
              <a:defRPr sz="304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sekundární adaptace - mody chování, které jedince staví mimo institucí předepsanou roli a identitu, únikové světy (kolektivních nebo individuálních) </a:t>
            </a:r>
            <a:endParaRPr sz="1140"/>
          </a:p>
        </p:txBody>
      </p:sp>
      <p:sp>
        <p:nvSpPr>
          <p:cNvPr id="184" name="Sekundární adaptaci tvoří praktiky, které nejsou namířeny přímo proti zaměstnancům, ale které vězňům umožňují získat zakázaná uspokojení či získávat povolená uspokojení zakázanými prostředky. Goffman rozlišuje dva druhy sekundárního přizpůs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Sekundární adaptaci tvoří praktiky, které nejsou namířeny přímo proti zaměstnancům, ale které vězňům umožňují získat zakázaná uspokojení či získávat povolená uspokojení zakázanými prostředky. Goffman rozlišuje dva druhy sekundárního přizpůsobení, tzv. </a:t>
            </a:r>
            <a:r>
              <a:rPr b="1"/>
              <a:t>podryvné</a:t>
            </a:r>
            <a:r>
              <a:t>, kdy je záměrem participantů z totální instituce uprchnout nebo radikálně pozměnit její strukturu, a tzv. přizpůsobení </a:t>
            </a:r>
            <a:r>
              <a:rPr b="1"/>
              <a:t>poklidné</a:t>
            </a:r>
            <a:r>
              <a:t>, které stejně jako primární adaptace zapadá do oficiálních struktur instituce.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87" name="Totální instituce výrazně pozměňuje, či na určitý čas totálně odsouvá dvě instituce, které před vstupem do vězení podstatně strukturovaly jedincovu každodenní realitu, tedy rodinu a práci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Totální instituce výrazně pozměňuje, či na určitý čas totálně odsouvá dvě instituce, které před vstupem do vězení podstatně strukturovaly jedincovu každodenní realitu, tedy rodinu a práci.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Vyvlastněn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Vyvlastnění </a:t>
            </a:r>
          </a:p>
        </p:txBody>
      </p:sp>
      <p:sp>
        <p:nvSpPr>
          <p:cNvPr id="190" name="proces vyvlastnění jedince, kdy je aktér pomalu zbavován dosavadní koncepce já, dosavadní identit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67359">
              <a:spcBef>
                <a:spcPts val="3300"/>
              </a:spcBef>
              <a:buSzTx/>
              <a:buNone/>
              <a:defRPr sz="2560"/>
            </a:pPr>
            <a:r>
              <a:t>proces vyvlastnění jedince, kdy je aktér pomalu zbavován dosavadní koncepce já, dosavadní identity. </a:t>
            </a:r>
          </a:p>
          <a:p>
            <a:pPr marL="0" indent="0" defTabSz="467359">
              <a:spcBef>
                <a:spcPts val="3300"/>
              </a:spcBef>
              <a:buSzTx/>
              <a:buNone/>
              <a:defRPr sz="2560"/>
            </a:pPr>
            <a:r>
              <a:t>Toto vyvlastnění rolí označuje Goffman pojmem „občanská smrt“; chovanec zakouší nejen dočasnou absenci práv a rolí, které do té doby považoval za samozřejmé, omezení kontaktu s významnými druhými</a:t>
            </a:r>
          </a:p>
          <a:p>
            <a:pPr marL="0" indent="0" defTabSz="467359">
              <a:spcBef>
                <a:spcPts val="3300"/>
              </a:spcBef>
              <a:buSzTx/>
              <a:buNone/>
              <a:defRPr sz="2560"/>
            </a:pPr>
            <a:r>
              <a:t>Pomocí přijímacích procedur nastává tzv. mortifikace (umrtvování), jedinec je „programován“, „zastřiháván“, „rámován“ do podoby snáze zpracovatelné administrativním aparátem byrokratické formální organizace </a:t>
            </a:r>
          </a:p>
          <a:p>
            <a:pPr marL="0" indent="0" defTabSz="467359">
              <a:spcBef>
                <a:spcPts val="3300"/>
              </a:spcBef>
              <a:buSzTx/>
              <a:buNone/>
              <a:defRPr sz="2560"/>
            </a:pPr>
            <a:r>
              <a:t>proces opouštění jedinečného, k čemu měl člověk citovou vazbu (jméno, osobní věci), a přejímání něčeho jiného, co má charakter spíše univerzální, mnohokrát opakovaný a opakovatelný (uniforma). </a:t>
            </a:r>
            <a:endParaRPr sz="96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rvní den u vychovatelk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První den u vychovatelky</a:t>
            </a:r>
          </a:p>
          <a:p>
            <a:pPr/>
            <a:r>
              <a:t>Od 17.30 do 20:09</a:t>
            </a:r>
          </a:p>
        </p:txBody>
      </p:sp>
      <p:sp>
        <p:nvSpPr>
          <p:cNvPr id="193" name="Nahrávka z vězen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pc="-118" sz="5940"/>
            </a:lvl1pPr>
          </a:lstStyle>
          <a:p>
            <a:pPr/>
            <a:r>
              <a:t>Nahrávka z vězení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tručné shrnutí projektu Životní příběhy…"/>
          <p:cNvSpPr txBox="1"/>
          <p:nvPr>
            <p:ph type="body" idx="1"/>
          </p:nvPr>
        </p:nvSpPr>
        <p:spPr>
          <a:xfrm>
            <a:off x="952500" y="46003"/>
            <a:ext cx="11099800" cy="8831297"/>
          </a:xfrm>
          <a:prstGeom prst="rect">
            <a:avLst/>
          </a:prstGeom>
        </p:spPr>
        <p:txBody>
          <a:bodyPr/>
          <a:lstStyle/>
          <a:p>
            <a:pPr marL="0" indent="0" defTabSz="543305">
              <a:spcBef>
                <a:spcPts val="3900"/>
              </a:spcBef>
              <a:buSzTx/>
              <a:buNone/>
              <a:defRPr sz="2976"/>
            </a:pPr>
            <a:r>
              <a:t>Stručné shrnutí projektu Životní příběhy</a:t>
            </a:r>
          </a:p>
          <a:p>
            <a:pPr marL="0" indent="0" defTabSz="543305">
              <a:spcBef>
                <a:spcPts val="3900"/>
              </a:spcBef>
              <a:buSzTx/>
              <a:buNone/>
              <a:defRPr sz="2976"/>
            </a:pPr>
            <a:r>
              <a:t>Projekt umožní lidem s postižením vytvořit výzkumnou skupinu a společně s výzkumníky, studenty a umělci obohatit odborné i veřejné povědomí o zkušenost lidí se zdravotním postižením. Výstupy ze společného autobiografického a archivního výzkumu budou využity při práci na odborné knize a článcích, jakož i při přípravě vysokoškolských vzdělávacích kurzů a kurzu celoživotního vzdělávání.</a:t>
            </a:r>
          </a:p>
          <a:p>
            <a:pPr marL="0" indent="0" defTabSz="543305">
              <a:spcBef>
                <a:spcPts val="3900"/>
              </a:spcBef>
              <a:buSzTx/>
              <a:buNone/>
              <a:defRPr sz="2976"/>
            </a:pPr>
            <a:r>
              <a:t>Čtenáři a posluchači snadno dostupných materiálů o lidskoprávních aspektech života s postižením – komiksu, série podcastů a webových stránek – dostanou příležitost seznámit se s životními příběhy, které do veřejné debaty dosud nezasáhly.</a:t>
            </a:r>
          </a:p>
          <a:p>
            <a:pPr marL="0" indent="0" defTabSz="543305">
              <a:spcBef>
                <a:spcPts val="3900"/>
              </a:spcBef>
              <a:buSzTx/>
              <a:buNone/>
              <a:defRPr sz="2976"/>
            </a:pPr>
            <a:r>
              <a:t>Přínosem projektu je vytvoření prostoru jak v odborném tak i ve veřejném povědomí pro hledání lepších forem soužití a nalezení účinných způsobu narušování ticha, které životy lidí s postižením dosud obklopovalo.</a:t>
            </a:r>
            <a:r>
              <a:rPr sz="1674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Úst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Ústavy</a:t>
            </a:r>
          </a:p>
        </p:txBody>
      </p:sp>
      <p:sp>
        <p:nvSpPr>
          <p:cNvPr id="198" name="Domov pro osoby se zdravotním postižení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355600">
              <a:spcBef>
                <a:spcPts val="0"/>
              </a:spcBef>
              <a:buSzTx/>
              <a:buNone/>
              <a:defRPr b="1" sz="2500"/>
            </a:pPr>
            <a:r>
              <a:t>Domov pro osoby se zdravotním postižením</a:t>
            </a:r>
          </a:p>
          <a:p>
            <a:pPr marL="0" indent="0" defTabSz="355600">
              <a:spcBef>
                <a:spcPts val="0"/>
              </a:spcBef>
              <a:buSzTx/>
              <a:buNone/>
              <a:defRPr b="1" sz="2500"/>
            </a:pPr>
          </a:p>
          <a:p>
            <a:pPr marL="0" indent="0" defTabSz="355600">
              <a:spcBef>
                <a:spcPts val="0"/>
              </a:spcBef>
              <a:buSzTx/>
              <a:buNone/>
              <a:defRPr sz="2500"/>
            </a:pPr>
            <a:r>
              <a:t>Je zaměřen na podporu a péči pro osoby s různými stupni mentálního postižení, často v kombinaci s dalšími zdravotními či fyzickými omezeními.</a:t>
            </a:r>
          </a:p>
          <a:p>
            <a:pPr marL="0" indent="0" defTabSz="355600">
              <a:spcBef>
                <a:spcPts val="0"/>
              </a:spcBef>
              <a:buSzTx/>
              <a:buNone/>
              <a:defRPr sz="2500"/>
            </a:pPr>
          </a:p>
          <a:p>
            <a:pPr marL="0" indent="0" defTabSz="355600">
              <a:spcBef>
                <a:spcPts val="0"/>
              </a:spcBef>
              <a:buSzTx/>
              <a:buNone/>
              <a:defRPr sz="2500"/>
            </a:pPr>
            <a:r>
              <a:t>Tento typ pobytu je určen pro osoby, které potřebují trvalou podporu a péči.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ohled na pláž a moře z travnaté písečné duny" descr="Pohled na pláž a moře z travnaté písečné duny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648028"/>
            <a:ext cx="13004800" cy="84575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203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IMG_0217.jpg" descr="IMG_02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38150"/>
            <a:ext cx="13004800" cy="8877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50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WhatsApp Image 2024-11-07 at 13.45.06 (1).jpeg" descr="WhatsApp Image 2024-11-07 at 13.45.06 (1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207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8" name="IMG_0226.jpg" descr="IMG_02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211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2" name="IMG_0457.jpg" descr="IMG_04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215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6" name="IMG_0389.jpg" descr="IMG_03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219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0" name="IMG_0438.jpg" descr="IMG_04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223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IMG_0264.jpg" descr="IMG_02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54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WhatsApp Image 2024-11-07 at 13.45.06 (2).jpeg" descr="WhatsApp Image 2024-11-07 at 13.45.06 (2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Erving Goffman, 1961, Asylu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Erving Goffman, 1961, Asylums</a:t>
            </a:r>
          </a:p>
        </p:txBody>
      </p:sp>
      <p:sp>
        <p:nvSpPr>
          <p:cNvPr id="158" name="Všeobkličující charakter, omezují kontakt s vnějším světem víc než jiné institu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Všeobkličující charakter, omezují kontakt s vnějším světem víc než jiné instituce</a:t>
            </a:r>
          </a:p>
          <a:p>
            <a:pPr/>
            <a:r>
              <a:t>Souvisí se vznikem moderního státu (vězení, vojenské instituce, psychiatrické léčebny)</a:t>
            </a:r>
          </a:p>
          <a:p>
            <a:pPr/>
            <a:r>
              <a:t>Prostor je fyzicky vymezen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Vše se odehrává na jednom místě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3097">
              <a:defRPr sz="5520"/>
            </a:lvl1pPr>
          </a:lstStyle>
          <a:p>
            <a:pPr/>
            <a:r>
              <a:t>Vše se odehrává na jednom místě</a:t>
            </a:r>
          </a:p>
        </p:txBody>
      </p:sp>
      <p:sp>
        <p:nvSpPr>
          <p:cNvPr id="161" name="Pod dohledem jedné autorit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31622">
              <a:spcBef>
                <a:spcPts val="3800"/>
              </a:spcBef>
              <a:buSzTx/>
              <a:buNone/>
              <a:defRPr sz="2912"/>
            </a:pPr>
            <a:r>
              <a:t>Pod dohledem jedné autority</a:t>
            </a:r>
          </a:p>
          <a:p>
            <a:pPr marL="0" indent="0" defTabSz="531622">
              <a:spcBef>
                <a:spcPts val="3800"/>
              </a:spcBef>
              <a:buSzTx/>
              <a:buNone/>
              <a:defRPr sz="2912"/>
            </a:pPr>
            <a:r>
              <a:t>Člověk spí, baví se, pracuje, odpočívá na jednom místě, nelze se svobodně pohybovat</a:t>
            </a:r>
          </a:p>
          <a:p>
            <a:pPr marL="0" indent="0" defTabSz="531622">
              <a:spcBef>
                <a:spcPts val="3800"/>
              </a:spcBef>
              <a:buSzTx/>
              <a:buNone/>
              <a:defRPr sz="2912"/>
            </a:pPr>
            <a:r>
              <a:t>neustálé přítomnosti dalších jedinců, se očekává podobné chování</a:t>
            </a:r>
            <a:endParaRPr sz="1092"/>
          </a:p>
          <a:p>
            <a:pPr marL="0" indent="0" defTabSz="531622">
              <a:spcBef>
                <a:spcPts val="3800"/>
              </a:spcBef>
              <a:buSzTx/>
              <a:buNone/>
              <a:defRPr sz="2912"/>
            </a:pPr>
            <a:r>
              <a:t>klíčové - zvládání mnoha lidských potřeb pomocí byrokratické formální organizace </a:t>
            </a:r>
          </a:p>
          <a:p>
            <a:pPr marL="0" indent="0" defTabSz="531622">
              <a:spcBef>
                <a:spcPts val="3800"/>
              </a:spcBef>
              <a:buSzTx/>
              <a:buNone/>
              <a:defRPr sz="2912"/>
            </a:pPr>
            <a:r>
              <a:t>spojení atributů obytné komunity a formální organizace - sociální hybridy</a:t>
            </a:r>
            <a:endParaRPr sz="1092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hovanci a zaměstnanc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spcBef>
                <a:spcPts val="42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chovanci a zaměstnanci</a:t>
            </a:r>
            <a:endParaRPr sz="1200"/>
          </a:p>
        </p:txBody>
      </p:sp>
      <p:sp>
        <p:nvSpPr>
          <p:cNvPr id="164" name="hierarchicky nerovné, zaměstnancům připisujeme roli dominantní, nadřízenou, zatímco od chovanců se očekává pozice podřízená, ve skupině kontrolovaných…"/>
          <p:cNvSpPr txBox="1"/>
          <p:nvPr>
            <p:ph type="body" idx="1"/>
          </p:nvPr>
        </p:nvSpPr>
        <p:spPr>
          <a:xfrm>
            <a:off x="952500" y="2423577"/>
            <a:ext cx="11099800" cy="6286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hierarchicky nerovné, zaměstnancům připisujeme roli dominantní, nadřízenou, zatímco od chovanců se očekává pozice podřízená, ve skupině kontrolovaných </a:t>
            </a:r>
            <a:endParaRPr sz="1200"/>
          </a:p>
          <a:p>
            <a:pPr marL="0" indent="0">
              <a:buSzTx/>
              <a:buNone/>
            </a:pPr>
            <a:r>
              <a:t>Obě skupiny jsou však na sobě různými způsoby závislé a právě ve vzájemné interakci utvářejí (každá svými specifickými strategiemi) prostor totální instituce</a:t>
            </a:r>
            <a:endParaRPr sz="12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Dvojím kliknutím aktivujete úprav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67" name="Dvojím kliknutím aktivujete úprav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8" name="WhatsApp Image 2024-11-07 at 13.45.07 (2).jpeg" descr="WhatsApp Image 2024-11-07 at 13.45.07 (2)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Dohl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Dohled </a:t>
            </a:r>
          </a:p>
        </p:txBody>
      </p:sp>
      <p:sp>
        <p:nvSpPr>
          <p:cNvPr id="171" name="Jedinec je nucen obývat omezený prostor s lidmi, s nimiž by za jiných okolností kontakt z různých důvodů nevyhledával. Spolu chovanci ale i zaměstnanc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Jedinec je nucen obývat omezený prostor s lidmi, s nimiž by za jiných okolností kontakt z různých důvodů nevyhledával. Spolu chovanci ale i zaměstnanci</a:t>
            </a:r>
          </a:p>
          <a:p>
            <a:pPr marL="0" indent="0">
              <a:buSzTx/>
              <a:buNone/>
            </a:pPr>
            <a:r>
              <a:t>Pohledu/dohledu jsou vystaveny intimní vztahy jedince, a to i ty přesahující prostor totální instituce (cenzura dopisního kontaktu - vězení, dohled nad návštěvami).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ebedohl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Sebedohled</a:t>
            </a:r>
          </a:p>
        </p:txBody>
      </p:sp>
      <p:sp>
        <p:nvSpPr>
          <p:cNvPr id="174" name="Uvnitř totální instituce jsou doposud spolehlivě fungující normy nahrazeny jasně danou autoritou dohledu: jedinec je nucen neustále po očku sledovat, zda jeho chování bude nebo nebude následováno kritikou či trestem. Jakýkoli zaměstnanec má určité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43305">
              <a:spcBef>
                <a:spcPts val="3900"/>
              </a:spcBef>
              <a:buSzTx/>
              <a:buNone/>
              <a:defRPr sz="2976"/>
            </a:pPr>
            <a:r>
              <a:t>Uvnitř totální instituce jsou doposud spolehlivě fungující normy nahrazeny jasně danou autoritou dohledu: jedinec je nucen neustále po očku sledovat, zda jeho chování bude nebo nebude následováno kritikou či trestem. Jakýkoli zaměstnanec má určité právo disciplinovat jakéhokoli chovance, jehož život v totální instituci tak může být provázen chronickým strachem z porušení pravidel a následného trestu. </a:t>
            </a:r>
            <a:endParaRPr sz="1116"/>
          </a:p>
          <a:p>
            <a:pPr marL="413384" indent="-413384" defTabSz="543305">
              <a:spcBef>
                <a:spcPts val="3900"/>
              </a:spcBef>
              <a:defRPr sz="2976"/>
            </a:pPr>
            <a:endParaRPr sz="1116"/>
          </a:p>
          <a:p>
            <a:pPr marL="0" indent="0" defTabSz="543305">
              <a:spcBef>
                <a:spcPts val="3900"/>
              </a:spcBef>
              <a:buSzTx/>
              <a:buNone/>
              <a:defRPr sz="2976"/>
            </a:pPr>
            <a:r>
              <a:t>Těžké vyjádřit popuzení, rozmrzelost, ironii či pohrdání, všechny tyto obranné mechanismy mohou být příčinou dalšího útoku, další penalizace. Tyto faktory přispívají k narušování autonomie já.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4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