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7" r:id="rId2"/>
    <p:sldId id="285" r:id="rId3"/>
    <p:sldId id="278" r:id="rId4"/>
    <p:sldId id="324" r:id="rId5"/>
    <p:sldId id="325" r:id="rId6"/>
    <p:sldId id="326" r:id="rId7"/>
    <p:sldId id="306" r:id="rId8"/>
    <p:sldId id="313" r:id="rId9"/>
    <p:sldId id="327" r:id="rId10"/>
    <p:sldId id="314" r:id="rId11"/>
    <p:sldId id="322" r:id="rId12"/>
    <p:sldId id="308" r:id="rId13"/>
    <p:sldId id="297" r:id="rId14"/>
    <p:sldId id="32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8" autoAdjust="0"/>
    <p:restoredTop sz="72387" autoAdjust="0"/>
  </p:normalViewPr>
  <p:slideViewPr>
    <p:cSldViewPr>
      <p:cViewPr varScale="1">
        <p:scale>
          <a:sx n="57" d="100"/>
          <a:sy n="57" d="100"/>
        </p:scale>
        <p:origin x="1915" y="53"/>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13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EA70F5-E00C-4C4E-A6A3-576EBB8BE0C5}" type="datetimeFigureOut">
              <a:rPr lang="en-GB" smtClean="0"/>
              <a:pPr/>
              <a:t>30/09/2024</a:t>
            </a:fld>
            <a:endParaRPr lang="en-GB"/>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86FA30-EEC0-4105-8354-B00133E9061E}" type="slidenum">
              <a:rPr lang="en-GB" smtClean="0"/>
              <a:pPr/>
              <a:t>‹#›</a:t>
            </a:fld>
            <a:endParaRPr lang="en-GB"/>
          </a:p>
        </p:txBody>
      </p:sp>
    </p:spTree>
    <p:extLst>
      <p:ext uri="{BB962C8B-B14F-4D97-AF65-F5344CB8AC3E}">
        <p14:creationId xmlns:p14="http://schemas.microsoft.com/office/powerpoint/2010/main" val="2332633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753CB285-440E-4FB4-B114-70AC3D733C77}"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a:r>
              <a:rPr lang="en-US" altLang="en-US">
                <a:ea typeface="ＭＳ Ｐゴシック" pitchFamily="34" charset="-128"/>
              </a:rPr>
              <a:t>Historically speaking, there are three major types of systems of social stratification: slavery, caste, and class. Let me briefly describe each type.</a:t>
            </a:r>
          </a:p>
          <a:p>
            <a:pPr marL="742950" lvl="1" indent="-285750"/>
            <a:endParaRPr lang="en-US" altLang="en-US">
              <a:ea typeface="ＭＳ Ｐゴシック" pitchFamily="34" charset="-128"/>
            </a:endParaRPr>
          </a:p>
          <a:p>
            <a:r>
              <a:rPr lang="en-US" altLang="en-US">
                <a:ea typeface="ＭＳ Ｐゴシック" pitchFamily="34" charset="-128"/>
              </a:rPr>
              <a:t>1.  In </a:t>
            </a:r>
            <a:r>
              <a:rPr lang="en-US" altLang="en-US" i="1">
                <a:ea typeface="ＭＳ Ｐゴシック" pitchFamily="34" charset="-128"/>
              </a:rPr>
              <a:t>slave systems</a:t>
            </a:r>
            <a:r>
              <a:rPr lang="en-US" altLang="en-US">
                <a:ea typeface="ＭＳ Ｐゴシック" pitchFamily="34" charset="-128"/>
              </a:rPr>
              <a:t>, some peoples are considered </a:t>
            </a:r>
            <a:r>
              <a:rPr lang="en-US" altLang="en-US" i="1">
                <a:ea typeface="ＭＳ Ｐゴシック" pitchFamily="34" charset="-128"/>
              </a:rPr>
              <a:t>less than human </a:t>
            </a:r>
            <a:r>
              <a:rPr lang="en-US" altLang="en-US">
                <a:ea typeface="ＭＳ Ｐゴシック" pitchFamily="34" charset="-128"/>
              </a:rPr>
              <a:t>and are owned as property. Their legal rights are limited, certain relationships are prohibited, and as you might imagine, and social power is essentially nonexistent.</a:t>
            </a:r>
            <a:endParaRPr lang="en-US" altLang="en-US" i="1">
              <a:ea typeface="ＭＳ Ｐゴシック" pitchFamily="34" charset="-128"/>
            </a:endParaRPr>
          </a:p>
          <a:p>
            <a:r>
              <a:rPr lang="en-US" altLang="en-US" i="1">
                <a:ea typeface="ＭＳ Ｐゴシック" pitchFamily="34" charset="-128"/>
              </a:rPr>
              <a:t>	</a:t>
            </a:r>
          </a:p>
          <a:p>
            <a:r>
              <a:rPr lang="en-US" altLang="en-US">
                <a:ea typeface="ＭＳ Ｐゴシック" pitchFamily="34" charset="-128"/>
              </a:rPr>
              <a:t>2.  In </a:t>
            </a:r>
            <a:r>
              <a:rPr lang="en-US" altLang="en-US" i="1">
                <a:ea typeface="ＭＳ Ｐゴシック" pitchFamily="34" charset="-128"/>
              </a:rPr>
              <a:t>caste systems,</a:t>
            </a:r>
            <a:r>
              <a:rPr lang="en-US" altLang="en-US" b="1">
                <a:ea typeface="ＭＳ Ｐゴシック" pitchFamily="34" charset="-128"/>
              </a:rPr>
              <a:t> </a:t>
            </a:r>
            <a:r>
              <a:rPr lang="en-US" altLang="en-US">
                <a:ea typeface="ＭＳ Ｐゴシック" pitchFamily="34" charset="-128"/>
              </a:rPr>
              <a:t>societal groupings are based on deeply held cultural ideals and boundaries. The Indian caste system exemplifies this societal form of stratification, having both cultural and economic impacts. Caste systems are rigidly based. They are characterized by hereditary status, endogamy, and social barriers and are sanctioned by custom, law, and religion.</a:t>
            </a:r>
          </a:p>
          <a:p>
            <a:endParaRPr lang="en-US" altLang="en-US">
              <a:ea typeface="ＭＳ Ｐゴシック" pitchFamily="34" charset="-128"/>
            </a:endParaRPr>
          </a:p>
          <a:p>
            <a:r>
              <a:rPr lang="en-US" altLang="en-US">
                <a:ea typeface="ＭＳ Ｐゴシック" pitchFamily="34" charset="-128"/>
              </a:rPr>
              <a:t>3.  </a:t>
            </a:r>
            <a:r>
              <a:rPr lang="en-US" altLang="en-US" i="1">
                <a:ea typeface="ＭＳ Ｐゴシック" pitchFamily="34" charset="-128"/>
              </a:rPr>
              <a:t>Class</a:t>
            </a:r>
            <a:r>
              <a:rPr lang="en-US" altLang="en-US" b="1">
                <a:ea typeface="ＭＳ Ｐゴシック" pitchFamily="34" charset="-128"/>
              </a:rPr>
              <a:t> </a:t>
            </a:r>
            <a:r>
              <a:rPr lang="en-US" altLang="en-US">
                <a:ea typeface="ＭＳ Ｐゴシック" pitchFamily="34" charset="-128"/>
              </a:rPr>
              <a:t>systems are the stratification system we are familiar with. People are divided according to economic markers such as income, wealth, ownership, and so on. There are many different characterizations of what constitutes class, and we will be talking about these characterizations today.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a:r>
              <a:rPr lang="en-US" altLang="en-US">
                <a:ea typeface="ＭＳ Ｐゴシック" pitchFamily="34" charset="-128"/>
              </a:rPr>
              <a:t>Historically speaking, there are three major types of systems of social stratification: slavery, caste, and class. Let me briefly describe each type.</a:t>
            </a:r>
          </a:p>
          <a:p>
            <a:pPr marL="742950" lvl="1" indent="-285750"/>
            <a:endParaRPr lang="en-US" altLang="en-US">
              <a:ea typeface="ＭＳ Ｐゴシック" pitchFamily="34" charset="-128"/>
            </a:endParaRPr>
          </a:p>
          <a:p>
            <a:r>
              <a:rPr lang="en-US" altLang="en-US">
                <a:ea typeface="ＭＳ Ｐゴシック" pitchFamily="34" charset="-128"/>
              </a:rPr>
              <a:t>1.  In </a:t>
            </a:r>
            <a:r>
              <a:rPr lang="en-US" altLang="en-US" i="1">
                <a:ea typeface="ＭＳ Ｐゴシック" pitchFamily="34" charset="-128"/>
              </a:rPr>
              <a:t>slave systems</a:t>
            </a:r>
            <a:r>
              <a:rPr lang="en-US" altLang="en-US">
                <a:ea typeface="ＭＳ Ｐゴシック" pitchFamily="34" charset="-128"/>
              </a:rPr>
              <a:t>, some peoples are considered </a:t>
            </a:r>
            <a:r>
              <a:rPr lang="en-US" altLang="en-US" i="1">
                <a:ea typeface="ＭＳ Ｐゴシック" pitchFamily="34" charset="-128"/>
              </a:rPr>
              <a:t>less than human </a:t>
            </a:r>
            <a:r>
              <a:rPr lang="en-US" altLang="en-US">
                <a:ea typeface="ＭＳ Ｐゴシック" pitchFamily="34" charset="-128"/>
              </a:rPr>
              <a:t>and are owned as property. Their legal rights are limited, certain relationships are prohibited, and as you might imagine, and social power is essentially nonexistent.</a:t>
            </a:r>
            <a:endParaRPr lang="en-US" altLang="en-US" i="1">
              <a:ea typeface="ＭＳ Ｐゴシック" pitchFamily="34" charset="-128"/>
            </a:endParaRPr>
          </a:p>
          <a:p>
            <a:r>
              <a:rPr lang="en-US" altLang="en-US" i="1">
                <a:ea typeface="ＭＳ Ｐゴシック" pitchFamily="34" charset="-128"/>
              </a:rPr>
              <a:t>	</a:t>
            </a:r>
          </a:p>
          <a:p>
            <a:r>
              <a:rPr lang="en-US" altLang="en-US">
                <a:ea typeface="ＭＳ Ｐゴシック" pitchFamily="34" charset="-128"/>
              </a:rPr>
              <a:t>2.  In </a:t>
            </a:r>
            <a:r>
              <a:rPr lang="en-US" altLang="en-US" i="1">
                <a:ea typeface="ＭＳ Ｐゴシック" pitchFamily="34" charset="-128"/>
              </a:rPr>
              <a:t>caste systems,</a:t>
            </a:r>
            <a:r>
              <a:rPr lang="en-US" altLang="en-US" b="1">
                <a:ea typeface="ＭＳ Ｐゴシック" pitchFamily="34" charset="-128"/>
              </a:rPr>
              <a:t> </a:t>
            </a:r>
            <a:r>
              <a:rPr lang="en-US" altLang="en-US">
                <a:ea typeface="ＭＳ Ｐゴシック" pitchFamily="34" charset="-128"/>
              </a:rPr>
              <a:t>societal groupings are based on deeply held cultural ideals and boundaries. The Indian caste system exemplifies this societal form of stratification, having both cultural and economic impacts. Caste systems are rigidly based. They are characterized by hereditary status, endogamy, and social barriers and are sanctioned by custom, law, and religion.</a:t>
            </a:r>
          </a:p>
          <a:p>
            <a:endParaRPr lang="en-US" altLang="en-US">
              <a:ea typeface="ＭＳ Ｐゴシック" pitchFamily="34" charset="-128"/>
            </a:endParaRPr>
          </a:p>
          <a:p>
            <a:r>
              <a:rPr lang="en-US" altLang="en-US">
                <a:ea typeface="ＭＳ Ｐゴシック" pitchFamily="34" charset="-128"/>
              </a:rPr>
              <a:t>3.  </a:t>
            </a:r>
            <a:r>
              <a:rPr lang="en-US" altLang="en-US" i="1">
                <a:ea typeface="ＭＳ Ｐゴシック" pitchFamily="34" charset="-128"/>
              </a:rPr>
              <a:t>Class</a:t>
            </a:r>
            <a:r>
              <a:rPr lang="en-US" altLang="en-US" b="1">
                <a:ea typeface="ＭＳ Ｐゴシック" pitchFamily="34" charset="-128"/>
              </a:rPr>
              <a:t> </a:t>
            </a:r>
            <a:r>
              <a:rPr lang="en-US" altLang="en-US">
                <a:ea typeface="ＭＳ Ｐゴシック" pitchFamily="34" charset="-128"/>
              </a:rPr>
              <a:t>systems are the stratification system we are familiar with. People are divided according to economic markers such as income, wealth, ownership, and so on. There are many different characterizations of what constitutes class, and we will be talking about these characterizations today.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itchFamily="34" charset="-128"/>
              </a:rPr>
              <a:t>An important characteristic of class systems, as opposed to slave or caste systems, is that in class-based systems of stratification, there is the opportunity for </a:t>
            </a:r>
            <a:r>
              <a:rPr lang="en-US" altLang="en-US" i="1">
                <a:ea typeface="ＭＳ Ｐゴシック" pitchFamily="34" charset="-128"/>
              </a:rPr>
              <a:t>social mobility</a:t>
            </a:r>
            <a:r>
              <a:rPr lang="en-US" altLang="en-US">
                <a:ea typeface="ＭＳ Ｐゴシック" pitchFamily="34" charset="-128"/>
              </a:rPr>
              <a:t>. This means that people and groups can, potentially, move up or down in the rankings, and this is seen by many as a significant benefit of class systems.</a:t>
            </a:r>
          </a:p>
          <a:p>
            <a:endParaRPr lang="en-US" altLang="en-US">
              <a:ea typeface="ＭＳ Ｐゴシック" pitchFamily="34" charset="-128"/>
            </a:endParaRPr>
          </a:p>
          <a:p>
            <a:r>
              <a:rPr lang="en-US" altLang="en-US">
                <a:ea typeface="ＭＳ Ｐゴシック" pitchFamily="34" charset="-128"/>
              </a:rPr>
              <a:t>In reality, however, such mobility is less common than our national mythology suggests. Typically, those who arrive at high positions have families who either had high positions themselves or the resources to provide the appropriate education for advancement. Achieving upward mobility is very difficult, and the wonderful stories we’ve all heard and seen (think, for example, of the movie </a:t>
            </a:r>
            <a:r>
              <a:rPr lang="en-US" altLang="en-US" i="1">
                <a:ea typeface="ＭＳ Ｐゴシック" pitchFamily="34" charset="-128"/>
              </a:rPr>
              <a:t>The Pursuit of Happyness</a:t>
            </a:r>
            <a:r>
              <a:rPr lang="en-US" altLang="en-US">
                <a:ea typeface="ＭＳ Ｐゴシック" pitchFamily="34" charset="-128"/>
              </a:rPr>
              <a:t>) are so very moving because they are the exception, not the norm. If such stories were common, they would not get our attention in nearly the same way.</a:t>
            </a:r>
          </a:p>
        </p:txBody>
      </p:sp>
    </p:spTree>
    <p:extLst>
      <p:ext uri="{BB962C8B-B14F-4D97-AF65-F5344CB8AC3E}">
        <p14:creationId xmlns:p14="http://schemas.microsoft.com/office/powerpoint/2010/main" val="3895985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Photo Courtesy of AP Photo.</a:t>
            </a:r>
          </a:p>
        </p:txBody>
      </p:sp>
      <p:sp>
        <p:nvSpPr>
          <p:cNvPr id="4" name="Slide Number Placeholder 3"/>
          <p:cNvSpPr>
            <a:spLocks noGrp="1"/>
          </p:cNvSpPr>
          <p:nvPr>
            <p:ph type="sldNum" sz="quarter" idx="5"/>
          </p:nvPr>
        </p:nvSpPr>
        <p:spPr/>
        <p:txBody>
          <a:bodyPr/>
          <a:lstStyle/>
          <a:p>
            <a:pPr>
              <a:defRPr/>
            </a:pPr>
            <a:fld id="{9563B980-1CC6-41A6-8829-C6CC89BB7333}" type="slidenum">
              <a:rPr lang="en-US" smtClean="0"/>
              <a:pPr>
                <a:defRPr/>
              </a:pPr>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en-US" sz="2000" b="1" dirty="0" err="1"/>
              <a:t>Left</a:t>
            </a:r>
            <a:r>
              <a:rPr lang="cs-CZ" altLang="en-US" sz="2000" b="1" dirty="0"/>
              <a:t>: </a:t>
            </a:r>
            <a:r>
              <a:rPr lang="cs-CZ" altLang="en-US" sz="2000" b="1" dirty="0" err="1"/>
              <a:t>equal</a:t>
            </a:r>
            <a:r>
              <a:rPr lang="cs-CZ" altLang="en-US" sz="2000" b="1" dirty="0"/>
              <a:t> </a:t>
            </a:r>
            <a:r>
              <a:rPr lang="cs-CZ" altLang="en-US" sz="2000" b="1" dirty="0" err="1"/>
              <a:t>distribution</a:t>
            </a:r>
            <a:r>
              <a:rPr lang="cs-CZ" altLang="en-US" sz="2000" b="1" dirty="0"/>
              <a:t> </a:t>
            </a:r>
            <a:r>
              <a:rPr lang="cs-CZ" altLang="en-US" sz="2000" b="1" dirty="0" err="1"/>
              <a:t>of</a:t>
            </a:r>
            <a:r>
              <a:rPr lang="cs-CZ" altLang="en-US" sz="2000" b="1" dirty="0"/>
              <a:t> </a:t>
            </a:r>
            <a:r>
              <a:rPr lang="cs-CZ" altLang="en-US" sz="2000" b="1" dirty="0" err="1"/>
              <a:t>boxes</a:t>
            </a:r>
            <a:r>
              <a:rPr lang="cs-CZ" altLang="en-US" sz="2000" b="1" dirty="0"/>
              <a:t>, </a:t>
            </a:r>
            <a:r>
              <a:rPr lang="cs-CZ" altLang="en-US" sz="2000" b="1" dirty="0" err="1"/>
              <a:t>right</a:t>
            </a:r>
            <a:r>
              <a:rPr lang="cs-CZ" altLang="en-US" sz="2000" b="1" dirty="0"/>
              <a:t> = </a:t>
            </a:r>
            <a:r>
              <a:rPr lang="cs-CZ" altLang="en-US" sz="2000" b="1" dirty="0" err="1"/>
              <a:t>equal</a:t>
            </a:r>
            <a:r>
              <a:rPr lang="cs-CZ" altLang="en-US" sz="2000" b="1" dirty="0"/>
              <a:t> </a:t>
            </a:r>
            <a:r>
              <a:rPr lang="cs-CZ" altLang="en-US" sz="2000" b="1" dirty="0" err="1"/>
              <a:t>distribution</a:t>
            </a:r>
            <a:r>
              <a:rPr lang="cs-CZ" altLang="en-US" sz="2000" b="1" dirty="0"/>
              <a:t> </a:t>
            </a:r>
            <a:r>
              <a:rPr lang="cs-CZ" altLang="en-US" sz="2000" b="1" dirty="0" err="1"/>
              <a:t>of</a:t>
            </a:r>
            <a:r>
              <a:rPr lang="cs-CZ" altLang="en-US" sz="2000" b="1" dirty="0"/>
              <a:t> </a:t>
            </a:r>
            <a:r>
              <a:rPr lang="cs-CZ" altLang="en-US" sz="2000" b="1" dirty="0" err="1"/>
              <a:t>sightlines</a:t>
            </a:r>
            <a:r>
              <a:rPr lang="cs-CZ" altLang="en-US" sz="2000" b="1" dirty="0"/>
              <a:t>. So </a:t>
            </a:r>
            <a:r>
              <a:rPr lang="cs-CZ" altLang="en-US" sz="2000" b="1" dirty="0" err="1"/>
              <a:t>Equality</a:t>
            </a:r>
            <a:r>
              <a:rPr lang="cs-CZ" altLang="en-US" sz="2000" b="1" dirty="0"/>
              <a:t> </a:t>
            </a:r>
            <a:r>
              <a:rPr lang="cs-CZ" altLang="en-US" sz="2000" b="1" dirty="0" err="1"/>
              <a:t>is</a:t>
            </a:r>
            <a:r>
              <a:rPr lang="cs-CZ" altLang="en-US" sz="2000" b="1" dirty="0"/>
              <a:t> in </a:t>
            </a:r>
            <a:r>
              <a:rPr lang="cs-CZ" altLang="en-US" sz="2000" b="1" dirty="0" err="1"/>
              <a:t>both</a:t>
            </a:r>
            <a:r>
              <a:rPr lang="cs-CZ" altLang="en-US" sz="2000" b="1" dirty="0"/>
              <a:t> </a:t>
            </a:r>
            <a:r>
              <a:rPr lang="cs-CZ" altLang="en-US" sz="2000" b="1" dirty="0" err="1"/>
              <a:t>cases</a:t>
            </a:r>
            <a:r>
              <a:rPr lang="cs-CZ" altLang="en-US" sz="2000" b="1" dirty="0"/>
              <a:t>!!! But </a:t>
            </a:r>
            <a:r>
              <a:rPr lang="cs-CZ" altLang="en-US" sz="2000" b="1" dirty="0" err="1"/>
              <a:t>correct</a:t>
            </a:r>
            <a:r>
              <a:rPr lang="cs-CZ" altLang="en-US" sz="2000" b="1" dirty="0"/>
              <a:t> (</a:t>
            </a:r>
            <a:r>
              <a:rPr lang="cs-CZ" altLang="en-US" sz="2000" b="1" dirty="0" err="1"/>
              <a:t>from</a:t>
            </a:r>
            <a:r>
              <a:rPr lang="cs-CZ" altLang="en-US" sz="2000" b="1" dirty="0"/>
              <a:t> </a:t>
            </a:r>
            <a:r>
              <a:rPr lang="cs-CZ" altLang="en-US" sz="2000" b="1" dirty="0" err="1"/>
              <a:t>the</a:t>
            </a:r>
            <a:r>
              <a:rPr lang="cs-CZ" altLang="en-US" sz="2000" b="1" dirty="0"/>
              <a:t> case </a:t>
            </a:r>
            <a:r>
              <a:rPr lang="cs-CZ" altLang="en-US" sz="2000" b="1" dirty="0" err="1"/>
              <a:t>of</a:t>
            </a:r>
            <a:r>
              <a:rPr lang="cs-CZ" altLang="en-US" sz="2000" b="1" dirty="0"/>
              <a:t> </a:t>
            </a:r>
            <a:r>
              <a:rPr lang="cs-CZ" altLang="en-US" sz="2000" b="1" dirty="0" err="1"/>
              <a:t>watching</a:t>
            </a:r>
            <a:r>
              <a:rPr lang="cs-CZ" altLang="en-US" sz="2000" b="1" dirty="0"/>
              <a:t> a baseball game) </a:t>
            </a:r>
            <a:r>
              <a:rPr lang="cs-CZ" altLang="en-US" sz="2000" b="1" dirty="0" err="1"/>
              <a:t>is</a:t>
            </a:r>
            <a:r>
              <a:rPr lang="cs-CZ" altLang="en-US" sz="2000" b="1" dirty="0"/>
              <a:t> </a:t>
            </a:r>
            <a:r>
              <a:rPr lang="cs-CZ" altLang="en-US" sz="2000" b="1" dirty="0" err="1"/>
              <a:t>right</a:t>
            </a:r>
            <a:r>
              <a:rPr lang="cs-CZ" altLang="en-US" sz="2000" b="1" dirty="0"/>
              <a:t> panel! </a:t>
            </a:r>
            <a:r>
              <a:rPr lang="cs-CZ" altLang="en-US" sz="2000" b="1" dirty="0" err="1"/>
              <a:t>Sightline</a:t>
            </a:r>
            <a:r>
              <a:rPr lang="cs-CZ" altLang="en-US" sz="2000" b="1" dirty="0"/>
              <a:t> not </a:t>
            </a:r>
            <a:r>
              <a:rPr lang="cs-CZ" altLang="en-US" sz="2000" b="1" dirty="0" err="1"/>
              <a:t>boxes</a:t>
            </a:r>
            <a:r>
              <a:rPr lang="cs-CZ" altLang="en-US" sz="2000" b="1" dirty="0"/>
              <a:t>!</a:t>
            </a:r>
          </a:p>
          <a:p>
            <a:r>
              <a:rPr lang="cs-CZ" altLang="en-US" sz="2000" b="1" dirty="0" err="1"/>
              <a:t>Equality</a:t>
            </a:r>
            <a:r>
              <a:rPr lang="cs-CZ" altLang="en-US" sz="2000" b="1" dirty="0"/>
              <a:t> </a:t>
            </a:r>
            <a:r>
              <a:rPr lang="cs-CZ" altLang="en-US" sz="2000" b="1" dirty="0" err="1"/>
              <a:t>is</a:t>
            </a:r>
            <a:r>
              <a:rPr lang="cs-CZ" altLang="en-US" sz="2000" b="1" dirty="0"/>
              <a:t> </a:t>
            </a:r>
            <a:r>
              <a:rPr lang="cs-CZ" altLang="en-US" sz="2000" b="1" dirty="0" err="1"/>
              <a:t>inferior</a:t>
            </a:r>
            <a:r>
              <a:rPr lang="cs-CZ" altLang="en-US" sz="2000" b="1" dirty="0"/>
              <a:t> to </a:t>
            </a:r>
            <a:r>
              <a:rPr lang="cs-CZ" altLang="en-US" sz="2000" b="1" dirty="0" err="1"/>
              <a:t>Equity</a:t>
            </a:r>
            <a:r>
              <a:rPr lang="cs-CZ" altLang="en-US" sz="2000" b="1" dirty="0"/>
              <a:t>! </a:t>
            </a:r>
            <a:r>
              <a:rPr lang="cs-CZ" altLang="en-US" sz="2000" b="1" dirty="0" err="1"/>
              <a:t>Equality</a:t>
            </a:r>
            <a:r>
              <a:rPr lang="cs-CZ" altLang="en-US" sz="2000" b="1" dirty="0"/>
              <a:t> </a:t>
            </a:r>
            <a:r>
              <a:rPr lang="cs-CZ" altLang="en-US" sz="2000" b="1" dirty="0" err="1"/>
              <a:t>does</a:t>
            </a:r>
            <a:r>
              <a:rPr lang="cs-CZ" altLang="en-US" sz="2000" b="1" dirty="0"/>
              <a:t> not </a:t>
            </a:r>
            <a:r>
              <a:rPr lang="cs-CZ" altLang="en-US" sz="2000" b="1" dirty="0" err="1"/>
              <a:t>need</a:t>
            </a:r>
            <a:r>
              <a:rPr lang="cs-CZ" altLang="en-US" sz="2000" b="1" dirty="0"/>
              <a:t> </a:t>
            </a:r>
            <a:r>
              <a:rPr lang="cs-CZ" altLang="en-US" sz="2000" b="1" dirty="0" err="1"/>
              <a:t>consider</a:t>
            </a:r>
            <a:r>
              <a:rPr lang="cs-CZ" altLang="en-US" sz="2000" b="1" dirty="0"/>
              <a:t> prevalence </a:t>
            </a:r>
            <a:r>
              <a:rPr lang="cs-CZ" altLang="en-US" sz="2000" b="1" dirty="0" err="1"/>
              <a:t>effect</a:t>
            </a:r>
            <a:r>
              <a:rPr lang="cs-CZ" altLang="en-US" sz="2000" b="1" dirty="0"/>
              <a:t>. </a:t>
            </a:r>
            <a:r>
              <a:rPr lang="cs-CZ" altLang="en-US" sz="2000" b="1" dirty="0" err="1"/>
              <a:t>E.g</a:t>
            </a:r>
            <a:r>
              <a:rPr lang="cs-CZ" altLang="en-US" sz="2000" b="1" dirty="0"/>
              <a:t>. </a:t>
            </a:r>
            <a:r>
              <a:rPr lang="cs-CZ" altLang="en-US" sz="2000" b="1" dirty="0" err="1"/>
              <a:t>The</a:t>
            </a:r>
            <a:r>
              <a:rPr lang="cs-CZ" altLang="en-US" sz="2000" b="1" dirty="0"/>
              <a:t> </a:t>
            </a:r>
            <a:r>
              <a:rPr lang="cs-CZ" altLang="en-US" sz="2000" b="1" dirty="0" err="1"/>
              <a:t>same</a:t>
            </a:r>
            <a:r>
              <a:rPr lang="cs-CZ" altLang="en-US" sz="2000" b="1" dirty="0"/>
              <a:t> </a:t>
            </a:r>
            <a:r>
              <a:rPr lang="cs-CZ" altLang="en-US" sz="2000" b="1" dirty="0" err="1"/>
              <a:t>one</a:t>
            </a:r>
            <a:r>
              <a:rPr lang="cs-CZ" altLang="en-US" sz="2000" b="1" dirty="0"/>
              <a:t> </a:t>
            </a:r>
            <a:r>
              <a:rPr lang="cs-CZ" altLang="en-US" sz="2000" b="1" dirty="0" err="1"/>
              <a:t>thing</a:t>
            </a:r>
            <a:r>
              <a:rPr lang="cs-CZ" altLang="en-US" sz="2000" b="1" dirty="0"/>
              <a:t> per </a:t>
            </a:r>
            <a:r>
              <a:rPr lang="cs-CZ" altLang="en-US" sz="2000" b="1" dirty="0" err="1"/>
              <a:t>household</a:t>
            </a:r>
            <a:r>
              <a:rPr lang="cs-CZ" altLang="en-US" sz="2000" b="1" dirty="0"/>
              <a:t> </a:t>
            </a:r>
            <a:r>
              <a:rPr lang="cs-CZ" altLang="en-US" sz="2000" b="1" dirty="0" err="1"/>
              <a:t>is</a:t>
            </a:r>
            <a:r>
              <a:rPr lang="cs-CZ" altLang="en-US" sz="2000" b="1" dirty="0"/>
              <a:t> </a:t>
            </a:r>
            <a:r>
              <a:rPr lang="cs-CZ" altLang="en-US" sz="2000" b="1" dirty="0" err="1"/>
              <a:t>equality</a:t>
            </a:r>
            <a:r>
              <a:rPr lang="cs-CZ" altLang="en-US" sz="2000" b="1" dirty="0"/>
              <a:t> but </a:t>
            </a:r>
            <a:r>
              <a:rPr lang="cs-CZ" altLang="en-US" sz="2000" b="1" dirty="0" err="1"/>
              <a:t>households</a:t>
            </a:r>
            <a:r>
              <a:rPr lang="cs-CZ" altLang="en-US" sz="2000" b="1" dirty="0"/>
              <a:t> </a:t>
            </a:r>
            <a:r>
              <a:rPr lang="cs-CZ" altLang="en-US" sz="2000" b="1" dirty="0" err="1"/>
              <a:t>differ</a:t>
            </a:r>
            <a:r>
              <a:rPr lang="cs-CZ" altLang="en-US" sz="2000" b="1" dirty="0"/>
              <a:t> by </a:t>
            </a:r>
            <a:r>
              <a:rPr lang="cs-CZ" altLang="en-US" sz="2000" b="1" dirty="0" err="1"/>
              <a:t>number</a:t>
            </a:r>
            <a:r>
              <a:rPr lang="cs-CZ" altLang="en-US" sz="2000" b="1" dirty="0"/>
              <a:t> </a:t>
            </a:r>
            <a:r>
              <a:rPr lang="cs-CZ" altLang="en-US" sz="2000" b="1" dirty="0" err="1"/>
              <a:t>of</a:t>
            </a:r>
            <a:r>
              <a:rPr lang="cs-CZ" altLang="en-US" sz="2000" b="1" dirty="0"/>
              <a:t> </a:t>
            </a:r>
            <a:r>
              <a:rPr lang="cs-CZ" altLang="en-US" sz="2000" b="1" dirty="0" err="1"/>
              <a:t>members</a:t>
            </a:r>
            <a:r>
              <a:rPr lang="cs-CZ" altLang="en-US" sz="2000" b="1" dirty="0"/>
              <a:t>. </a:t>
            </a:r>
            <a:r>
              <a:rPr lang="cs-CZ" altLang="en-US" sz="2000" b="1" dirty="0" err="1"/>
              <a:t>Equity</a:t>
            </a:r>
            <a:r>
              <a:rPr lang="cs-CZ" altLang="en-US" sz="2000" b="1" dirty="0"/>
              <a:t> </a:t>
            </a:r>
            <a:r>
              <a:rPr lang="cs-CZ" altLang="en-US" sz="2000" b="1" dirty="0" err="1"/>
              <a:t>is</a:t>
            </a:r>
            <a:r>
              <a:rPr lang="cs-CZ" altLang="en-US" sz="2000" b="1" dirty="0"/>
              <a:t> not </a:t>
            </a:r>
            <a:r>
              <a:rPr lang="cs-CZ" altLang="en-US" sz="2000" b="1" dirty="0" err="1"/>
              <a:t>equality</a:t>
            </a:r>
            <a:r>
              <a:rPr lang="cs-CZ" altLang="en-US" sz="2000" b="1" dirty="0"/>
              <a:t> </a:t>
            </a:r>
            <a:r>
              <a:rPr lang="cs-CZ" altLang="en-US" sz="2000" b="1" dirty="0" err="1"/>
              <a:t>of</a:t>
            </a:r>
            <a:r>
              <a:rPr lang="cs-CZ" altLang="en-US" sz="2000" b="1" dirty="0"/>
              <a:t> </a:t>
            </a:r>
            <a:r>
              <a:rPr lang="cs-CZ" altLang="en-US" sz="2000" b="1" dirty="0" err="1"/>
              <a:t>opportunity</a:t>
            </a:r>
            <a:r>
              <a:rPr lang="cs-CZ" altLang="en-US" sz="2000" b="1" dirty="0"/>
              <a:t>, </a:t>
            </a:r>
            <a:r>
              <a:rPr lang="cs-CZ" altLang="en-US" sz="2000" b="1" dirty="0" err="1"/>
              <a:t>conditions</a:t>
            </a:r>
            <a:r>
              <a:rPr lang="cs-CZ" altLang="en-US" sz="2000" b="1" dirty="0"/>
              <a:t> and so on.  </a:t>
            </a:r>
            <a:endParaRPr lang="en-US" altLang="en-US" sz="2000" b="1" dirty="0"/>
          </a:p>
        </p:txBody>
      </p:sp>
      <p:sp>
        <p:nvSpPr>
          <p:cNvPr id="4" name="Slide Number Placeholder 3"/>
          <p:cNvSpPr>
            <a:spLocks noGrp="1"/>
          </p:cNvSpPr>
          <p:nvPr>
            <p:ph type="sldNum" sz="quarter" idx="5"/>
          </p:nvPr>
        </p:nvSpPr>
        <p:spPr/>
        <p:txBody>
          <a:bodyPr/>
          <a:lstStyle/>
          <a:p>
            <a:pPr>
              <a:defRPr/>
            </a:pPr>
            <a:fld id="{9563B980-1CC6-41A6-8829-C6CC89BB7333}" type="slidenum">
              <a:rPr lang="en-US" smtClean="0"/>
              <a:pPr>
                <a:defRPr/>
              </a:pPr>
              <a:t>14</a:t>
            </a:fld>
            <a:endParaRPr lang="en-US"/>
          </a:p>
        </p:txBody>
      </p:sp>
    </p:spTree>
    <p:extLst>
      <p:ext uri="{BB962C8B-B14F-4D97-AF65-F5344CB8AC3E}">
        <p14:creationId xmlns:p14="http://schemas.microsoft.com/office/powerpoint/2010/main" val="3750591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endParaRPr lang="en-GB"/>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endParaRPr lang="en-GB"/>
          </a:p>
        </p:txBody>
      </p:sp>
      <p:sp>
        <p:nvSpPr>
          <p:cNvPr id="4" name="Zástupný symbol pro datum 3"/>
          <p:cNvSpPr>
            <a:spLocks noGrp="1"/>
          </p:cNvSpPr>
          <p:nvPr>
            <p:ph type="dt" sz="half" idx="10"/>
          </p:nvPr>
        </p:nvSpPr>
        <p:spPr/>
        <p:txBody>
          <a:bodyPr/>
          <a:lstStyle/>
          <a:p>
            <a:fld id="{4B1FAE5E-1818-44BF-9E7B-60E370BE01F5}" type="datetimeFigureOut">
              <a:rPr lang="en-GB" smtClean="0"/>
              <a:pPr/>
              <a:t>30/09/2024</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3263998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10"/>
          </p:nvPr>
        </p:nvSpPr>
        <p:spPr/>
        <p:txBody>
          <a:bodyPr/>
          <a:lstStyle/>
          <a:p>
            <a:fld id="{4B1FAE5E-1818-44BF-9E7B-60E370BE01F5}" type="datetimeFigureOut">
              <a:rPr lang="en-GB" smtClean="0"/>
              <a:pPr/>
              <a:t>30/09/2024</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3159880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endParaRPr lang="en-GB"/>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10"/>
          </p:nvPr>
        </p:nvSpPr>
        <p:spPr/>
        <p:txBody>
          <a:bodyPr/>
          <a:lstStyle/>
          <a:p>
            <a:fld id="{4B1FAE5E-1818-44BF-9E7B-60E370BE01F5}" type="datetimeFigureOut">
              <a:rPr lang="en-GB" smtClean="0"/>
              <a:pPr/>
              <a:t>30/09/2024</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1170540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10"/>
          </p:nvPr>
        </p:nvSpPr>
        <p:spPr/>
        <p:txBody>
          <a:bodyPr/>
          <a:lstStyle/>
          <a:p>
            <a:fld id="{4B1FAE5E-1818-44BF-9E7B-60E370BE01F5}" type="datetimeFigureOut">
              <a:rPr lang="en-GB" smtClean="0"/>
              <a:pPr/>
              <a:t>30/09/2024</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3663232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endParaRPr lang="en-GB"/>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4B1FAE5E-1818-44BF-9E7B-60E370BE01F5}" type="datetimeFigureOut">
              <a:rPr lang="en-GB" smtClean="0"/>
              <a:pPr/>
              <a:t>30/09/2024</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737302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5" name="Zástupný symbol pro datum 4"/>
          <p:cNvSpPr>
            <a:spLocks noGrp="1"/>
          </p:cNvSpPr>
          <p:nvPr>
            <p:ph type="dt" sz="half" idx="10"/>
          </p:nvPr>
        </p:nvSpPr>
        <p:spPr/>
        <p:txBody>
          <a:bodyPr/>
          <a:lstStyle/>
          <a:p>
            <a:fld id="{4B1FAE5E-1818-44BF-9E7B-60E370BE01F5}" type="datetimeFigureOut">
              <a:rPr lang="en-GB" smtClean="0"/>
              <a:pPr/>
              <a:t>30/09/2024</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3599793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endParaRPr lang="en-GB"/>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7" name="Zástupný symbol pro datum 6"/>
          <p:cNvSpPr>
            <a:spLocks noGrp="1"/>
          </p:cNvSpPr>
          <p:nvPr>
            <p:ph type="dt" sz="half" idx="10"/>
          </p:nvPr>
        </p:nvSpPr>
        <p:spPr/>
        <p:txBody>
          <a:bodyPr/>
          <a:lstStyle/>
          <a:p>
            <a:fld id="{4B1FAE5E-1818-44BF-9E7B-60E370BE01F5}" type="datetimeFigureOut">
              <a:rPr lang="en-GB" smtClean="0"/>
              <a:pPr/>
              <a:t>30/09/2024</a:t>
            </a:fld>
            <a:endParaRPr lang="en-GB"/>
          </a:p>
        </p:txBody>
      </p:sp>
      <p:sp>
        <p:nvSpPr>
          <p:cNvPr id="8" name="Zástupný symbol pro zápatí 7"/>
          <p:cNvSpPr>
            <a:spLocks noGrp="1"/>
          </p:cNvSpPr>
          <p:nvPr>
            <p:ph type="ftr" sz="quarter" idx="11"/>
          </p:nvPr>
        </p:nvSpPr>
        <p:spPr/>
        <p:txBody>
          <a:bodyPr/>
          <a:lstStyle/>
          <a:p>
            <a:endParaRPr lang="en-GB"/>
          </a:p>
        </p:txBody>
      </p:sp>
      <p:sp>
        <p:nvSpPr>
          <p:cNvPr id="9" name="Zástupný symbol pro číslo snímku 8"/>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575540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datum 2"/>
          <p:cNvSpPr>
            <a:spLocks noGrp="1"/>
          </p:cNvSpPr>
          <p:nvPr>
            <p:ph type="dt" sz="half" idx="10"/>
          </p:nvPr>
        </p:nvSpPr>
        <p:spPr/>
        <p:txBody>
          <a:bodyPr/>
          <a:lstStyle/>
          <a:p>
            <a:fld id="{4B1FAE5E-1818-44BF-9E7B-60E370BE01F5}" type="datetimeFigureOut">
              <a:rPr lang="en-GB" smtClean="0"/>
              <a:pPr/>
              <a:t>30/09/2024</a:t>
            </a:fld>
            <a:endParaRPr lang="en-GB"/>
          </a:p>
        </p:txBody>
      </p:sp>
      <p:sp>
        <p:nvSpPr>
          <p:cNvPr id="4" name="Zástupný symbol pro zápatí 3"/>
          <p:cNvSpPr>
            <a:spLocks noGrp="1"/>
          </p:cNvSpPr>
          <p:nvPr>
            <p:ph type="ftr" sz="quarter" idx="11"/>
          </p:nvPr>
        </p:nvSpPr>
        <p:spPr/>
        <p:txBody>
          <a:bodyPr/>
          <a:lstStyle/>
          <a:p>
            <a:endParaRPr lang="en-GB"/>
          </a:p>
        </p:txBody>
      </p:sp>
      <p:sp>
        <p:nvSpPr>
          <p:cNvPr id="5" name="Zástupný symbol pro číslo snímku 4"/>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1378685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4B1FAE5E-1818-44BF-9E7B-60E370BE01F5}" type="datetimeFigureOut">
              <a:rPr lang="en-GB" smtClean="0"/>
              <a:pPr/>
              <a:t>30/09/2024</a:t>
            </a:fld>
            <a:endParaRPr lang="en-GB"/>
          </a:p>
        </p:txBody>
      </p:sp>
      <p:sp>
        <p:nvSpPr>
          <p:cNvPr id="3" name="Zástupný symbol pro zápatí 2"/>
          <p:cNvSpPr>
            <a:spLocks noGrp="1"/>
          </p:cNvSpPr>
          <p:nvPr>
            <p:ph type="ftr" sz="quarter" idx="11"/>
          </p:nvPr>
        </p:nvSpPr>
        <p:spPr/>
        <p:txBody>
          <a:bodyPr/>
          <a:lstStyle/>
          <a:p>
            <a:endParaRPr lang="en-GB"/>
          </a:p>
        </p:txBody>
      </p:sp>
      <p:sp>
        <p:nvSpPr>
          <p:cNvPr id="4" name="Zástupný symbol pro číslo snímku 3"/>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90279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endParaRPr lang="en-GB"/>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4B1FAE5E-1818-44BF-9E7B-60E370BE01F5}" type="datetimeFigureOut">
              <a:rPr lang="en-GB" smtClean="0"/>
              <a:pPr/>
              <a:t>30/09/2024</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2443482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endParaRPr lang="en-GB"/>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4B1FAE5E-1818-44BF-9E7B-60E370BE01F5}" type="datetimeFigureOut">
              <a:rPr lang="en-GB" smtClean="0"/>
              <a:pPr/>
              <a:t>30/09/2024</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3920140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endParaRPr lang="en-GB"/>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1FAE5E-1818-44BF-9E7B-60E370BE01F5}" type="datetimeFigureOut">
              <a:rPr lang="en-GB" smtClean="0"/>
              <a:pPr/>
              <a:t>30/09/2024</a:t>
            </a:fld>
            <a:endParaRPr lang="en-GB"/>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94B6D5-A0B9-47D8-AD4D-9B608C1A07EE}" type="slidenum">
              <a:rPr lang="en-GB" smtClean="0"/>
              <a:pPr/>
              <a:t>‹#›</a:t>
            </a:fld>
            <a:endParaRPr lang="en-GB"/>
          </a:p>
        </p:txBody>
      </p:sp>
    </p:spTree>
    <p:extLst>
      <p:ext uri="{BB962C8B-B14F-4D97-AF65-F5344CB8AC3E}">
        <p14:creationId xmlns:p14="http://schemas.microsoft.com/office/powerpoint/2010/main" val="3840035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1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youtu.be/T-JVpKku5SI" TargetMode="External"/><Relationship Id="rId2" Type="http://schemas.openxmlformats.org/officeDocument/2006/relationships/slideLayout" Target="../slideLayouts/slideLayout4.xml"/><Relationship Id="rId1" Type="http://schemas.openxmlformats.org/officeDocument/2006/relationships/tags" Target="../tags/tag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5"/>
          <p:cNvSpPr>
            <a:spLocks noGrp="1"/>
          </p:cNvSpPr>
          <p:nvPr>
            <p:ph type="title"/>
          </p:nvPr>
        </p:nvSpPr>
        <p:spPr>
          <a:xfrm>
            <a:off x="467544" y="116632"/>
            <a:ext cx="8458200" cy="1143000"/>
          </a:xfrm>
        </p:spPr>
        <p:txBody>
          <a:bodyPr>
            <a:normAutofit/>
          </a:bodyPr>
          <a:lstStyle/>
          <a:p>
            <a:r>
              <a:rPr lang="en-US" altLang="en-US" sz="3600" b="1" dirty="0"/>
              <a:t>Social</a:t>
            </a:r>
            <a:r>
              <a:rPr lang="en-US" altLang="en-US" sz="3600" dirty="0"/>
              <a:t> </a:t>
            </a:r>
            <a:r>
              <a:rPr lang="en-US" altLang="en-US" sz="3600" b="1" dirty="0"/>
              <a:t>Stratification</a:t>
            </a:r>
            <a:endParaRPr lang="en-US" altLang="en-US" sz="3600" dirty="0"/>
          </a:p>
        </p:txBody>
      </p:sp>
      <p:sp>
        <p:nvSpPr>
          <p:cNvPr id="16388" name="Slide Number Placeholder 4"/>
          <p:cNvSpPr>
            <a:spLocks noGrp="1"/>
          </p:cNvSpPr>
          <p:nvPr>
            <p:ph type="sldNum" sz="quarter" idx="11"/>
          </p:nvPr>
        </p:nvSpPr>
        <p:spPr/>
        <p:txBody>
          <a:bodyPr/>
          <a:lstStyle/>
          <a:p>
            <a:pPr fontAlgn="base">
              <a:spcBef>
                <a:spcPct val="0"/>
              </a:spcBef>
              <a:spcAft>
                <a:spcPct val="0"/>
              </a:spcAft>
              <a:defRPr/>
            </a:pPr>
            <a:fld id="{F7613A7B-1E37-43CB-AD81-1FF334CA232C}" type="slidenum">
              <a:rPr lang="en-US" smtClean="0"/>
              <a:pPr fontAlgn="base">
                <a:spcBef>
                  <a:spcPct val="0"/>
                </a:spcBef>
                <a:spcAft>
                  <a:spcPct val="0"/>
                </a:spcAft>
                <a:defRPr/>
              </a:pPr>
              <a:t>1</a:t>
            </a:fld>
            <a:endParaRPr lang="en-US"/>
          </a:p>
        </p:txBody>
      </p:sp>
      <p:sp>
        <p:nvSpPr>
          <p:cNvPr id="15365" name="Content Placeholder 6"/>
          <p:cNvSpPr>
            <a:spLocks noGrp="1"/>
          </p:cNvSpPr>
          <p:nvPr>
            <p:ph sz="half" idx="1"/>
          </p:nvPr>
        </p:nvSpPr>
        <p:spPr>
          <a:xfrm>
            <a:off x="251520" y="1196752"/>
            <a:ext cx="8568952" cy="5328592"/>
          </a:xfrm>
        </p:spPr>
        <p:txBody>
          <a:bodyPr>
            <a:normAutofit/>
          </a:bodyPr>
          <a:lstStyle/>
          <a:p>
            <a:r>
              <a:rPr lang="cs-CZ" altLang="en-US" sz="2400" dirty="0" err="1"/>
              <a:t>What</a:t>
            </a:r>
            <a:r>
              <a:rPr lang="cs-CZ" altLang="en-US" sz="2400" dirty="0"/>
              <a:t> </a:t>
            </a:r>
            <a:r>
              <a:rPr lang="cs-CZ" altLang="en-US" sz="2400" dirty="0" err="1"/>
              <a:t>is</a:t>
            </a:r>
            <a:r>
              <a:rPr lang="cs-CZ" altLang="en-US" sz="2400" dirty="0"/>
              <a:t> </a:t>
            </a:r>
            <a:r>
              <a:rPr lang="cs-CZ" altLang="en-US" sz="2400" dirty="0" err="1"/>
              <a:t>social</a:t>
            </a:r>
            <a:r>
              <a:rPr lang="cs-CZ" altLang="en-US" sz="2400" dirty="0"/>
              <a:t> </a:t>
            </a:r>
            <a:r>
              <a:rPr lang="cs-CZ" altLang="en-US" sz="2400" dirty="0" err="1"/>
              <a:t>stratification</a:t>
            </a:r>
            <a:r>
              <a:rPr lang="cs-CZ" altLang="en-US" sz="2400" dirty="0"/>
              <a:t>?</a:t>
            </a:r>
          </a:p>
          <a:p>
            <a:pPr lvl="1"/>
            <a:r>
              <a:rPr lang="en-US" altLang="en-US" dirty="0"/>
              <a:t>Systematic inequality between groups of people</a:t>
            </a:r>
            <a:endParaRPr lang="cs-CZ" altLang="en-US" dirty="0"/>
          </a:p>
          <a:p>
            <a:r>
              <a:rPr lang="cs-CZ" altLang="en-US" sz="2400" dirty="0" err="1"/>
              <a:t>Why</a:t>
            </a:r>
            <a:r>
              <a:rPr lang="cs-CZ" altLang="en-US" sz="2400" dirty="0"/>
              <a:t> </a:t>
            </a:r>
            <a:r>
              <a:rPr lang="cs-CZ" altLang="en-US" sz="2400" dirty="0" err="1"/>
              <a:t>social</a:t>
            </a:r>
            <a:r>
              <a:rPr lang="cs-CZ" altLang="en-US" sz="2400" dirty="0"/>
              <a:t>?</a:t>
            </a:r>
          </a:p>
          <a:p>
            <a:pPr lvl="1"/>
            <a:r>
              <a:rPr lang="cs-CZ" altLang="en-US" dirty="0"/>
              <a:t>SS </a:t>
            </a:r>
            <a:r>
              <a:rPr lang="cs-CZ" altLang="en-US" dirty="0" err="1"/>
              <a:t>concerns</a:t>
            </a:r>
            <a:r>
              <a:rPr lang="cs-CZ" altLang="en-US" dirty="0"/>
              <a:t> </a:t>
            </a:r>
            <a:r>
              <a:rPr lang="cs-CZ" altLang="en-US" dirty="0" err="1"/>
              <a:t>the</a:t>
            </a:r>
            <a:r>
              <a:rPr lang="cs-CZ" altLang="en-US" dirty="0"/>
              <a:t> </a:t>
            </a:r>
            <a:r>
              <a:rPr lang="cs-CZ" altLang="en-US" dirty="0" err="1"/>
              <a:t>groups</a:t>
            </a:r>
            <a:r>
              <a:rPr lang="cs-CZ" altLang="en-US" dirty="0"/>
              <a:t> </a:t>
            </a:r>
            <a:r>
              <a:rPr lang="cs-CZ" altLang="en-US" dirty="0" err="1"/>
              <a:t>of</a:t>
            </a:r>
            <a:r>
              <a:rPr lang="cs-CZ" altLang="en-US" dirty="0"/>
              <a:t> </a:t>
            </a:r>
            <a:r>
              <a:rPr lang="cs-CZ" altLang="en-US" dirty="0" err="1"/>
              <a:t>people</a:t>
            </a:r>
            <a:endParaRPr lang="cs-CZ" altLang="en-US" dirty="0"/>
          </a:p>
          <a:p>
            <a:pPr lvl="1"/>
            <a:r>
              <a:rPr lang="en-US" altLang="en-US" dirty="0"/>
              <a:t>Systems of inequality are organized around groups with a shared characteristic.</a:t>
            </a:r>
            <a:endParaRPr lang="cs-CZ" altLang="en-US" dirty="0"/>
          </a:p>
          <a:p>
            <a:r>
              <a:rPr lang="cs-CZ" altLang="en-US" sz="2400" dirty="0" err="1"/>
              <a:t>Criteria</a:t>
            </a:r>
            <a:r>
              <a:rPr lang="cs-CZ" altLang="en-US" sz="2400" dirty="0"/>
              <a:t> </a:t>
            </a:r>
            <a:r>
              <a:rPr lang="cs-CZ" altLang="en-US" sz="2400" dirty="0" err="1"/>
              <a:t>delimit</a:t>
            </a:r>
            <a:r>
              <a:rPr lang="cs-CZ" altLang="en-US" sz="2400" dirty="0"/>
              <a:t> </a:t>
            </a:r>
            <a:r>
              <a:rPr lang="cs-CZ" altLang="en-US" sz="2400" dirty="0" err="1"/>
              <a:t>the</a:t>
            </a:r>
            <a:r>
              <a:rPr lang="cs-CZ" altLang="en-US" sz="2400" dirty="0"/>
              <a:t> </a:t>
            </a:r>
            <a:r>
              <a:rPr lang="cs-CZ" altLang="en-US" sz="2400" dirty="0" err="1"/>
              <a:t>inequality</a:t>
            </a:r>
            <a:endParaRPr lang="cs-CZ" altLang="en-US" sz="2400" dirty="0"/>
          </a:p>
          <a:p>
            <a:pPr lvl="1"/>
            <a:r>
              <a:rPr lang="en-US" altLang="en-US" dirty="0"/>
              <a:t>wealth, income, prestige, power,</a:t>
            </a:r>
            <a:r>
              <a:rPr lang="cs-CZ" altLang="en-US" dirty="0"/>
              <a:t> gender, </a:t>
            </a:r>
            <a:r>
              <a:rPr lang="cs-CZ" altLang="en-US" dirty="0" err="1"/>
              <a:t>education</a:t>
            </a:r>
            <a:r>
              <a:rPr lang="cs-CZ" altLang="en-US" dirty="0"/>
              <a:t>, </a:t>
            </a:r>
            <a:r>
              <a:rPr lang="cs-CZ" altLang="en-US" dirty="0" err="1"/>
              <a:t>age</a:t>
            </a:r>
            <a:r>
              <a:rPr lang="en-US" altLang="en-US" dirty="0"/>
              <a:t> </a:t>
            </a:r>
            <a:endParaRPr lang="cs-CZ" altLang="en-US" dirty="0"/>
          </a:p>
          <a:p>
            <a:r>
              <a:rPr lang="en-US" altLang="en-US" sz="2400" dirty="0"/>
              <a:t>Rankings of groups change only very slowly</a:t>
            </a:r>
            <a:endParaRPr lang="cs-CZ" altLang="en-US" sz="2400" dirty="0"/>
          </a:p>
          <a:p>
            <a:r>
              <a:rPr lang="cs-CZ" altLang="en-US" sz="2400" dirty="0" err="1"/>
              <a:t>Contemporary</a:t>
            </a:r>
            <a:r>
              <a:rPr lang="cs-CZ" altLang="en-US" sz="2400" dirty="0"/>
              <a:t> </a:t>
            </a:r>
            <a:r>
              <a:rPr lang="cs-CZ" altLang="en-US" sz="2400" dirty="0" err="1"/>
              <a:t>European</a:t>
            </a:r>
            <a:r>
              <a:rPr lang="cs-CZ" altLang="en-US" sz="2400" dirty="0"/>
              <a:t> </a:t>
            </a:r>
            <a:r>
              <a:rPr lang="cs-CZ" altLang="en-US" sz="2400" dirty="0" err="1"/>
              <a:t>societies</a:t>
            </a:r>
            <a:r>
              <a:rPr lang="cs-CZ" altLang="en-US" sz="2400" dirty="0"/>
              <a:t> are </a:t>
            </a:r>
            <a:r>
              <a:rPr lang="cs-CZ" altLang="en-US" sz="2400" dirty="0" err="1"/>
              <a:t>stratified</a:t>
            </a:r>
            <a:r>
              <a:rPr lang="cs-CZ" altLang="en-US" sz="2400" dirty="0"/>
              <a:t> </a:t>
            </a:r>
            <a:r>
              <a:rPr lang="cs-CZ" altLang="en-US" sz="2400" dirty="0" err="1"/>
              <a:t>societies</a:t>
            </a:r>
            <a:endParaRPr lang="en-US" altLang="en-US" sz="2400" dirty="0"/>
          </a:p>
          <a:p>
            <a:pPr marL="990600" lvl="1" indent="-533400"/>
            <a:endParaRPr lang="en-US" altLang="en-US" dirty="0"/>
          </a:p>
          <a:p>
            <a:endParaRPr lang="en-US" altLang="en-US" sz="2400" dirty="0"/>
          </a:p>
        </p:txBody>
      </p:sp>
    </p:spTree>
    <p:custDataLst>
      <p:tags r:id="rId1"/>
    </p:custDataLst>
    <p:extLst>
      <p:ext uri="{BB962C8B-B14F-4D97-AF65-F5344CB8AC3E}">
        <p14:creationId xmlns:p14="http://schemas.microsoft.com/office/powerpoint/2010/main" val="3771493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p:txBody>
          <a:bodyPr>
            <a:noAutofit/>
          </a:bodyPr>
          <a:lstStyle/>
          <a:p>
            <a:r>
              <a:rPr lang="cs-CZ" altLang="en-US" sz="3600" b="1" err="1"/>
              <a:t>Inequality</a:t>
            </a:r>
            <a:r>
              <a:rPr lang="cs-CZ" altLang="en-US" sz="3600" b="1"/>
              <a:t> </a:t>
            </a:r>
            <a:r>
              <a:rPr lang="cs-CZ" altLang="en-US" sz="3600" b="1" err="1"/>
              <a:t>of</a:t>
            </a:r>
            <a:r>
              <a:rPr lang="cs-CZ" altLang="en-US" sz="3600" b="1"/>
              <a:t> </a:t>
            </a:r>
            <a:r>
              <a:rPr lang="cs-CZ" altLang="en-US" sz="3600" b="1" err="1"/>
              <a:t>material</a:t>
            </a:r>
            <a:r>
              <a:rPr lang="cs-CZ" altLang="en-US" sz="3600" b="1"/>
              <a:t> </a:t>
            </a:r>
            <a:r>
              <a:rPr lang="cs-CZ" altLang="en-US" sz="3600" b="1" err="1"/>
              <a:t>conditions</a:t>
            </a:r>
            <a:endParaRPr lang="en-US" altLang="en-US" sz="3600" b="1"/>
          </a:p>
        </p:txBody>
      </p:sp>
      <p:sp>
        <p:nvSpPr>
          <p:cNvPr id="110595" name="Rectangle 3"/>
          <p:cNvSpPr>
            <a:spLocks noGrp="1" noChangeArrowheads="1"/>
          </p:cNvSpPr>
          <p:nvPr>
            <p:ph type="body" idx="4294967295"/>
          </p:nvPr>
        </p:nvSpPr>
        <p:spPr>
          <a:xfrm>
            <a:off x="539552" y="1556792"/>
            <a:ext cx="8229600" cy="4876800"/>
          </a:xfrm>
        </p:spPr>
        <p:txBody>
          <a:bodyPr/>
          <a:lstStyle/>
          <a:p>
            <a:r>
              <a:rPr lang="cs-CZ" altLang="en-US" sz="2400" dirty="0"/>
              <a:t>i</a:t>
            </a:r>
            <a:r>
              <a:rPr lang="en-US" altLang="en-US" sz="2400" dirty="0" err="1"/>
              <a:t>ndicated</a:t>
            </a:r>
            <a:r>
              <a:rPr lang="en-US" altLang="en-US" sz="2400" dirty="0"/>
              <a:t> by </a:t>
            </a:r>
            <a:r>
              <a:rPr lang="en-US" altLang="en-US" sz="2400" b="1" dirty="0"/>
              <a:t>Lorenz curve</a:t>
            </a:r>
            <a:r>
              <a:rPr lang="en-US" altLang="en-US" sz="2400" dirty="0"/>
              <a:t> in empirical reality</a:t>
            </a:r>
          </a:p>
          <a:p>
            <a:pPr lvl="1"/>
            <a:r>
              <a:rPr lang="en-US" altLang="en-US" sz="2400" dirty="0"/>
              <a:t>curve not number, it shows the shape of material inequality not the size</a:t>
            </a:r>
          </a:p>
          <a:p>
            <a:r>
              <a:rPr lang="cs-CZ" altLang="en-US" sz="2400" dirty="0"/>
              <a:t>t</a:t>
            </a:r>
            <a:r>
              <a:rPr lang="en-US" altLang="en-US" sz="2400" dirty="0"/>
              <a:t>he size of material inequality is indicated by </a:t>
            </a:r>
            <a:r>
              <a:rPr lang="en-US" altLang="en-US" sz="2400" b="1" dirty="0"/>
              <a:t>GINI coefficient</a:t>
            </a:r>
            <a:r>
              <a:rPr lang="en-US" altLang="en-US" sz="2400" dirty="0"/>
              <a:t> </a:t>
            </a:r>
          </a:p>
          <a:p>
            <a:pPr lvl="1"/>
            <a:r>
              <a:rPr lang="en-US" altLang="en-US" sz="2400" dirty="0"/>
              <a:t>it is number, it shows the size of material inequality </a:t>
            </a:r>
          </a:p>
          <a:p>
            <a:pPr marL="0" indent="0">
              <a:buNone/>
            </a:pPr>
            <a:r>
              <a:rPr lang="en-US" altLang="en-US" dirty="0"/>
              <a:t> </a:t>
            </a:r>
          </a:p>
        </p:txBody>
      </p:sp>
      <p:sp>
        <p:nvSpPr>
          <p:cNvPr id="2" name="Zástupný symbol pro číslo snímku 1"/>
          <p:cNvSpPr>
            <a:spLocks noGrp="1"/>
          </p:cNvSpPr>
          <p:nvPr>
            <p:ph type="sldNum" sz="quarter" idx="12"/>
          </p:nvPr>
        </p:nvSpPr>
        <p:spPr/>
        <p:txBody>
          <a:bodyPr/>
          <a:lstStyle/>
          <a:p>
            <a:fld id="{9494B6D5-A0B9-47D8-AD4D-9B608C1A07EE}" type="slidenum">
              <a:rPr lang="en-GB" smtClean="0"/>
              <a:pPr/>
              <a:t>10</a:t>
            </a:fld>
            <a:endParaRPr lang="en-GB"/>
          </a:p>
        </p:txBody>
      </p:sp>
    </p:spTree>
    <p:custDataLst>
      <p:tags r:id="rId1"/>
    </p:custDataLst>
    <p:extLst>
      <p:ext uri="{BB962C8B-B14F-4D97-AF65-F5344CB8AC3E}">
        <p14:creationId xmlns:p14="http://schemas.microsoft.com/office/powerpoint/2010/main" val="1131442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67544" y="188640"/>
            <a:ext cx="8229600" cy="864096"/>
          </a:xfrm>
        </p:spPr>
        <p:txBody>
          <a:bodyPr>
            <a:normAutofit/>
          </a:bodyPr>
          <a:lstStyle/>
          <a:p>
            <a:r>
              <a:rPr lang="cs-CZ" altLang="en-US" sz="3600" b="1" dirty="0" err="1"/>
              <a:t>Inequality</a:t>
            </a:r>
            <a:r>
              <a:rPr lang="cs-CZ" altLang="en-US" sz="3600" b="1" dirty="0"/>
              <a:t> </a:t>
            </a:r>
            <a:r>
              <a:rPr lang="cs-CZ" altLang="en-US" sz="3600" b="1" dirty="0" err="1"/>
              <a:t>of</a:t>
            </a:r>
            <a:r>
              <a:rPr lang="cs-CZ" altLang="en-US" sz="3600" b="1" dirty="0"/>
              <a:t> </a:t>
            </a:r>
            <a:r>
              <a:rPr lang="cs-CZ" altLang="en-US" sz="3600" b="1" dirty="0" err="1"/>
              <a:t>opportunity</a:t>
            </a:r>
            <a:endParaRPr lang="en-US" altLang="en-US" sz="3600" b="1" dirty="0"/>
          </a:p>
        </p:txBody>
      </p:sp>
      <p:sp>
        <p:nvSpPr>
          <p:cNvPr id="25603" name="Rectangle 3"/>
          <p:cNvSpPr>
            <a:spLocks noGrp="1" noChangeArrowheads="1"/>
          </p:cNvSpPr>
          <p:nvPr>
            <p:ph type="body" idx="1"/>
          </p:nvPr>
        </p:nvSpPr>
        <p:spPr>
          <a:xfrm>
            <a:off x="457200" y="1124744"/>
            <a:ext cx="8229600" cy="5380831"/>
          </a:xfrm>
        </p:spPr>
        <p:txBody>
          <a:bodyPr>
            <a:normAutofit/>
          </a:bodyPr>
          <a:lstStyle/>
          <a:p>
            <a:r>
              <a:rPr lang="en-US" altLang="en-US" sz="2400" dirty="0"/>
              <a:t>indicated by social mobility </a:t>
            </a:r>
          </a:p>
          <a:p>
            <a:pPr lvl="1">
              <a:buFont typeface="Arial" panose="020B0604020202020204" pitchFamily="34" charset="0"/>
              <a:buChar char="•"/>
            </a:pPr>
            <a:r>
              <a:rPr lang="en-US" altLang="en-US" sz="2400" dirty="0"/>
              <a:t>SM is the movement of people up or down the stratification system</a:t>
            </a:r>
          </a:p>
          <a:p>
            <a:r>
              <a:rPr lang="en-US" altLang="en-US" sz="2400" dirty="0"/>
              <a:t>trends in European countries</a:t>
            </a:r>
          </a:p>
          <a:p>
            <a:pPr lvl="1">
              <a:spcAft>
                <a:spcPct val="50000"/>
              </a:spcAft>
              <a:buFontTx/>
              <a:buChar char="•"/>
            </a:pPr>
            <a:r>
              <a:rPr lang="cs-CZ" altLang="ja-JP" sz="2400" dirty="0">
                <a:ea typeface="ＭＳ Ｐゴシック" pitchFamily="34" charset="-128"/>
              </a:rPr>
              <a:t>f</a:t>
            </a:r>
            <a:r>
              <a:rPr lang="en-US" altLang="ja-JP" sz="2400" dirty="0" err="1">
                <a:ea typeface="ＭＳ Ｐゴシック" pitchFamily="34" charset="-128"/>
              </a:rPr>
              <a:t>rom</a:t>
            </a:r>
            <a:r>
              <a:rPr lang="en-US" altLang="ja-JP" sz="2400" dirty="0">
                <a:ea typeface="ＭＳ Ｐゴシック" pitchFamily="34" charset="-128"/>
              </a:rPr>
              <a:t> agriculture to industry: industrial societies</a:t>
            </a:r>
          </a:p>
          <a:p>
            <a:pPr lvl="1">
              <a:spcAft>
                <a:spcPct val="50000"/>
              </a:spcAft>
              <a:buFontTx/>
              <a:buChar char="•"/>
            </a:pPr>
            <a:r>
              <a:rPr lang="cs-CZ" altLang="ja-JP" sz="2400" dirty="0">
                <a:ea typeface="ＭＳ Ｐゴシック" pitchFamily="34" charset="-128"/>
              </a:rPr>
              <a:t>f</a:t>
            </a:r>
            <a:r>
              <a:rPr lang="en-US" altLang="ja-JP" sz="2400" dirty="0">
                <a:ea typeface="ＭＳ Ｐゴシック" pitchFamily="34" charset="-128"/>
              </a:rPr>
              <a:t>rom industry to services: post-industrial societies</a:t>
            </a:r>
          </a:p>
          <a:p>
            <a:pPr lvl="2">
              <a:spcAft>
                <a:spcPct val="50000"/>
              </a:spcAft>
              <a:buFontTx/>
              <a:buChar char="•"/>
            </a:pPr>
            <a:r>
              <a:rPr lang="cs-CZ" altLang="ja-JP" dirty="0">
                <a:ea typeface="ＭＳ Ｐゴシック" pitchFamily="34" charset="-128"/>
              </a:rPr>
              <a:t>t</a:t>
            </a:r>
            <a:r>
              <a:rPr lang="en-US" altLang="ja-JP" dirty="0" err="1">
                <a:ea typeface="ＭＳ Ｐゴシック" pitchFamily="34" charset="-128"/>
              </a:rPr>
              <a:t>hese</a:t>
            </a:r>
            <a:r>
              <a:rPr lang="en-US" altLang="ja-JP" dirty="0">
                <a:ea typeface="ＭＳ Ｐゴシック" pitchFamily="34" charset="-128"/>
              </a:rPr>
              <a:t> trends are reflected in structural social mobility trends</a:t>
            </a:r>
          </a:p>
          <a:p>
            <a:pPr>
              <a:spcAft>
                <a:spcPct val="50000"/>
              </a:spcAft>
              <a:buFontTx/>
              <a:buChar char="•"/>
            </a:pPr>
            <a:r>
              <a:rPr lang="en-US" altLang="ja-JP" sz="2400" dirty="0">
                <a:ea typeface="ＭＳ Ｐゴシック" pitchFamily="34" charset="-128"/>
              </a:rPr>
              <a:t>but no changes in social fluidity (relative social mobility)</a:t>
            </a:r>
          </a:p>
          <a:p>
            <a:pPr lvl="1">
              <a:spcAft>
                <a:spcPct val="50000"/>
              </a:spcAft>
              <a:buFontTx/>
              <a:buChar char="•"/>
            </a:pPr>
            <a:r>
              <a:rPr lang="en-US" altLang="ja-JP" sz="2400" dirty="0">
                <a:ea typeface="ＭＳ Ｐゴシック" pitchFamily="34" charset="-128"/>
              </a:rPr>
              <a:t>odds ratios are the same</a:t>
            </a:r>
          </a:p>
          <a:p>
            <a:endParaRPr lang="en-US" altLang="en-US" dirty="0"/>
          </a:p>
          <a:p>
            <a:endParaRPr lang="en-US" altLang="en-US" b="1" dirty="0"/>
          </a:p>
        </p:txBody>
      </p:sp>
      <p:sp>
        <p:nvSpPr>
          <p:cNvPr id="25604" name="Slide Number Placeholder 3"/>
          <p:cNvSpPr txBox="1">
            <a:spLocks noGrp="1"/>
          </p:cNvSpPr>
          <p:nvPr/>
        </p:nvSpPr>
        <p:spPr bwMode="auto">
          <a:xfrm>
            <a:off x="8223250" y="6505575"/>
            <a:ext cx="6032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62D91"/>
              </a:buClr>
              <a:buChar char="•"/>
              <a:defRPr sz="3200">
                <a:solidFill>
                  <a:schemeClr val="tx1"/>
                </a:solidFill>
                <a:latin typeface="Times New Roman" pitchFamily="18" charset="0"/>
                <a:cs typeface="Arial" charset="0"/>
              </a:defRPr>
            </a:lvl1pPr>
            <a:lvl2pPr marL="37931725" indent="-37474525" eaLnBrk="0" hangingPunct="0">
              <a:spcBef>
                <a:spcPct val="20000"/>
              </a:spcBef>
              <a:buClr>
                <a:srgbClr val="662D91"/>
              </a:buClr>
              <a:buChar char="–"/>
              <a:defRPr sz="2800">
                <a:solidFill>
                  <a:schemeClr val="tx1"/>
                </a:solidFill>
                <a:latin typeface="Times New Roman" pitchFamily="18" charset="0"/>
                <a:cs typeface="Arial" charset="0"/>
              </a:defRPr>
            </a:lvl2pPr>
            <a:lvl3pPr marL="1143000" indent="-228600" eaLnBrk="0" hangingPunct="0">
              <a:spcBef>
                <a:spcPct val="20000"/>
              </a:spcBef>
              <a:buClr>
                <a:srgbClr val="662D91"/>
              </a:buClr>
              <a:buChar char="•"/>
              <a:defRPr sz="2400">
                <a:solidFill>
                  <a:schemeClr val="tx1"/>
                </a:solidFill>
                <a:latin typeface="Times New Roman" pitchFamily="18" charset="0"/>
                <a:cs typeface="Arial" charset="0"/>
              </a:defRPr>
            </a:lvl3pPr>
            <a:lvl4pPr marL="1600200" indent="-228600" eaLnBrk="0" hangingPunct="0">
              <a:spcBef>
                <a:spcPct val="20000"/>
              </a:spcBef>
              <a:buClr>
                <a:srgbClr val="662D91"/>
              </a:buClr>
              <a:buChar char="–"/>
              <a:defRPr sz="2000">
                <a:solidFill>
                  <a:schemeClr val="tx1"/>
                </a:solidFill>
                <a:latin typeface="Times New Roman" pitchFamily="18" charset="0"/>
                <a:cs typeface="Arial" charset="0"/>
              </a:defRPr>
            </a:lvl4pPr>
            <a:lvl5pPr marL="2057400" indent="-228600" eaLnBrk="0" hangingPunct="0">
              <a:spcBef>
                <a:spcPct val="20000"/>
              </a:spcBef>
              <a:buClr>
                <a:srgbClr val="662D91"/>
              </a:buClr>
              <a:buChar char="»"/>
              <a:defRPr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9pPr>
          </a:lstStyle>
          <a:p>
            <a:pPr algn="ctr" eaLnBrk="1" hangingPunct="1">
              <a:spcBef>
                <a:spcPct val="0"/>
              </a:spcBef>
              <a:buClrTx/>
              <a:buFontTx/>
              <a:buNone/>
            </a:pPr>
            <a:fld id="{1090E254-4034-4A36-BA41-BBABBF2E845D}" type="slidenum">
              <a:rPr lang="en-US" altLang="en-US" sz="1000" b="0">
                <a:solidFill>
                  <a:schemeClr val="bg1"/>
                </a:solidFill>
                <a:latin typeface="Arial" charset="0"/>
                <a:ea typeface="ＭＳ Ｐゴシック" pitchFamily="34" charset="-128"/>
              </a:rPr>
              <a:pPr algn="ctr" eaLnBrk="1" hangingPunct="1">
                <a:spcBef>
                  <a:spcPct val="0"/>
                </a:spcBef>
                <a:buClrTx/>
                <a:buFontTx/>
                <a:buNone/>
              </a:pPr>
              <a:t>11</a:t>
            </a:fld>
            <a:endParaRPr lang="en-US" altLang="en-US" sz="1000" b="0">
              <a:solidFill>
                <a:schemeClr val="bg1"/>
              </a:solidFill>
              <a:latin typeface="Arial" charset="0"/>
              <a:ea typeface="ＭＳ Ｐゴシック" pitchFamily="34" charset="-128"/>
            </a:endParaRPr>
          </a:p>
        </p:txBody>
      </p:sp>
      <p:sp>
        <p:nvSpPr>
          <p:cNvPr id="2" name="Zástupný symbol pro číslo snímku 1"/>
          <p:cNvSpPr>
            <a:spLocks noGrp="1"/>
          </p:cNvSpPr>
          <p:nvPr>
            <p:ph type="sldNum" sz="quarter" idx="12"/>
          </p:nvPr>
        </p:nvSpPr>
        <p:spPr/>
        <p:txBody>
          <a:bodyPr/>
          <a:lstStyle/>
          <a:p>
            <a:fld id="{9494B6D5-A0B9-47D8-AD4D-9B608C1A07EE}" type="slidenum">
              <a:rPr lang="en-GB" smtClean="0"/>
              <a:pPr/>
              <a:t>11</a:t>
            </a:fld>
            <a:endParaRPr lang="en-GB"/>
          </a:p>
        </p:txBody>
      </p:sp>
    </p:spTree>
    <p:extLst>
      <p:ext uri="{BB962C8B-B14F-4D97-AF65-F5344CB8AC3E}">
        <p14:creationId xmlns:p14="http://schemas.microsoft.com/office/powerpoint/2010/main" val="1099807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p:txBody>
          <a:bodyPr>
            <a:noAutofit/>
          </a:bodyPr>
          <a:lstStyle/>
          <a:p>
            <a:r>
              <a:rPr lang="cs-CZ" altLang="en-US" sz="3200" b="1" dirty="0" err="1"/>
              <a:t>Ascription</a:t>
            </a:r>
            <a:r>
              <a:rPr lang="cs-CZ" altLang="en-US" sz="3200" b="1" dirty="0"/>
              <a:t> versus </a:t>
            </a:r>
            <a:r>
              <a:rPr lang="cs-CZ" altLang="en-US" sz="3200" b="1" dirty="0" err="1"/>
              <a:t>Achivement</a:t>
            </a:r>
            <a:r>
              <a:rPr lang="cs-CZ" altLang="en-US" sz="3200" b="1" dirty="0"/>
              <a:t> </a:t>
            </a:r>
            <a:endParaRPr lang="en-US" altLang="en-US" sz="3200" b="1" dirty="0"/>
          </a:p>
        </p:txBody>
      </p:sp>
      <p:sp>
        <p:nvSpPr>
          <p:cNvPr id="110595" name="Rectangle 3"/>
          <p:cNvSpPr>
            <a:spLocks noGrp="1" noChangeArrowheads="1"/>
          </p:cNvSpPr>
          <p:nvPr>
            <p:ph type="body" idx="4294967295"/>
          </p:nvPr>
        </p:nvSpPr>
        <p:spPr>
          <a:xfrm>
            <a:off x="539552" y="1556792"/>
            <a:ext cx="8229600" cy="4876800"/>
          </a:xfrm>
        </p:spPr>
        <p:txBody>
          <a:bodyPr>
            <a:normAutofit/>
          </a:bodyPr>
          <a:lstStyle/>
          <a:p>
            <a:r>
              <a:rPr lang="cs-CZ" altLang="en-US" sz="2800" dirty="0" err="1"/>
              <a:t>What</a:t>
            </a:r>
            <a:r>
              <a:rPr lang="cs-CZ" altLang="en-US" sz="2800" dirty="0"/>
              <a:t> </a:t>
            </a:r>
            <a:r>
              <a:rPr lang="cs-CZ" altLang="en-US" sz="2800" dirty="0" err="1"/>
              <a:t>is</a:t>
            </a:r>
            <a:r>
              <a:rPr lang="cs-CZ" altLang="en-US" sz="2800" dirty="0"/>
              <a:t> </a:t>
            </a:r>
            <a:r>
              <a:rPr lang="cs-CZ" altLang="en-US" sz="2800" i="1" dirty="0" err="1"/>
              <a:t>ascription</a:t>
            </a:r>
            <a:r>
              <a:rPr lang="cs-CZ" altLang="en-US" sz="2800" dirty="0"/>
              <a:t>?</a:t>
            </a:r>
          </a:p>
          <a:p>
            <a:pPr lvl="1"/>
            <a:r>
              <a:rPr lang="cs-CZ" altLang="en-US" dirty="0" err="1"/>
              <a:t>How</a:t>
            </a:r>
            <a:r>
              <a:rPr lang="cs-CZ" altLang="en-US" dirty="0"/>
              <a:t> </a:t>
            </a:r>
            <a:r>
              <a:rPr lang="cs-CZ" altLang="en-US" dirty="0" err="1"/>
              <a:t>does</a:t>
            </a:r>
            <a:r>
              <a:rPr lang="cs-CZ" altLang="en-US" dirty="0"/>
              <a:t> </a:t>
            </a:r>
            <a:r>
              <a:rPr lang="cs-CZ" altLang="en-US" dirty="0" err="1"/>
              <a:t>acriptive</a:t>
            </a:r>
            <a:r>
              <a:rPr lang="cs-CZ" altLang="en-US" dirty="0"/>
              <a:t> society </a:t>
            </a:r>
            <a:r>
              <a:rPr lang="cs-CZ" altLang="en-US" dirty="0" err="1"/>
              <a:t>work</a:t>
            </a:r>
            <a:r>
              <a:rPr lang="cs-CZ" altLang="en-US" dirty="0"/>
              <a:t>?</a:t>
            </a:r>
          </a:p>
          <a:p>
            <a:pPr marL="457200" lvl="1" indent="0">
              <a:buNone/>
            </a:pPr>
            <a:endParaRPr lang="cs-CZ" altLang="en-US" dirty="0"/>
          </a:p>
          <a:p>
            <a:r>
              <a:rPr lang="cs-CZ" altLang="en-US" sz="2800" dirty="0" err="1"/>
              <a:t>What</a:t>
            </a:r>
            <a:r>
              <a:rPr lang="cs-CZ" altLang="en-US" sz="2800" dirty="0"/>
              <a:t> </a:t>
            </a:r>
            <a:r>
              <a:rPr lang="cs-CZ" altLang="en-US" sz="2800" dirty="0" err="1"/>
              <a:t>is</a:t>
            </a:r>
            <a:r>
              <a:rPr lang="cs-CZ" altLang="en-US" sz="2800" dirty="0"/>
              <a:t> </a:t>
            </a:r>
            <a:r>
              <a:rPr lang="cs-CZ" altLang="en-US" sz="2800" i="1" dirty="0" err="1"/>
              <a:t>achivement</a:t>
            </a:r>
            <a:r>
              <a:rPr lang="cs-CZ" altLang="en-US" sz="2800" dirty="0"/>
              <a:t>?</a:t>
            </a:r>
          </a:p>
          <a:p>
            <a:pPr lvl="1"/>
            <a:r>
              <a:rPr lang="cs-CZ" altLang="en-US" dirty="0" err="1"/>
              <a:t>How</a:t>
            </a:r>
            <a:r>
              <a:rPr lang="cs-CZ" altLang="en-US" dirty="0"/>
              <a:t> </a:t>
            </a:r>
            <a:r>
              <a:rPr lang="cs-CZ" altLang="en-US" dirty="0" err="1"/>
              <a:t>does</a:t>
            </a:r>
            <a:r>
              <a:rPr lang="cs-CZ" altLang="en-US" dirty="0"/>
              <a:t> </a:t>
            </a:r>
            <a:r>
              <a:rPr lang="cs-CZ" altLang="en-US" dirty="0" err="1"/>
              <a:t>meritocratic</a:t>
            </a:r>
            <a:r>
              <a:rPr lang="cs-CZ" altLang="en-US" dirty="0"/>
              <a:t> society </a:t>
            </a:r>
            <a:r>
              <a:rPr lang="cs-CZ" altLang="en-US" dirty="0" err="1"/>
              <a:t>work</a:t>
            </a:r>
            <a:r>
              <a:rPr lang="cs-CZ" altLang="en-US" dirty="0"/>
              <a:t>?</a:t>
            </a:r>
          </a:p>
          <a:p>
            <a:pPr marL="457200" lvl="1" indent="0">
              <a:buNone/>
            </a:pPr>
            <a:endParaRPr lang="cs-CZ" altLang="en-US" dirty="0"/>
          </a:p>
          <a:p>
            <a:r>
              <a:rPr lang="cs-CZ" altLang="en-US" sz="2800" dirty="0" err="1"/>
              <a:t>Why</a:t>
            </a:r>
            <a:r>
              <a:rPr lang="cs-CZ" altLang="en-US" sz="2800" dirty="0"/>
              <a:t> </a:t>
            </a:r>
            <a:r>
              <a:rPr lang="cs-CZ" altLang="en-US" sz="2800" dirty="0" err="1"/>
              <a:t>we</a:t>
            </a:r>
            <a:r>
              <a:rPr lang="cs-CZ" altLang="en-US" sz="2800" dirty="0"/>
              <a:t> </a:t>
            </a:r>
            <a:r>
              <a:rPr lang="cs-CZ" altLang="en-US" sz="2800" dirty="0" err="1"/>
              <a:t>should</a:t>
            </a:r>
            <a:r>
              <a:rPr lang="cs-CZ" altLang="en-US" sz="2800" dirty="0"/>
              <a:t> </a:t>
            </a:r>
            <a:r>
              <a:rPr lang="cs-CZ" altLang="en-US" sz="2800" dirty="0" err="1"/>
              <a:t>strive</a:t>
            </a:r>
            <a:r>
              <a:rPr lang="cs-CZ" altLang="en-US" sz="2800" dirty="0"/>
              <a:t> </a:t>
            </a:r>
            <a:r>
              <a:rPr lang="cs-CZ" altLang="en-US" sz="2800" dirty="0" err="1"/>
              <a:t>for</a:t>
            </a:r>
            <a:r>
              <a:rPr lang="cs-CZ" altLang="en-US" sz="2800" dirty="0"/>
              <a:t> </a:t>
            </a:r>
            <a:r>
              <a:rPr lang="cs-CZ" altLang="en-US" sz="2800" i="1" dirty="0" err="1"/>
              <a:t>meritocratic</a:t>
            </a:r>
            <a:r>
              <a:rPr lang="cs-CZ" altLang="en-US" sz="2800" i="1" dirty="0"/>
              <a:t> </a:t>
            </a:r>
            <a:r>
              <a:rPr lang="cs-CZ" altLang="en-US" sz="2800" i="1" dirty="0" err="1"/>
              <a:t>societies</a:t>
            </a:r>
            <a:r>
              <a:rPr lang="cs-CZ" altLang="en-US" sz="2800" dirty="0"/>
              <a:t>?</a:t>
            </a:r>
          </a:p>
          <a:p>
            <a:pPr lvl="1"/>
            <a:r>
              <a:rPr lang="cs-CZ" altLang="en-US" dirty="0" err="1"/>
              <a:t>Discussion</a:t>
            </a:r>
            <a:endParaRPr lang="cs-CZ" altLang="en-US" dirty="0"/>
          </a:p>
        </p:txBody>
      </p:sp>
    </p:spTree>
    <p:custDataLst>
      <p:tags r:id="rId1"/>
    </p:custDataLst>
    <p:extLst>
      <p:ext uri="{BB962C8B-B14F-4D97-AF65-F5344CB8AC3E}">
        <p14:creationId xmlns:p14="http://schemas.microsoft.com/office/powerpoint/2010/main" val="228648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5"/>
          <p:cNvSpPr>
            <a:spLocks noGrp="1"/>
          </p:cNvSpPr>
          <p:nvPr>
            <p:ph type="title"/>
          </p:nvPr>
        </p:nvSpPr>
        <p:spPr>
          <a:xfrm>
            <a:off x="381000" y="533400"/>
            <a:ext cx="8458200" cy="1143000"/>
          </a:xfrm>
        </p:spPr>
        <p:txBody>
          <a:bodyPr>
            <a:normAutofit fontScale="90000"/>
          </a:bodyPr>
          <a:lstStyle/>
          <a:p>
            <a:r>
              <a:rPr lang="en-US" altLang="en-US" sz="4000" dirty="0"/>
              <a:t>Standards of Equality – what should be the goal?</a:t>
            </a:r>
          </a:p>
        </p:txBody>
      </p:sp>
      <p:sp>
        <p:nvSpPr>
          <p:cNvPr id="16388" name="Slide Number Placeholder 4"/>
          <p:cNvSpPr>
            <a:spLocks noGrp="1"/>
          </p:cNvSpPr>
          <p:nvPr>
            <p:ph type="sldNum" sz="quarter" idx="11"/>
          </p:nvPr>
        </p:nvSpPr>
        <p:spPr/>
        <p:txBody>
          <a:bodyPr/>
          <a:lstStyle/>
          <a:p>
            <a:pPr fontAlgn="base">
              <a:spcBef>
                <a:spcPct val="0"/>
              </a:spcBef>
              <a:spcAft>
                <a:spcPct val="0"/>
              </a:spcAft>
              <a:defRPr/>
            </a:pPr>
            <a:fld id="{5D80AF70-8A3C-4505-9AF1-58A31F2C1EF3}" type="slidenum">
              <a:rPr lang="en-US" smtClean="0"/>
              <a:pPr fontAlgn="base">
                <a:spcBef>
                  <a:spcPct val="0"/>
                </a:spcBef>
                <a:spcAft>
                  <a:spcPct val="0"/>
                </a:spcAft>
                <a:defRPr/>
              </a:pPr>
              <a:t>13</a:t>
            </a:fld>
            <a:endParaRPr lang="en-US"/>
          </a:p>
        </p:txBody>
      </p:sp>
      <p:sp>
        <p:nvSpPr>
          <p:cNvPr id="20485" name="Content Placeholder 6"/>
          <p:cNvSpPr>
            <a:spLocks noGrp="1"/>
          </p:cNvSpPr>
          <p:nvPr>
            <p:ph sz="half" idx="1"/>
          </p:nvPr>
        </p:nvSpPr>
        <p:spPr>
          <a:xfrm>
            <a:off x="381000" y="2022475"/>
            <a:ext cx="8458200" cy="4302125"/>
          </a:xfrm>
        </p:spPr>
        <p:txBody>
          <a:bodyPr/>
          <a:lstStyle/>
          <a:p>
            <a:r>
              <a:rPr lang="en-US" altLang="en-US" sz="2400" b="1" dirty="0"/>
              <a:t>Ontological equality</a:t>
            </a:r>
            <a:r>
              <a:rPr lang="en-US" altLang="en-US" sz="2400" dirty="0"/>
              <a:t> - everyone is created equal. Goal is equal respect and status within the culture.</a:t>
            </a:r>
          </a:p>
          <a:p>
            <a:r>
              <a:rPr lang="en-US" altLang="en-US" sz="2400" b="1" dirty="0"/>
              <a:t>Equality of Condition – </a:t>
            </a:r>
            <a:r>
              <a:rPr lang="en-US" altLang="en-US" sz="2400" dirty="0"/>
              <a:t>“level playing field,” same starting point for everyone. Goals may include increasing diversity &amp; using affirmative action.</a:t>
            </a:r>
          </a:p>
          <a:p>
            <a:r>
              <a:rPr lang="en-US" altLang="en-US" sz="2400" b="1" dirty="0"/>
              <a:t>Equality of Opportunity - </a:t>
            </a:r>
            <a:r>
              <a:rPr lang="en-US" altLang="en-US" sz="2400" dirty="0"/>
              <a:t>inequality of condition is acceptable as long as everyone has the same opportunities for advancement and is judged by the same standards</a:t>
            </a:r>
          </a:p>
          <a:p>
            <a:pPr marL="742950" lvl="1" indent="-285750"/>
            <a:r>
              <a:rPr lang="en-US" altLang="en-US" dirty="0"/>
              <a:t> Fits most closely with modern capitalist society</a:t>
            </a:r>
          </a:p>
          <a:p>
            <a:pPr marL="742950" lvl="1" indent="-285750"/>
            <a:endParaRPr lang="en-US" altLang="en-US" sz="2400" dirty="0"/>
          </a:p>
          <a:p>
            <a:pPr marL="742950" lvl="1" indent="-285750"/>
            <a:endParaRPr lang="en-US" altLang="en-US" dirty="0"/>
          </a:p>
          <a:p>
            <a:endParaRPr lang="en-US" altLang="en-US" sz="2400" dirty="0"/>
          </a:p>
          <a:p>
            <a:endParaRPr lang="en-US" altLang="en-US" dirty="0"/>
          </a:p>
          <a:p>
            <a:pPr>
              <a:buFont typeface="Wingdings" pitchFamily="2" charset="2"/>
              <a:buNone/>
            </a:pPr>
            <a:endParaRPr lang="en-US" altLang="en-US" dirty="0"/>
          </a:p>
        </p:txBody>
      </p:sp>
    </p:spTree>
    <p:custDataLst>
      <p:tags r:id="rId1"/>
    </p:custDataLst>
    <p:extLst>
      <p:ext uri="{BB962C8B-B14F-4D97-AF65-F5344CB8AC3E}">
        <p14:creationId xmlns:p14="http://schemas.microsoft.com/office/powerpoint/2010/main" val="3576488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Slide Number Placeholder 4"/>
          <p:cNvSpPr>
            <a:spLocks noGrp="1"/>
          </p:cNvSpPr>
          <p:nvPr>
            <p:ph type="sldNum" sz="quarter" idx="11"/>
          </p:nvPr>
        </p:nvSpPr>
        <p:spPr/>
        <p:txBody>
          <a:bodyPr/>
          <a:lstStyle/>
          <a:p>
            <a:pPr fontAlgn="base">
              <a:spcBef>
                <a:spcPct val="0"/>
              </a:spcBef>
              <a:spcAft>
                <a:spcPct val="0"/>
              </a:spcAft>
              <a:defRPr/>
            </a:pPr>
            <a:fld id="{5D80AF70-8A3C-4505-9AF1-58A31F2C1EF3}" type="slidenum">
              <a:rPr lang="en-US" smtClean="0"/>
              <a:pPr fontAlgn="base">
                <a:spcBef>
                  <a:spcPct val="0"/>
                </a:spcBef>
                <a:spcAft>
                  <a:spcPct val="0"/>
                </a:spcAft>
                <a:defRPr/>
              </a:pPr>
              <a:t>14</a:t>
            </a:fld>
            <a:endParaRPr lang="en-US"/>
          </a:p>
        </p:txBody>
      </p:sp>
      <p:sp>
        <p:nvSpPr>
          <p:cNvPr id="3" name="TextovéPole 2">
            <a:extLst>
              <a:ext uri="{FF2B5EF4-FFF2-40B4-BE49-F238E27FC236}">
                <a16:creationId xmlns:a16="http://schemas.microsoft.com/office/drawing/2014/main" id="{78D63D22-1296-4EF0-9247-850CFE83C0D7}"/>
              </a:ext>
            </a:extLst>
          </p:cNvPr>
          <p:cNvSpPr txBox="1"/>
          <p:nvPr/>
        </p:nvSpPr>
        <p:spPr>
          <a:xfrm>
            <a:off x="323528" y="0"/>
            <a:ext cx="8496944" cy="3447098"/>
          </a:xfrm>
          <a:prstGeom prst="rect">
            <a:avLst/>
          </a:prstGeom>
          <a:noFill/>
        </p:spPr>
        <p:txBody>
          <a:bodyPr wrap="square" rtlCol="0">
            <a:spAutoFit/>
          </a:bodyPr>
          <a:lstStyle/>
          <a:p>
            <a:r>
              <a:rPr lang="cs-CZ" sz="2400" b="1" dirty="0" err="1"/>
              <a:t>Equality</a:t>
            </a:r>
            <a:r>
              <a:rPr lang="cs-CZ" sz="2400" b="1" dirty="0"/>
              <a:t> </a:t>
            </a:r>
            <a:r>
              <a:rPr lang="cs-CZ" sz="2400" b="1" dirty="0" err="1"/>
              <a:t>vs</a:t>
            </a:r>
            <a:r>
              <a:rPr lang="cs-CZ" sz="2400" b="1" dirty="0"/>
              <a:t> </a:t>
            </a:r>
            <a:r>
              <a:rPr lang="cs-CZ" sz="2400" b="1" dirty="0" err="1"/>
              <a:t>Equity</a:t>
            </a:r>
            <a:endParaRPr lang="cs-CZ" sz="2400" b="1" dirty="0"/>
          </a:p>
          <a:p>
            <a:endParaRPr lang="cs-CZ" dirty="0"/>
          </a:p>
          <a:p>
            <a:r>
              <a:rPr lang="en-US" sz="2000" b="1" dirty="0">
                <a:latin typeface="Times New Roman" panose="02020603050405020304" pitchFamily="18" charset="0"/>
                <a:cs typeface="Times New Roman" panose="02020603050405020304" pitchFamily="18" charset="0"/>
              </a:rPr>
              <a:t>Equality</a:t>
            </a:r>
            <a:r>
              <a:rPr lang="en-US" sz="2000" dirty="0">
                <a:latin typeface="Times New Roman" panose="02020603050405020304" pitchFamily="18" charset="0"/>
                <a:cs typeface="Times New Roman" panose="02020603050405020304" pitchFamily="18" charset="0"/>
              </a:rPr>
              <a:t> is the provision of equal access</a:t>
            </a:r>
            <a:r>
              <a:rPr lang="cs-CZ"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to resources and opportunities.</a:t>
            </a:r>
            <a:r>
              <a:rPr lang="cs-CZ" sz="2000" dirty="0">
                <a:latin typeface="Times New Roman" panose="02020603050405020304" pitchFamily="18" charset="0"/>
                <a:cs typeface="Times New Roman" panose="02020603050405020304" pitchFamily="18" charset="0"/>
              </a:rPr>
              <a:t> E</a:t>
            </a:r>
            <a:r>
              <a:rPr lang="en-US" sz="2000" dirty="0" err="1">
                <a:latin typeface="Times New Roman" panose="02020603050405020304" pitchFamily="18" charset="0"/>
                <a:cs typeface="Times New Roman" panose="02020603050405020304" pitchFamily="18" charset="0"/>
              </a:rPr>
              <a:t>veryone</a:t>
            </a:r>
            <a:r>
              <a:rPr lang="en-US" sz="2000" dirty="0">
                <a:latin typeface="Times New Roman" panose="02020603050405020304" pitchFamily="18" charset="0"/>
                <a:cs typeface="Times New Roman" panose="02020603050405020304" pitchFamily="18" charset="0"/>
              </a:rPr>
              <a:t> gets the same thing, regardless of where they come from or what needs they might have. </a:t>
            </a:r>
            <a:endParaRPr lang="cs-CZ" sz="2000" dirty="0">
              <a:latin typeface="Times New Roman" panose="02020603050405020304" pitchFamily="18" charset="0"/>
              <a:cs typeface="Times New Roman" panose="02020603050405020304" pitchFamily="18" charset="0"/>
            </a:endParaRPr>
          </a:p>
          <a:p>
            <a:endParaRPr lang="cs-CZ" sz="2000" dirty="0">
              <a:latin typeface="Times New Roman" panose="02020603050405020304" pitchFamily="18" charset="0"/>
              <a:cs typeface="Times New Roman" panose="02020603050405020304" pitchFamily="18" charset="0"/>
            </a:endParaRPr>
          </a:p>
          <a:p>
            <a:r>
              <a:rPr lang="en-US" sz="2000" b="1" dirty="0">
                <a:solidFill>
                  <a:srgbClr val="141F4D"/>
                </a:solidFill>
                <a:latin typeface="Times New Roman" panose="02020603050405020304" pitchFamily="18" charset="0"/>
                <a:cs typeface="Times New Roman" panose="02020603050405020304" pitchFamily="18" charset="0"/>
              </a:rPr>
              <a:t>Equity </a:t>
            </a:r>
            <a:r>
              <a:rPr lang="en-US" sz="2000" dirty="0">
                <a:solidFill>
                  <a:srgbClr val="141F4D"/>
                </a:solidFill>
                <a:latin typeface="Times New Roman" panose="02020603050405020304" pitchFamily="18" charset="0"/>
                <a:cs typeface="Times New Roman" panose="02020603050405020304" pitchFamily="18" charset="0"/>
              </a:rPr>
              <a:t>is the provision of personalized resources needed for all individuals to reach common goals. </a:t>
            </a:r>
            <a:r>
              <a:rPr lang="cs-CZ" sz="2000" dirty="0">
                <a:solidFill>
                  <a:srgbClr val="141F4D"/>
                </a:solidFill>
                <a:latin typeface="Times New Roman" panose="02020603050405020304" pitchFamily="18" charset="0"/>
                <a:cs typeface="Times New Roman" panose="02020603050405020304" pitchFamily="18" charset="0"/>
              </a:rPr>
              <a:t>T</a:t>
            </a:r>
            <a:r>
              <a:rPr lang="en-US" sz="2000" dirty="0">
                <a:solidFill>
                  <a:srgbClr val="141F4D"/>
                </a:solidFill>
                <a:latin typeface="Times New Roman" panose="02020603050405020304" pitchFamily="18" charset="0"/>
                <a:cs typeface="Times New Roman" panose="02020603050405020304" pitchFamily="18" charset="0"/>
              </a:rPr>
              <a:t>he goals and expectations are the same for all students, but the supports needed to achieve those goals depends on the students’ needs. </a:t>
            </a:r>
          </a:p>
          <a:p>
            <a:endParaRPr lang="cs-CZ" dirty="0"/>
          </a:p>
          <a:p>
            <a:endParaRPr lang="cs-CZ" dirty="0"/>
          </a:p>
        </p:txBody>
      </p:sp>
      <p:pic>
        <p:nvPicPr>
          <p:cNvPr id="4" name="Obrázek 3">
            <a:extLst>
              <a:ext uri="{FF2B5EF4-FFF2-40B4-BE49-F238E27FC236}">
                <a16:creationId xmlns:a16="http://schemas.microsoft.com/office/drawing/2014/main" id="{118EBC88-30E9-4555-A536-163EFBC3C427}"/>
              </a:ext>
            </a:extLst>
          </p:cNvPr>
          <p:cNvPicPr>
            <a:picLocks noChangeAspect="1"/>
          </p:cNvPicPr>
          <p:nvPr/>
        </p:nvPicPr>
        <p:blipFill>
          <a:blip r:embed="rId4"/>
          <a:stretch>
            <a:fillRect/>
          </a:stretch>
        </p:blipFill>
        <p:spPr>
          <a:xfrm>
            <a:off x="2267744" y="3007002"/>
            <a:ext cx="4398529" cy="3843536"/>
          </a:xfrm>
          <a:prstGeom prst="rect">
            <a:avLst/>
          </a:prstGeom>
        </p:spPr>
      </p:pic>
    </p:spTree>
    <p:custDataLst>
      <p:tags r:id="rId1"/>
    </p:custDataLst>
    <p:extLst>
      <p:ext uri="{BB962C8B-B14F-4D97-AF65-F5344CB8AC3E}">
        <p14:creationId xmlns:p14="http://schemas.microsoft.com/office/powerpoint/2010/main" val="2072056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r>
              <a:rPr lang="en-US" altLang="en-US" sz="4000" b="1" dirty="0"/>
              <a:t>Three basic models</a:t>
            </a:r>
            <a:r>
              <a:rPr lang="cs-CZ" altLang="en-US" sz="4000" b="1" dirty="0"/>
              <a:t> </a:t>
            </a:r>
            <a:r>
              <a:rPr lang="cs-CZ" altLang="en-US" sz="4000" b="1" dirty="0" err="1"/>
              <a:t>of</a:t>
            </a:r>
            <a:r>
              <a:rPr lang="cs-CZ" altLang="en-US" sz="4000" b="1" dirty="0"/>
              <a:t> </a:t>
            </a:r>
            <a:r>
              <a:rPr lang="cs-CZ" altLang="en-US" sz="4000" b="1" dirty="0" err="1"/>
              <a:t>social</a:t>
            </a:r>
            <a:r>
              <a:rPr lang="cs-CZ" altLang="en-US" sz="4000" b="1" dirty="0"/>
              <a:t> </a:t>
            </a:r>
            <a:r>
              <a:rPr lang="cs-CZ" altLang="en-US" sz="4000" b="1" dirty="0" err="1"/>
              <a:t>stratification</a:t>
            </a:r>
            <a:endParaRPr lang="en-US" altLang="en-US" sz="4000" b="1" dirty="0"/>
          </a:p>
        </p:txBody>
      </p:sp>
      <p:sp>
        <p:nvSpPr>
          <p:cNvPr id="11267" name="Rectangle 3"/>
          <p:cNvSpPr>
            <a:spLocks noGrp="1" noChangeArrowheads="1"/>
          </p:cNvSpPr>
          <p:nvPr>
            <p:ph type="body" idx="1"/>
          </p:nvPr>
        </p:nvSpPr>
        <p:spPr>
          <a:xfrm>
            <a:off x="457200" y="1988840"/>
            <a:ext cx="8229600" cy="4137323"/>
          </a:xfrm>
        </p:spPr>
        <p:txBody>
          <a:bodyPr/>
          <a:lstStyle/>
          <a:p>
            <a:r>
              <a:rPr lang="en-US" altLang="en-US" dirty="0"/>
              <a:t>Slavery—ownership of certain people</a:t>
            </a:r>
          </a:p>
          <a:p>
            <a:endParaRPr lang="en-US" altLang="en-US" sz="2000" dirty="0"/>
          </a:p>
          <a:p>
            <a:r>
              <a:rPr lang="en-US" altLang="en-US" dirty="0"/>
              <a:t>Caste—status for life</a:t>
            </a:r>
          </a:p>
          <a:p>
            <a:endParaRPr lang="en-US" altLang="en-US" sz="2000" dirty="0"/>
          </a:p>
          <a:p>
            <a:r>
              <a:rPr lang="en-US" altLang="en-US" dirty="0"/>
              <a:t>Class—positions based on economics</a:t>
            </a:r>
          </a:p>
        </p:txBody>
      </p:sp>
      <p:sp>
        <p:nvSpPr>
          <p:cNvPr id="11268" name="Slide Number Placeholder 3"/>
          <p:cNvSpPr txBox="1">
            <a:spLocks noGrp="1"/>
          </p:cNvSpPr>
          <p:nvPr/>
        </p:nvSpPr>
        <p:spPr bwMode="auto">
          <a:xfrm>
            <a:off x="8223250" y="6505575"/>
            <a:ext cx="6032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62D91"/>
              </a:buClr>
              <a:buChar char="•"/>
              <a:defRPr sz="3200">
                <a:solidFill>
                  <a:schemeClr val="tx1"/>
                </a:solidFill>
                <a:latin typeface="Times New Roman" pitchFamily="18" charset="0"/>
                <a:cs typeface="Arial" charset="0"/>
              </a:defRPr>
            </a:lvl1pPr>
            <a:lvl2pPr marL="37931725" indent="-37474525" eaLnBrk="0" hangingPunct="0">
              <a:spcBef>
                <a:spcPct val="20000"/>
              </a:spcBef>
              <a:buClr>
                <a:srgbClr val="662D91"/>
              </a:buClr>
              <a:buChar char="–"/>
              <a:defRPr sz="2800">
                <a:solidFill>
                  <a:schemeClr val="tx1"/>
                </a:solidFill>
                <a:latin typeface="Times New Roman" pitchFamily="18" charset="0"/>
                <a:cs typeface="Arial" charset="0"/>
              </a:defRPr>
            </a:lvl2pPr>
            <a:lvl3pPr marL="1143000" indent="-228600" eaLnBrk="0" hangingPunct="0">
              <a:spcBef>
                <a:spcPct val="20000"/>
              </a:spcBef>
              <a:buClr>
                <a:srgbClr val="662D91"/>
              </a:buClr>
              <a:buChar char="•"/>
              <a:defRPr sz="2400">
                <a:solidFill>
                  <a:schemeClr val="tx1"/>
                </a:solidFill>
                <a:latin typeface="Times New Roman" pitchFamily="18" charset="0"/>
                <a:cs typeface="Arial" charset="0"/>
              </a:defRPr>
            </a:lvl3pPr>
            <a:lvl4pPr marL="1600200" indent="-228600" eaLnBrk="0" hangingPunct="0">
              <a:spcBef>
                <a:spcPct val="20000"/>
              </a:spcBef>
              <a:buClr>
                <a:srgbClr val="662D91"/>
              </a:buClr>
              <a:buChar char="–"/>
              <a:defRPr sz="2000">
                <a:solidFill>
                  <a:schemeClr val="tx1"/>
                </a:solidFill>
                <a:latin typeface="Times New Roman" pitchFamily="18" charset="0"/>
                <a:cs typeface="Arial" charset="0"/>
              </a:defRPr>
            </a:lvl4pPr>
            <a:lvl5pPr marL="2057400" indent="-228600" eaLnBrk="0" hangingPunct="0">
              <a:spcBef>
                <a:spcPct val="20000"/>
              </a:spcBef>
              <a:buClr>
                <a:srgbClr val="662D91"/>
              </a:buClr>
              <a:buChar char="»"/>
              <a:defRPr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9pPr>
          </a:lstStyle>
          <a:p>
            <a:pPr algn="ctr" eaLnBrk="1" hangingPunct="1">
              <a:spcBef>
                <a:spcPct val="0"/>
              </a:spcBef>
              <a:buClrTx/>
              <a:buFontTx/>
              <a:buNone/>
            </a:pPr>
            <a:fld id="{02BF5B4C-1C75-42F3-A5F1-CC342D316680}" type="slidenum">
              <a:rPr lang="en-US" altLang="en-US" sz="1000" b="0">
                <a:solidFill>
                  <a:schemeClr val="bg1"/>
                </a:solidFill>
                <a:latin typeface="Arial" charset="0"/>
                <a:ea typeface="ＭＳ Ｐゴシック" pitchFamily="34" charset="-128"/>
              </a:rPr>
              <a:pPr algn="ctr" eaLnBrk="1" hangingPunct="1">
                <a:spcBef>
                  <a:spcPct val="0"/>
                </a:spcBef>
                <a:buClrTx/>
                <a:buFontTx/>
                <a:buNone/>
              </a:pPr>
              <a:t>2</a:t>
            </a:fld>
            <a:endParaRPr lang="en-US" altLang="en-US" sz="1000" b="0">
              <a:solidFill>
                <a:schemeClr val="bg1"/>
              </a:solidFill>
              <a:latin typeface="Arial" charset="0"/>
              <a:ea typeface="ＭＳ Ｐゴシック" pitchFamily="34" charset="-128"/>
            </a:endParaRPr>
          </a:p>
        </p:txBody>
      </p:sp>
    </p:spTree>
    <p:extLst>
      <p:ext uri="{BB962C8B-B14F-4D97-AF65-F5344CB8AC3E}">
        <p14:creationId xmlns:p14="http://schemas.microsoft.com/office/powerpoint/2010/main" val="2850223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idx="4294967295"/>
          </p:nvPr>
        </p:nvSpPr>
        <p:spPr>
          <a:xfrm>
            <a:off x="35496" y="0"/>
            <a:ext cx="9144000" cy="1143000"/>
          </a:xfrm>
        </p:spPr>
        <p:txBody>
          <a:bodyPr>
            <a:noAutofit/>
          </a:bodyPr>
          <a:lstStyle/>
          <a:p>
            <a:r>
              <a:rPr lang="en-US" altLang="en-US" sz="3600" b="1" dirty="0"/>
              <a:t>On what dimensions does stratification exist?  </a:t>
            </a:r>
          </a:p>
        </p:txBody>
      </p:sp>
      <p:sp>
        <p:nvSpPr>
          <p:cNvPr id="104451" name="Rectangle 3"/>
          <p:cNvSpPr>
            <a:spLocks noGrp="1" noChangeArrowheads="1"/>
          </p:cNvSpPr>
          <p:nvPr>
            <p:ph type="body" idx="4294967295"/>
          </p:nvPr>
        </p:nvSpPr>
        <p:spPr>
          <a:xfrm>
            <a:off x="457200" y="1143000"/>
            <a:ext cx="8229600" cy="4997152"/>
          </a:xfrm>
        </p:spPr>
        <p:txBody>
          <a:bodyPr>
            <a:normAutofit fontScale="92500"/>
          </a:bodyPr>
          <a:lstStyle/>
          <a:p>
            <a:r>
              <a:rPr lang="en-US" altLang="en-US" sz="2400" dirty="0"/>
              <a:t>Assets, wealth, money</a:t>
            </a:r>
            <a:r>
              <a:rPr lang="cs-CZ" altLang="en-US" sz="2400" dirty="0"/>
              <a:t> (</a:t>
            </a:r>
            <a:r>
              <a:rPr lang="cs-CZ" altLang="en-US" sz="2400" dirty="0" err="1"/>
              <a:t>rich</a:t>
            </a:r>
            <a:r>
              <a:rPr lang="cs-CZ" altLang="en-US" sz="2400" dirty="0"/>
              <a:t> vs. </a:t>
            </a:r>
            <a:r>
              <a:rPr lang="cs-CZ" altLang="en-US" sz="2400" dirty="0" err="1"/>
              <a:t>poor</a:t>
            </a:r>
            <a:r>
              <a:rPr lang="cs-CZ" altLang="en-US" sz="2400" dirty="0"/>
              <a:t> </a:t>
            </a:r>
            <a:r>
              <a:rPr lang="cs-CZ" altLang="en-US" sz="2400" dirty="0" err="1"/>
              <a:t>people</a:t>
            </a:r>
            <a:r>
              <a:rPr lang="cs-CZ" altLang="en-US" sz="2400" dirty="0"/>
              <a:t>) = </a:t>
            </a:r>
            <a:r>
              <a:rPr lang="cs-CZ" altLang="en-US" sz="2400" dirty="0" err="1"/>
              <a:t>economic</a:t>
            </a:r>
            <a:r>
              <a:rPr lang="cs-CZ" altLang="en-US" sz="2400" dirty="0"/>
              <a:t> </a:t>
            </a:r>
            <a:r>
              <a:rPr lang="cs-CZ" altLang="en-US" sz="2400" dirty="0" err="1"/>
              <a:t>view</a:t>
            </a:r>
            <a:r>
              <a:rPr lang="en-US" altLang="en-US" sz="2400" dirty="0"/>
              <a:t> </a:t>
            </a:r>
            <a:endParaRPr lang="cs-CZ" altLang="en-US" sz="2400" dirty="0"/>
          </a:p>
          <a:p>
            <a:r>
              <a:rPr lang="cs-CZ" altLang="en-US" sz="2400" dirty="0" err="1"/>
              <a:t>Occupations</a:t>
            </a:r>
            <a:r>
              <a:rPr lang="cs-CZ" altLang="en-US" sz="2400" dirty="0"/>
              <a:t> (</a:t>
            </a:r>
            <a:r>
              <a:rPr lang="cs-CZ" altLang="en-US" sz="2400" dirty="0" err="1"/>
              <a:t>labour</a:t>
            </a:r>
            <a:r>
              <a:rPr lang="cs-CZ" altLang="en-US" sz="2400" dirty="0"/>
              <a:t> market </a:t>
            </a:r>
            <a:r>
              <a:rPr lang="cs-CZ" altLang="en-US" sz="2400" dirty="0" err="1"/>
              <a:t>positions</a:t>
            </a:r>
            <a:r>
              <a:rPr lang="cs-CZ" altLang="en-US" sz="2400" dirty="0"/>
              <a:t>) = </a:t>
            </a:r>
            <a:r>
              <a:rPr lang="cs-CZ" altLang="en-US" sz="2400" dirty="0" err="1"/>
              <a:t>social</a:t>
            </a:r>
            <a:r>
              <a:rPr lang="cs-CZ" altLang="en-US" sz="2400" dirty="0"/>
              <a:t> </a:t>
            </a:r>
            <a:r>
              <a:rPr lang="en-US" altLang="en-US" sz="2400" dirty="0"/>
              <a:t>class view</a:t>
            </a:r>
          </a:p>
          <a:p>
            <a:r>
              <a:rPr lang="en-US" altLang="en-US" sz="2400" dirty="0"/>
              <a:t>Prestige, respect</a:t>
            </a:r>
            <a:r>
              <a:rPr lang="cs-CZ" altLang="en-US" sz="2400" dirty="0"/>
              <a:t> = </a:t>
            </a:r>
            <a:r>
              <a:rPr lang="cs-CZ" altLang="en-US" sz="2400" dirty="0" err="1"/>
              <a:t>social</a:t>
            </a:r>
            <a:r>
              <a:rPr lang="cs-CZ" altLang="en-US" sz="2400" dirty="0"/>
              <a:t> </a:t>
            </a:r>
            <a:r>
              <a:rPr lang="en-US" altLang="en-US" sz="2400" dirty="0"/>
              <a:t>status view</a:t>
            </a:r>
            <a:endParaRPr lang="cs-CZ" altLang="en-US" sz="2400" dirty="0"/>
          </a:p>
          <a:p>
            <a:r>
              <a:rPr lang="en-US" altLang="en-US" sz="2400" dirty="0"/>
              <a:t>Power</a:t>
            </a:r>
            <a:r>
              <a:rPr lang="cs-CZ" altLang="en-US" sz="2400" dirty="0"/>
              <a:t>, </a:t>
            </a:r>
            <a:r>
              <a:rPr lang="en-US" altLang="en-US" sz="2400" dirty="0"/>
              <a:t>influence</a:t>
            </a:r>
            <a:r>
              <a:rPr lang="cs-CZ" altLang="en-US" sz="2400" dirty="0"/>
              <a:t>, </a:t>
            </a:r>
            <a:r>
              <a:rPr lang="cs-CZ" altLang="en-US" sz="2400" dirty="0" err="1"/>
              <a:t>authority</a:t>
            </a:r>
            <a:r>
              <a:rPr lang="cs-CZ" altLang="en-US" sz="2400" dirty="0"/>
              <a:t> = </a:t>
            </a:r>
            <a:r>
              <a:rPr lang="en-US" altLang="en-US" sz="2400" dirty="0"/>
              <a:t>power view</a:t>
            </a:r>
            <a:endParaRPr lang="cs-CZ" altLang="en-US" sz="2400" dirty="0"/>
          </a:p>
          <a:p>
            <a:endParaRPr lang="cs-CZ" altLang="en-US" sz="2400" dirty="0"/>
          </a:p>
          <a:p>
            <a:r>
              <a:rPr lang="cs-CZ" altLang="en-US" sz="2400" dirty="0" err="1"/>
              <a:t>Income</a:t>
            </a:r>
            <a:r>
              <a:rPr lang="cs-CZ" altLang="en-US" sz="2400" dirty="0"/>
              <a:t>, </a:t>
            </a:r>
            <a:r>
              <a:rPr lang="en-US" altLang="en-US" sz="2400" dirty="0"/>
              <a:t>occupation, </a:t>
            </a:r>
            <a:r>
              <a:rPr lang="cs-CZ" altLang="en-US" sz="2400" dirty="0" err="1"/>
              <a:t>education</a:t>
            </a:r>
            <a:r>
              <a:rPr lang="cs-CZ" altLang="en-US" sz="2400" dirty="0"/>
              <a:t>, </a:t>
            </a:r>
            <a:r>
              <a:rPr lang="cs-CZ" altLang="en-US" sz="2400" dirty="0" err="1"/>
              <a:t>power</a:t>
            </a:r>
            <a:r>
              <a:rPr lang="cs-CZ" altLang="en-US" sz="2400" dirty="0"/>
              <a:t> = </a:t>
            </a:r>
            <a:r>
              <a:rPr lang="en-US" altLang="en-US" sz="2400" dirty="0"/>
              <a:t>socioeconomic status</a:t>
            </a:r>
            <a:r>
              <a:rPr lang="cs-CZ" altLang="en-US" sz="2400" dirty="0"/>
              <a:t> </a:t>
            </a:r>
            <a:r>
              <a:rPr lang="en-US" altLang="en-US" sz="2400" dirty="0"/>
              <a:t>view</a:t>
            </a:r>
          </a:p>
          <a:p>
            <a:endParaRPr lang="en-US" altLang="en-US" sz="2400" dirty="0"/>
          </a:p>
          <a:p>
            <a:r>
              <a:rPr lang="en-US" altLang="en-US" sz="2400" dirty="0"/>
              <a:t>The debate is over which is </a:t>
            </a:r>
            <a:r>
              <a:rPr lang="cs-CZ" altLang="en-US" sz="2400" dirty="0" err="1"/>
              <a:t>the</a:t>
            </a:r>
            <a:r>
              <a:rPr lang="cs-CZ" altLang="en-US" sz="2400" dirty="0"/>
              <a:t> </a:t>
            </a:r>
            <a:r>
              <a:rPr lang="en-US" altLang="en-US" sz="2400" dirty="0"/>
              <a:t>most important or most basic</a:t>
            </a:r>
            <a:r>
              <a:rPr lang="cs-CZ" altLang="en-US" sz="2400" dirty="0"/>
              <a:t> </a:t>
            </a:r>
            <a:r>
              <a:rPr lang="cs-CZ" altLang="en-US" sz="2400" dirty="0" err="1"/>
              <a:t>criteria</a:t>
            </a:r>
            <a:endParaRPr lang="cs-CZ" altLang="en-US" sz="2400" dirty="0"/>
          </a:p>
          <a:p>
            <a:endParaRPr lang="cs-CZ" altLang="en-US" sz="2400" dirty="0"/>
          </a:p>
          <a:p>
            <a:r>
              <a:rPr lang="en-US" altLang="en-US" sz="2400" dirty="0"/>
              <a:t>Three main dimensions of stratification</a:t>
            </a:r>
            <a:r>
              <a:rPr lang="cs-CZ" altLang="en-US" sz="2400" dirty="0"/>
              <a:t> are</a:t>
            </a:r>
            <a:r>
              <a:rPr lang="en-US" altLang="en-US" sz="2400" dirty="0"/>
              <a:t>: </a:t>
            </a:r>
            <a:r>
              <a:rPr lang="en-US" altLang="en-US" sz="2400" b="1" dirty="0"/>
              <a:t>economic capital</a:t>
            </a:r>
            <a:r>
              <a:rPr lang="cs-CZ" altLang="en-US" sz="2400" b="1" dirty="0"/>
              <a:t> (</a:t>
            </a:r>
            <a:r>
              <a:rPr lang="cs-CZ" altLang="en-US" sz="2400" b="1" dirty="0" err="1"/>
              <a:t>income</a:t>
            </a:r>
            <a:r>
              <a:rPr lang="cs-CZ" altLang="en-US" sz="2400" b="1" dirty="0"/>
              <a:t>, </a:t>
            </a:r>
            <a:r>
              <a:rPr lang="cs-CZ" altLang="en-US" sz="2400" b="1" dirty="0" err="1"/>
              <a:t>salary</a:t>
            </a:r>
            <a:r>
              <a:rPr lang="cs-CZ" altLang="en-US" sz="2400" b="1" dirty="0"/>
              <a:t>)</a:t>
            </a:r>
            <a:r>
              <a:rPr lang="en-US" altLang="en-US" sz="2400" dirty="0"/>
              <a:t>,</a:t>
            </a:r>
            <a:r>
              <a:rPr lang="cs-CZ" altLang="en-US" sz="2400" dirty="0"/>
              <a:t> </a:t>
            </a:r>
            <a:r>
              <a:rPr lang="cs-CZ" altLang="en-US" sz="2400" b="1" dirty="0" err="1"/>
              <a:t>education</a:t>
            </a:r>
            <a:r>
              <a:rPr lang="en-US" altLang="en-US" sz="2400" dirty="0"/>
              <a:t> </a:t>
            </a:r>
            <a:r>
              <a:rPr lang="cs-CZ" altLang="en-US" sz="2400" dirty="0"/>
              <a:t>(</a:t>
            </a:r>
            <a:r>
              <a:rPr lang="en-US" altLang="en-US" sz="2400" b="1" dirty="0"/>
              <a:t>prestige</a:t>
            </a:r>
            <a:r>
              <a:rPr lang="cs-CZ" altLang="en-US" sz="2400" b="1" dirty="0"/>
              <a:t>, </a:t>
            </a:r>
            <a:r>
              <a:rPr lang="cs-CZ" altLang="en-US" sz="2400" b="1" dirty="0" err="1"/>
              <a:t>respect</a:t>
            </a:r>
            <a:r>
              <a:rPr lang="cs-CZ" altLang="en-US" sz="2400" b="1" dirty="0"/>
              <a:t>), </a:t>
            </a:r>
            <a:r>
              <a:rPr lang="cs-CZ" altLang="en-US" sz="2400" b="1" dirty="0" err="1"/>
              <a:t>power</a:t>
            </a:r>
            <a:r>
              <a:rPr lang="cs-CZ" altLang="en-US" sz="2400" b="1" dirty="0"/>
              <a:t> (</a:t>
            </a:r>
            <a:r>
              <a:rPr lang="cs-CZ" altLang="en-US" sz="2400" b="1" dirty="0" err="1"/>
              <a:t>authority</a:t>
            </a:r>
            <a:r>
              <a:rPr lang="cs-CZ" altLang="en-US" sz="2400" b="1" dirty="0"/>
              <a:t>)</a:t>
            </a:r>
          </a:p>
          <a:p>
            <a:endParaRPr lang="en-US" altLang="en-US" sz="2400" dirty="0">
              <a:solidFill>
                <a:srgbClr val="C00000"/>
              </a:solidFill>
            </a:endParaRPr>
          </a:p>
        </p:txBody>
      </p:sp>
    </p:spTree>
    <p:custDataLst>
      <p:tags r:id="rId1"/>
    </p:custDataLst>
    <p:extLst>
      <p:ext uri="{BB962C8B-B14F-4D97-AF65-F5344CB8AC3E}">
        <p14:creationId xmlns:p14="http://schemas.microsoft.com/office/powerpoint/2010/main" val="1755573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idx="4294967295"/>
          </p:nvPr>
        </p:nvSpPr>
        <p:spPr>
          <a:xfrm>
            <a:off x="0" y="44624"/>
            <a:ext cx="9144000" cy="792088"/>
          </a:xfrm>
        </p:spPr>
        <p:txBody>
          <a:bodyPr>
            <a:noAutofit/>
          </a:bodyPr>
          <a:lstStyle/>
          <a:p>
            <a:r>
              <a:rPr lang="cs-CZ" altLang="en-US" sz="3600" b="1" dirty="0" err="1"/>
              <a:t>Social</a:t>
            </a:r>
            <a:r>
              <a:rPr lang="cs-CZ" altLang="en-US" sz="3600" b="1" dirty="0"/>
              <a:t> </a:t>
            </a:r>
            <a:r>
              <a:rPr lang="cs-CZ" altLang="en-US" sz="3600" b="1" dirty="0" err="1"/>
              <a:t>stratification</a:t>
            </a:r>
            <a:r>
              <a:rPr lang="cs-CZ" altLang="en-US" sz="3600" b="1" dirty="0"/>
              <a:t> </a:t>
            </a:r>
            <a:r>
              <a:rPr lang="cs-CZ" altLang="en-US" sz="3600" b="1" dirty="0" err="1"/>
              <a:t>cube</a:t>
            </a:r>
            <a:r>
              <a:rPr lang="en-US" altLang="en-US" sz="3600" b="1" dirty="0"/>
              <a:t>  </a:t>
            </a:r>
          </a:p>
        </p:txBody>
      </p:sp>
      <p:sp>
        <p:nvSpPr>
          <p:cNvPr id="104451" name="Rectangle 3"/>
          <p:cNvSpPr>
            <a:spLocks noGrp="1" noChangeArrowheads="1"/>
          </p:cNvSpPr>
          <p:nvPr>
            <p:ph type="body" idx="4294967295"/>
          </p:nvPr>
        </p:nvSpPr>
        <p:spPr>
          <a:xfrm>
            <a:off x="457200" y="1052736"/>
            <a:ext cx="8229600" cy="5338621"/>
          </a:xfrm>
        </p:spPr>
        <p:txBody>
          <a:bodyPr>
            <a:normAutofit/>
          </a:bodyPr>
          <a:lstStyle/>
          <a:p>
            <a:r>
              <a:rPr lang="en-US" altLang="en-US" sz="2800" dirty="0"/>
              <a:t>Three main dimensions </a:t>
            </a:r>
            <a:endParaRPr lang="cs-CZ" altLang="en-US" sz="2800" dirty="0"/>
          </a:p>
          <a:p>
            <a:pPr lvl="1"/>
            <a:r>
              <a:rPr lang="en-US" altLang="en-US" i="1" dirty="0"/>
              <a:t>economic capital</a:t>
            </a:r>
            <a:r>
              <a:rPr lang="cs-CZ" altLang="en-US" i="1" dirty="0"/>
              <a:t> (</a:t>
            </a:r>
            <a:r>
              <a:rPr lang="cs-CZ" altLang="en-US" i="1" dirty="0" err="1"/>
              <a:t>income</a:t>
            </a:r>
            <a:r>
              <a:rPr lang="cs-CZ" altLang="en-US" i="1" dirty="0"/>
              <a:t>, </a:t>
            </a:r>
            <a:r>
              <a:rPr lang="cs-CZ" altLang="en-US" i="1" dirty="0" err="1"/>
              <a:t>salary</a:t>
            </a:r>
            <a:r>
              <a:rPr lang="cs-CZ" altLang="en-US" i="1" dirty="0"/>
              <a:t>)</a:t>
            </a:r>
          </a:p>
          <a:p>
            <a:pPr lvl="1"/>
            <a:r>
              <a:rPr lang="cs-CZ" altLang="en-US" i="1" dirty="0" err="1"/>
              <a:t>education</a:t>
            </a:r>
            <a:r>
              <a:rPr lang="en-US" altLang="en-US" i="1" dirty="0"/>
              <a:t> </a:t>
            </a:r>
            <a:r>
              <a:rPr lang="cs-CZ" altLang="en-US" i="1" dirty="0"/>
              <a:t>(</a:t>
            </a:r>
            <a:r>
              <a:rPr lang="en-US" altLang="en-US" i="1" dirty="0"/>
              <a:t>prestige</a:t>
            </a:r>
            <a:r>
              <a:rPr lang="cs-CZ" altLang="en-US" i="1" dirty="0"/>
              <a:t>, </a:t>
            </a:r>
            <a:r>
              <a:rPr lang="cs-CZ" altLang="en-US" i="1" dirty="0" err="1"/>
              <a:t>respect</a:t>
            </a:r>
            <a:r>
              <a:rPr lang="cs-CZ" altLang="en-US" i="1" dirty="0"/>
              <a:t>)</a:t>
            </a:r>
          </a:p>
          <a:p>
            <a:pPr lvl="1"/>
            <a:r>
              <a:rPr lang="cs-CZ" altLang="en-US" i="1" dirty="0" err="1"/>
              <a:t>power</a:t>
            </a:r>
            <a:r>
              <a:rPr lang="cs-CZ" altLang="en-US" i="1" dirty="0"/>
              <a:t> (</a:t>
            </a:r>
            <a:r>
              <a:rPr lang="cs-CZ" altLang="en-US" i="1" dirty="0" err="1"/>
              <a:t>authority</a:t>
            </a:r>
            <a:r>
              <a:rPr lang="cs-CZ" altLang="en-US" i="1" dirty="0"/>
              <a:t>)</a:t>
            </a:r>
          </a:p>
          <a:p>
            <a:endParaRPr lang="cs-CZ" altLang="en-US" sz="2800" dirty="0"/>
          </a:p>
          <a:p>
            <a:r>
              <a:rPr lang="cs-CZ" altLang="en-US" sz="2800" dirty="0" err="1"/>
              <a:t>Fourth</a:t>
            </a:r>
            <a:r>
              <a:rPr lang="cs-CZ" altLang="en-US" sz="2800" dirty="0"/>
              <a:t> </a:t>
            </a:r>
            <a:r>
              <a:rPr lang="cs-CZ" altLang="en-US" sz="2800" dirty="0" err="1"/>
              <a:t>dimension</a:t>
            </a:r>
            <a:endParaRPr lang="cs-CZ" altLang="en-US" sz="2800" dirty="0"/>
          </a:p>
          <a:p>
            <a:pPr lvl="1"/>
            <a:r>
              <a:rPr lang="cs-CZ" altLang="en-US" i="1" dirty="0" err="1"/>
              <a:t>time</a:t>
            </a:r>
            <a:endParaRPr lang="cs-CZ" altLang="en-US" i="1" dirty="0"/>
          </a:p>
          <a:p>
            <a:pPr lvl="1"/>
            <a:endParaRPr lang="cs-CZ" altLang="en-US" dirty="0"/>
          </a:p>
          <a:p>
            <a:r>
              <a:rPr lang="cs-CZ" altLang="en-US" sz="2800" dirty="0" err="1"/>
              <a:t>Social</a:t>
            </a:r>
            <a:r>
              <a:rPr lang="cs-CZ" altLang="en-US" sz="2800" dirty="0"/>
              <a:t> mobility vs. </a:t>
            </a:r>
            <a:r>
              <a:rPr lang="cs-CZ" altLang="en-US" sz="2800" dirty="0" err="1"/>
              <a:t>social</a:t>
            </a:r>
            <a:r>
              <a:rPr lang="cs-CZ" altLang="en-US" sz="2800" dirty="0"/>
              <a:t> </a:t>
            </a:r>
            <a:r>
              <a:rPr lang="cs-CZ" altLang="en-US" sz="2800" dirty="0" err="1"/>
              <a:t>reproduction</a:t>
            </a:r>
            <a:endParaRPr lang="cs-CZ" altLang="en-US" sz="2800" dirty="0"/>
          </a:p>
          <a:p>
            <a:r>
              <a:rPr lang="cs-CZ" altLang="en-US" sz="2800" dirty="0" err="1"/>
              <a:t>Delimitation</a:t>
            </a:r>
            <a:r>
              <a:rPr lang="cs-CZ" altLang="en-US" sz="2800" dirty="0"/>
              <a:t> </a:t>
            </a:r>
            <a:r>
              <a:rPr lang="cs-CZ" altLang="en-US" sz="2800" dirty="0" err="1"/>
              <a:t>of</a:t>
            </a:r>
            <a:r>
              <a:rPr lang="cs-CZ" altLang="en-US" sz="2800" dirty="0"/>
              <a:t> </a:t>
            </a:r>
            <a:r>
              <a:rPr lang="cs-CZ" altLang="en-US" sz="2800" dirty="0" err="1"/>
              <a:t>social</a:t>
            </a:r>
            <a:r>
              <a:rPr lang="cs-CZ" altLang="en-US" sz="2800" dirty="0"/>
              <a:t> </a:t>
            </a:r>
            <a:r>
              <a:rPr lang="cs-CZ" altLang="en-US" sz="2800" dirty="0" err="1"/>
              <a:t>strata</a:t>
            </a:r>
            <a:r>
              <a:rPr lang="cs-CZ" altLang="en-US" sz="2800" dirty="0"/>
              <a:t> (no </a:t>
            </a:r>
            <a:r>
              <a:rPr lang="cs-CZ" altLang="en-US" sz="2800" dirty="0" err="1"/>
              <a:t>social</a:t>
            </a:r>
            <a:r>
              <a:rPr lang="cs-CZ" altLang="en-US" sz="2800" dirty="0"/>
              <a:t> </a:t>
            </a:r>
            <a:r>
              <a:rPr lang="cs-CZ" altLang="en-US" sz="2800" dirty="0" err="1"/>
              <a:t>classes</a:t>
            </a:r>
            <a:r>
              <a:rPr lang="cs-CZ" altLang="en-US" sz="2800" dirty="0"/>
              <a:t>)</a:t>
            </a:r>
            <a:endParaRPr lang="en-US" altLang="en-US" sz="2800" dirty="0"/>
          </a:p>
        </p:txBody>
      </p:sp>
    </p:spTree>
    <p:custDataLst>
      <p:tags r:id="rId1"/>
    </p:custDataLst>
    <p:extLst>
      <p:ext uri="{BB962C8B-B14F-4D97-AF65-F5344CB8AC3E}">
        <p14:creationId xmlns:p14="http://schemas.microsoft.com/office/powerpoint/2010/main" val="1237172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idx="4294967295"/>
          </p:nvPr>
        </p:nvSpPr>
        <p:spPr>
          <a:xfrm>
            <a:off x="0" y="44624"/>
            <a:ext cx="9144000" cy="720080"/>
          </a:xfrm>
        </p:spPr>
        <p:txBody>
          <a:bodyPr>
            <a:noAutofit/>
          </a:bodyPr>
          <a:lstStyle/>
          <a:p>
            <a:r>
              <a:rPr lang="cs-CZ" altLang="en-US" sz="3600" b="1" dirty="0" err="1"/>
              <a:t>Consequences</a:t>
            </a:r>
            <a:r>
              <a:rPr lang="cs-CZ" altLang="en-US" sz="3600" b="1" dirty="0"/>
              <a:t> </a:t>
            </a:r>
            <a:r>
              <a:rPr lang="cs-CZ" altLang="en-US" sz="3600" b="1" dirty="0" err="1"/>
              <a:t>of</a:t>
            </a:r>
            <a:r>
              <a:rPr lang="cs-CZ" altLang="en-US" sz="3600" b="1" dirty="0"/>
              <a:t> SSC</a:t>
            </a:r>
            <a:r>
              <a:rPr lang="en-US" altLang="en-US" sz="3600" b="1" dirty="0"/>
              <a:t>  </a:t>
            </a:r>
          </a:p>
        </p:txBody>
      </p:sp>
      <p:sp>
        <p:nvSpPr>
          <p:cNvPr id="104451" name="Rectangle 3"/>
          <p:cNvSpPr>
            <a:spLocks noGrp="1" noChangeArrowheads="1"/>
          </p:cNvSpPr>
          <p:nvPr>
            <p:ph type="body" idx="4294967295"/>
          </p:nvPr>
        </p:nvSpPr>
        <p:spPr>
          <a:xfrm>
            <a:off x="457200" y="908720"/>
            <a:ext cx="8229600" cy="5482637"/>
          </a:xfrm>
        </p:spPr>
        <p:txBody>
          <a:bodyPr>
            <a:normAutofit/>
          </a:bodyPr>
          <a:lstStyle/>
          <a:p>
            <a:r>
              <a:rPr lang="cs-CZ" altLang="en-US" sz="2800" dirty="0" err="1"/>
              <a:t>Reproduction</a:t>
            </a:r>
            <a:r>
              <a:rPr lang="cs-CZ" altLang="en-US" sz="2800" dirty="0"/>
              <a:t> </a:t>
            </a:r>
            <a:r>
              <a:rPr lang="cs-CZ" altLang="en-US" sz="2800" dirty="0" err="1"/>
              <a:t>of</a:t>
            </a:r>
            <a:r>
              <a:rPr lang="cs-CZ" altLang="en-US" sz="2800" dirty="0"/>
              <a:t> </a:t>
            </a:r>
            <a:r>
              <a:rPr lang="cs-CZ" altLang="en-US" sz="2800" dirty="0" err="1"/>
              <a:t>social</a:t>
            </a:r>
            <a:r>
              <a:rPr lang="cs-CZ" altLang="en-US" sz="2800" dirty="0"/>
              <a:t> </a:t>
            </a:r>
            <a:r>
              <a:rPr lang="cs-CZ" altLang="en-US" sz="2800" dirty="0" err="1"/>
              <a:t>strata</a:t>
            </a:r>
            <a:endParaRPr lang="cs-CZ" altLang="en-US" sz="2800" dirty="0"/>
          </a:p>
          <a:p>
            <a:pPr lvl="1"/>
            <a:r>
              <a:rPr lang="cs-CZ" altLang="en-US" sz="2400" dirty="0"/>
              <a:t>In </a:t>
            </a:r>
            <a:r>
              <a:rPr lang="cs-CZ" altLang="en-US" sz="2400" dirty="0" err="1"/>
              <a:t>European</a:t>
            </a:r>
            <a:r>
              <a:rPr lang="cs-CZ" altLang="en-US" sz="2400" dirty="0"/>
              <a:t> </a:t>
            </a:r>
            <a:r>
              <a:rPr lang="cs-CZ" altLang="en-US" sz="2400" dirty="0" err="1"/>
              <a:t>countries</a:t>
            </a:r>
            <a:r>
              <a:rPr lang="cs-CZ" altLang="en-US" sz="2400" dirty="0"/>
              <a:t> </a:t>
            </a:r>
            <a:r>
              <a:rPr lang="cs-CZ" altLang="en-US" sz="2400" dirty="0" err="1"/>
              <a:t>children</a:t>
            </a:r>
            <a:r>
              <a:rPr lang="cs-CZ" altLang="en-US" sz="2400" dirty="0"/>
              <a:t> </a:t>
            </a:r>
            <a:r>
              <a:rPr lang="cs-CZ" altLang="en-US" sz="2400" dirty="0" err="1"/>
              <a:t>from</a:t>
            </a:r>
            <a:r>
              <a:rPr lang="cs-CZ" altLang="en-US" sz="2400" dirty="0"/>
              <a:t> </a:t>
            </a:r>
            <a:r>
              <a:rPr lang="cs-CZ" altLang="en-US" sz="2400" dirty="0" err="1"/>
              <a:t>the</a:t>
            </a:r>
            <a:r>
              <a:rPr lang="cs-CZ" altLang="en-US" sz="2400" dirty="0"/>
              <a:t> </a:t>
            </a:r>
            <a:r>
              <a:rPr lang="cs-CZ" altLang="en-US" sz="2400" dirty="0" err="1"/>
              <a:t>highest</a:t>
            </a:r>
            <a:r>
              <a:rPr lang="cs-CZ" altLang="en-US" sz="2400" dirty="0"/>
              <a:t> </a:t>
            </a:r>
            <a:r>
              <a:rPr lang="cs-CZ" altLang="en-US" sz="2400" dirty="0" err="1"/>
              <a:t>social</a:t>
            </a:r>
            <a:r>
              <a:rPr lang="cs-CZ" altLang="en-US" sz="2400" dirty="0"/>
              <a:t> </a:t>
            </a:r>
            <a:r>
              <a:rPr lang="cs-CZ" altLang="en-US" sz="2400" dirty="0" err="1"/>
              <a:t>classes</a:t>
            </a:r>
            <a:r>
              <a:rPr lang="cs-CZ" altLang="en-US" sz="2400" dirty="0"/>
              <a:t> </a:t>
            </a:r>
            <a:r>
              <a:rPr lang="cs-CZ" altLang="en-US" sz="2400" dirty="0" err="1"/>
              <a:t>have</a:t>
            </a:r>
            <a:r>
              <a:rPr lang="cs-CZ" altLang="en-US" sz="2400" dirty="0"/>
              <a:t> </a:t>
            </a:r>
            <a:r>
              <a:rPr lang="cs-CZ" altLang="en-US" sz="2400" dirty="0" err="1"/>
              <a:t>about</a:t>
            </a:r>
            <a:r>
              <a:rPr lang="cs-CZ" altLang="en-US" sz="2400" dirty="0"/>
              <a:t> 80% </a:t>
            </a:r>
            <a:r>
              <a:rPr lang="cs-CZ" altLang="en-US" sz="2400" dirty="0" err="1"/>
              <a:t>higher</a:t>
            </a:r>
            <a:r>
              <a:rPr lang="cs-CZ" altLang="en-US" sz="2400" dirty="0"/>
              <a:t> probability to </a:t>
            </a:r>
            <a:r>
              <a:rPr lang="cs-CZ" altLang="en-US" sz="2400" dirty="0" err="1"/>
              <a:t>attend</a:t>
            </a:r>
            <a:r>
              <a:rPr lang="cs-CZ" altLang="en-US" sz="2400" dirty="0"/>
              <a:t> university </a:t>
            </a:r>
            <a:r>
              <a:rPr lang="cs-CZ" altLang="en-US" sz="2400" dirty="0" err="1"/>
              <a:t>compare</a:t>
            </a:r>
            <a:r>
              <a:rPr lang="cs-CZ" altLang="en-US" sz="2400" dirty="0"/>
              <a:t> to </a:t>
            </a:r>
            <a:r>
              <a:rPr lang="cs-CZ" altLang="en-US" sz="2400" dirty="0" err="1"/>
              <a:t>children</a:t>
            </a:r>
            <a:r>
              <a:rPr lang="cs-CZ" altLang="en-US" sz="2400" dirty="0"/>
              <a:t> </a:t>
            </a:r>
            <a:r>
              <a:rPr lang="cs-CZ" altLang="en-US" sz="2400" dirty="0" err="1"/>
              <a:t>from</a:t>
            </a:r>
            <a:r>
              <a:rPr lang="cs-CZ" altLang="en-US" sz="2400" dirty="0"/>
              <a:t> </a:t>
            </a:r>
            <a:r>
              <a:rPr lang="cs-CZ" altLang="en-US" sz="2400" dirty="0" err="1"/>
              <a:t>the</a:t>
            </a:r>
            <a:r>
              <a:rPr lang="cs-CZ" altLang="en-US" sz="2400" dirty="0"/>
              <a:t> </a:t>
            </a:r>
            <a:r>
              <a:rPr lang="cs-CZ" altLang="en-US" sz="2400" dirty="0" err="1"/>
              <a:t>working</a:t>
            </a:r>
            <a:r>
              <a:rPr lang="cs-CZ" altLang="en-US" sz="2400" dirty="0"/>
              <a:t> </a:t>
            </a:r>
            <a:r>
              <a:rPr lang="cs-CZ" altLang="en-US" sz="2400" dirty="0" err="1"/>
              <a:t>class</a:t>
            </a:r>
            <a:r>
              <a:rPr lang="cs-CZ" altLang="en-US" sz="2400" dirty="0"/>
              <a:t>.</a:t>
            </a:r>
          </a:p>
          <a:p>
            <a:pPr lvl="1"/>
            <a:r>
              <a:rPr lang="en-US" altLang="en-US" sz="2400" dirty="0"/>
              <a:t>Correlation between parents’ education and children education is about 0.44</a:t>
            </a:r>
            <a:endParaRPr lang="cs-CZ" altLang="en-US" sz="2400" dirty="0"/>
          </a:p>
          <a:p>
            <a:pPr lvl="1"/>
            <a:r>
              <a:rPr lang="cs-CZ" altLang="en-US" sz="2400" dirty="0" err="1"/>
              <a:t>Correlation</a:t>
            </a:r>
            <a:r>
              <a:rPr lang="cs-CZ" altLang="en-US" sz="2400" dirty="0"/>
              <a:t> </a:t>
            </a:r>
            <a:r>
              <a:rPr lang="cs-CZ" altLang="en-US" sz="2400" dirty="0" err="1"/>
              <a:t>between</a:t>
            </a:r>
            <a:r>
              <a:rPr lang="cs-CZ" altLang="en-US" sz="2400" dirty="0"/>
              <a:t> </a:t>
            </a:r>
            <a:r>
              <a:rPr lang="cs-CZ" altLang="en-US" sz="2400" dirty="0" err="1"/>
              <a:t>parents</a:t>
            </a:r>
            <a:r>
              <a:rPr lang="en-US" altLang="en-US" sz="2400" dirty="0"/>
              <a:t>’ income and income of children is about 0.35. </a:t>
            </a:r>
            <a:r>
              <a:rPr lang="cs-CZ" altLang="en-US" sz="2400" dirty="0"/>
              <a:t>    </a:t>
            </a:r>
            <a:endParaRPr lang="en-US" altLang="en-US" sz="2400" dirty="0"/>
          </a:p>
          <a:p>
            <a:pPr lvl="1"/>
            <a:r>
              <a:rPr lang="cs-CZ" altLang="en-US" sz="2400" dirty="0" err="1"/>
              <a:t>Children</a:t>
            </a:r>
            <a:r>
              <a:rPr lang="cs-CZ" altLang="en-US" sz="2400" dirty="0"/>
              <a:t> </a:t>
            </a:r>
            <a:r>
              <a:rPr lang="cs-CZ" altLang="en-US" sz="2400" dirty="0" err="1"/>
              <a:t>from</a:t>
            </a:r>
            <a:r>
              <a:rPr lang="cs-CZ" altLang="en-US" sz="2400" dirty="0"/>
              <a:t> </a:t>
            </a:r>
            <a:r>
              <a:rPr lang="cs-CZ" altLang="en-US" sz="2400" dirty="0" err="1"/>
              <a:t>highest</a:t>
            </a:r>
            <a:r>
              <a:rPr lang="cs-CZ" altLang="en-US" sz="2400" dirty="0"/>
              <a:t> </a:t>
            </a:r>
            <a:r>
              <a:rPr lang="cs-CZ" altLang="en-US" sz="2400" dirty="0" err="1"/>
              <a:t>social</a:t>
            </a:r>
            <a:r>
              <a:rPr lang="cs-CZ" altLang="en-US" sz="2400" dirty="0"/>
              <a:t> </a:t>
            </a:r>
            <a:r>
              <a:rPr lang="cs-CZ" altLang="en-US" sz="2400" dirty="0" err="1"/>
              <a:t>class</a:t>
            </a:r>
            <a:r>
              <a:rPr lang="cs-CZ" altLang="en-US" sz="2400" dirty="0"/>
              <a:t> </a:t>
            </a:r>
            <a:r>
              <a:rPr lang="cs-CZ" altLang="en-US" sz="2400" dirty="0" err="1"/>
              <a:t>have</a:t>
            </a:r>
            <a:r>
              <a:rPr lang="cs-CZ" altLang="en-US" sz="2400" dirty="0"/>
              <a:t> 70% probability to </a:t>
            </a:r>
            <a:r>
              <a:rPr lang="cs-CZ" altLang="en-US" sz="2400" dirty="0" err="1"/>
              <a:t>get</a:t>
            </a:r>
            <a:r>
              <a:rPr lang="cs-CZ" altLang="en-US" sz="2400" dirty="0"/>
              <a:t> </a:t>
            </a:r>
            <a:r>
              <a:rPr lang="cs-CZ" altLang="en-US" sz="2400" dirty="0" err="1"/>
              <a:t>married</a:t>
            </a:r>
            <a:r>
              <a:rPr lang="cs-CZ" altLang="en-US" sz="2400" dirty="0"/>
              <a:t> </a:t>
            </a:r>
            <a:r>
              <a:rPr lang="cs-CZ" altLang="en-US" sz="2400" dirty="0" err="1"/>
              <a:t>with</a:t>
            </a:r>
            <a:r>
              <a:rPr lang="cs-CZ" altLang="en-US" sz="2400" dirty="0"/>
              <a:t> </a:t>
            </a:r>
            <a:r>
              <a:rPr lang="cs-CZ" altLang="en-US" sz="2400" dirty="0" err="1"/>
              <a:t>the</a:t>
            </a:r>
            <a:r>
              <a:rPr lang="cs-CZ" altLang="en-US" sz="2400" dirty="0"/>
              <a:t> </a:t>
            </a:r>
            <a:r>
              <a:rPr lang="cs-CZ" altLang="en-US" sz="2400" dirty="0" err="1"/>
              <a:t>same</a:t>
            </a:r>
            <a:r>
              <a:rPr lang="cs-CZ" altLang="en-US" sz="2400" dirty="0"/>
              <a:t> </a:t>
            </a:r>
            <a:r>
              <a:rPr lang="cs-CZ" altLang="en-US" sz="2400" dirty="0" err="1"/>
              <a:t>social</a:t>
            </a:r>
            <a:r>
              <a:rPr lang="cs-CZ" altLang="en-US" sz="2400" dirty="0"/>
              <a:t> </a:t>
            </a:r>
            <a:r>
              <a:rPr lang="cs-CZ" altLang="en-US" sz="2400" dirty="0" err="1"/>
              <a:t>class</a:t>
            </a:r>
            <a:r>
              <a:rPr lang="cs-CZ" altLang="en-US" sz="2400" dirty="0"/>
              <a:t> partner</a:t>
            </a:r>
          </a:p>
          <a:p>
            <a:pPr lvl="1"/>
            <a:r>
              <a:rPr lang="cs-CZ" altLang="en-US" sz="2400" dirty="0" err="1"/>
              <a:t>Marriage</a:t>
            </a:r>
            <a:r>
              <a:rPr lang="cs-CZ" altLang="en-US" sz="2400" dirty="0"/>
              <a:t> </a:t>
            </a:r>
            <a:r>
              <a:rPr lang="cs-CZ" altLang="en-US" sz="2400" dirty="0" err="1"/>
              <a:t>homogamy</a:t>
            </a:r>
            <a:r>
              <a:rPr lang="cs-CZ" altLang="en-US" sz="2400" dirty="0"/>
              <a:t> </a:t>
            </a:r>
            <a:r>
              <a:rPr lang="cs-CZ" altLang="en-US" sz="2400" dirty="0" err="1"/>
              <a:t>is</a:t>
            </a:r>
            <a:r>
              <a:rPr lang="cs-CZ" altLang="en-US" sz="2400" dirty="0"/>
              <a:t> </a:t>
            </a:r>
            <a:r>
              <a:rPr lang="cs-CZ" altLang="en-US" sz="2400" dirty="0" err="1"/>
              <a:t>about</a:t>
            </a:r>
            <a:r>
              <a:rPr lang="cs-CZ" altLang="en-US" sz="2400" dirty="0"/>
              <a:t> 55 %</a:t>
            </a:r>
          </a:p>
          <a:p>
            <a:pPr lvl="2"/>
            <a:r>
              <a:rPr lang="en-US" altLang="en-US" sz="2000" dirty="0"/>
              <a:t>Structured by social class position</a:t>
            </a:r>
          </a:p>
          <a:p>
            <a:pPr lvl="2"/>
            <a:r>
              <a:rPr lang="cs-CZ" altLang="en-US" sz="2000" dirty="0" err="1"/>
              <a:t>marriage</a:t>
            </a:r>
            <a:r>
              <a:rPr lang="cs-CZ" altLang="en-US" sz="2000" dirty="0"/>
              <a:t> </a:t>
            </a:r>
            <a:r>
              <a:rPr lang="cs-CZ" altLang="en-US" sz="2000" dirty="0" err="1"/>
              <a:t>preferences</a:t>
            </a:r>
            <a:r>
              <a:rPr lang="cs-CZ" altLang="en-US" sz="2000" dirty="0"/>
              <a:t> vs. </a:t>
            </a:r>
            <a:r>
              <a:rPr lang="cs-CZ" altLang="en-US" sz="2000" dirty="0" err="1"/>
              <a:t>marriage</a:t>
            </a:r>
            <a:r>
              <a:rPr lang="cs-CZ" altLang="en-US" sz="2000" dirty="0"/>
              <a:t> </a:t>
            </a:r>
            <a:r>
              <a:rPr lang="cs-CZ" altLang="en-US" sz="2000" dirty="0" err="1"/>
              <a:t>remainders</a:t>
            </a:r>
            <a:endParaRPr lang="en-US" altLang="en-US" sz="2000" dirty="0"/>
          </a:p>
        </p:txBody>
      </p:sp>
    </p:spTree>
    <p:custDataLst>
      <p:tags r:id="rId1"/>
    </p:custDataLst>
    <p:extLst>
      <p:ext uri="{BB962C8B-B14F-4D97-AF65-F5344CB8AC3E}">
        <p14:creationId xmlns:p14="http://schemas.microsoft.com/office/powerpoint/2010/main" val="1935716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idx="4294967295"/>
          </p:nvPr>
        </p:nvSpPr>
        <p:spPr>
          <a:xfrm>
            <a:off x="0" y="44624"/>
            <a:ext cx="9144000" cy="720080"/>
          </a:xfrm>
        </p:spPr>
        <p:txBody>
          <a:bodyPr>
            <a:noAutofit/>
          </a:bodyPr>
          <a:lstStyle/>
          <a:p>
            <a:r>
              <a:rPr lang="en-US" altLang="en-US" sz="3600" b="1" dirty="0"/>
              <a:t>Two reasons of reproduction  </a:t>
            </a:r>
          </a:p>
        </p:txBody>
      </p:sp>
      <p:sp>
        <p:nvSpPr>
          <p:cNvPr id="104451" name="Rectangle 3"/>
          <p:cNvSpPr>
            <a:spLocks noGrp="1" noChangeArrowheads="1"/>
          </p:cNvSpPr>
          <p:nvPr>
            <p:ph type="body" idx="4294967295"/>
          </p:nvPr>
        </p:nvSpPr>
        <p:spPr>
          <a:xfrm>
            <a:off x="457200" y="908720"/>
            <a:ext cx="8229600" cy="5482637"/>
          </a:xfrm>
        </p:spPr>
        <p:txBody>
          <a:bodyPr>
            <a:normAutofit/>
          </a:bodyPr>
          <a:lstStyle/>
          <a:p>
            <a:r>
              <a:rPr lang="en-US" altLang="en-US" sz="2800" dirty="0"/>
              <a:t>Social reproduction</a:t>
            </a:r>
            <a:endParaRPr lang="cs-CZ" altLang="en-US" sz="2800" dirty="0"/>
          </a:p>
          <a:p>
            <a:pPr lvl="1"/>
            <a:r>
              <a:rPr lang="cs-CZ" altLang="en-US" sz="2400" dirty="0" err="1"/>
              <a:t>glass</a:t>
            </a:r>
            <a:r>
              <a:rPr lang="cs-CZ" altLang="en-US" sz="2400" dirty="0"/>
              <a:t> </a:t>
            </a:r>
            <a:r>
              <a:rPr lang="cs-CZ" altLang="en-US" sz="2400" dirty="0" err="1"/>
              <a:t>ceiling</a:t>
            </a:r>
            <a:endParaRPr lang="cs-CZ" altLang="en-US" sz="2400" dirty="0"/>
          </a:p>
          <a:p>
            <a:pPr lvl="1"/>
            <a:r>
              <a:rPr lang="cs-CZ" altLang="en-US" sz="2400" dirty="0" err="1"/>
              <a:t>social</a:t>
            </a:r>
            <a:r>
              <a:rPr lang="cs-CZ" altLang="en-US" sz="2400" dirty="0"/>
              <a:t> </a:t>
            </a:r>
            <a:r>
              <a:rPr lang="cs-CZ" altLang="en-US" sz="2400" dirty="0" err="1"/>
              <a:t>barriers</a:t>
            </a:r>
            <a:endParaRPr lang="cs-CZ" altLang="en-US" sz="2400" dirty="0"/>
          </a:p>
          <a:p>
            <a:pPr lvl="1"/>
            <a:r>
              <a:rPr lang="cs-CZ" altLang="en-US" sz="2400" dirty="0" err="1"/>
              <a:t>system</a:t>
            </a:r>
            <a:endParaRPr lang="cs-CZ" altLang="en-US" sz="2400" dirty="0"/>
          </a:p>
          <a:p>
            <a:pPr lvl="1"/>
            <a:r>
              <a:rPr lang="cs-CZ" altLang="en-US" sz="2400" dirty="0" err="1"/>
              <a:t>everyone</a:t>
            </a:r>
            <a:r>
              <a:rPr lang="cs-CZ" altLang="en-US" sz="2400" dirty="0"/>
              <a:t> </a:t>
            </a:r>
            <a:r>
              <a:rPr lang="cs-CZ" altLang="en-US" sz="2400" dirty="0" err="1"/>
              <a:t>wants</a:t>
            </a:r>
            <a:r>
              <a:rPr lang="cs-CZ" altLang="en-US" sz="2400" dirty="0"/>
              <a:t> </a:t>
            </a:r>
            <a:r>
              <a:rPr lang="cs-CZ" altLang="en-US" sz="2400" dirty="0" err="1"/>
              <a:t>the</a:t>
            </a:r>
            <a:r>
              <a:rPr lang="cs-CZ" altLang="en-US" sz="2400" dirty="0"/>
              <a:t> </a:t>
            </a:r>
            <a:r>
              <a:rPr lang="cs-CZ" altLang="en-US" sz="2400" dirty="0" err="1"/>
              <a:t>same</a:t>
            </a:r>
            <a:endParaRPr lang="en-US" altLang="en-US" sz="2400" dirty="0"/>
          </a:p>
          <a:p>
            <a:endParaRPr lang="cs-CZ" altLang="en-US" sz="2800" dirty="0"/>
          </a:p>
          <a:p>
            <a:r>
              <a:rPr lang="en-US" altLang="en-US" sz="2800" dirty="0"/>
              <a:t>Cultural reproduction</a:t>
            </a:r>
          </a:p>
          <a:p>
            <a:pPr lvl="1"/>
            <a:r>
              <a:rPr lang="cs-CZ" altLang="en-US" sz="2400" dirty="0" err="1"/>
              <a:t>sticky</a:t>
            </a:r>
            <a:r>
              <a:rPr lang="cs-CZ" altLang="en-US" sz="2400" dirty="0"/>
              <a:t> </a:t>
            </a:r>
            <a:r>
              <a:rPr lang="cs-CZ" altLang="en-US" sz="2400" dirty="0" err="1"/>
              <a:t>floor</a:t>
            </a:r>
            <a:endParaRPr lang="cs-CZ" altLang="en-US" sz="2400" dirty="0"/>
          </a:p>
          <a:p>
            <a:pPr lvl="1"/>
            <a:r>
              <a:rPr lang="cs-CZ" altLang="en-US" sz="2400" dirty="0" err="1"/>
              <a:t>cultural</a:t>
            </a:r>
            <a:r>
              <a:rPr lang="cs-CZ" altLang="en-US" sz="2400" dirty="0"/>
              <a:t> </a:t>
            </a:r>
            <a:r>
              <a:rPr lang="cs-CZ" altLang="en-US" sz="2400" dirty="0" err="1"/>
              <a:t>values</a:t>
            </a:r>
            <a:r>
              <a:rPr lang="cs-CZ" altLang="en-US" sz="2400" dirty="0"/>
              <a:t>, </a:t>
            </a:r>
            <a:r>
              <a:rPr lang="cs-CZ" altLang="en-US" sz="2400" dirty="0" err="1"/>
              <a:t>attitudes</a:t>
            </a:r>
            <a:endParaRPr lang="cs-CZ" altLang="en-US" sz="2400" dirty="0"/>
          </a:p>
          <a:p>
            <a:pPr lvl="1"/>
            <a:r>
              <a:rPr lang="cs-CZ" altLang="en-US" sz="2400" dirty="0" err="1"/>
              <a:t>behaviour</a:t>
            </a:r>
            <a:endParaRPr lang="cs-CZ" altLang="en-US" sz="2400" dirty="0"/>
          </a:p>
          <a:p>
            <a:pPr lvl="1"/>
            <a:r>
              <a:rPr lang="cs-CZ" altLang="en-US" sz="2400" dirty="0" err="1"/>
              <a:t>people</a:t>
            </a:r>
            <a:r>
              <a:rPr lang="cs-CZ" altLang="en-US" sz="2400" dirty="0"/>
              <a:t> </a:t>
            </a:r>
            <a:r>
              <a:rPr lang="cs-CZ" altLang="en-US" sz="2400" dirty="0" err="1"/>
              <a:t>want</a:t>
            </a:r>
            <a:r>
              <a:rPr lang="cs-CZ" altLang="en-US" sz="2400" dirty="0"/>
              <a:t> </a:t>
            </a:r>
            <a:r>
              <a:rPr lang="cs-CZ" altLang="en-US" sz="2400" dirty="0" err="1"/>
              <a:t>different</a:t>
            </a:r>
            <a:r>
              <a:rPr lang="cs-CZ" altLang="en-US" sz="2400" dirty="0"/>
              <a:t> </a:t>
            </a:r>
            <a:r>
              <a:rPr lang="cs-CZ" altLang="en-US" sz="2400" dirty="0" err="1"/>
              <a:t>things</a:t>
            </a:r>
            <a:endParaRPr lang="cs-CZ" altLang="en-US" sz="2400" dirty="0"/>
          </a:p>
        </p:txBody>
      </p:sp>
    </p:spTree>
    <p:custDataLst>
      <p:tags r:id="rId1"/>
    </p:custDataLst>
    <p:extLst>
      <p:ext uri="{BB962C8B-B14F-4D97-AF65-F5344CB8AC3E}">
        <p14:creationId xmlns:p14="http://schemas.microsoft.com/office/powerpoint/2010/main" val="2766558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12073"/>
            <a:ext cx="8229600" cy="752631"/>
          </a:xfrm>
        </p:spPr>
        <p:txBody>
          <a:bodyPr>
            <a:normAutofit/>
          </a:bodyPr>
          <a:lstStyle/>
          <a:p>
            <a:r>
              <a:rPr lang="cs-CZ" altLang="en-US" sz="3600" b="1" dirty="0" err="1"/>
              <a:t>Two</a:t>
            </a:r>
            <a:r>
              <a:rPr lang="cs-CZ" altLang="en-US" sz="3600" b="1" dirty="0"/>
              <a:t> </a:t>
            </a:r>
            <a:r>
              <a:rPr lang="cs-CZ" altLang="en-US" sz="3600" b="1" dirty="0" err="1"/>
              <a:t>concepts</a:t>
            </a:r>
            <a:r>
              <a:rPr lang="cs-CZ" altLang="en-US" sz="3600" b="1" dirty="0"/>
              <a:t> </a:t>
            </a:r>
            <a:r>
              <a:rPr lang="cs-CZ" altLang="en-US" sz="3600" b="1" dirty="0" err="1"/>
              <a:t>of</a:t>
            </a:r>
            <a:r>
              <a:rPr lang="cs-CZ" altLang="en-US" sz="3600" b="1" dirty="0"/>
              <a:t> </a:t>
            </a:r>
            <a:r>
              <a:rPr lang="cs-CZ" altLang="en-US" sz="3600" b="1" dirty="0" err="1"/>
              <a:t>social</a:t>
            </a:r>
            <a:r>
              <a:rPr lang="cs-CZ" altLang="en-US" sz="3600" b="1" dirty="0"/>
              <a:t> </a:t>
            </a:r>
            <a:r>
              <a:rPr lang="cs-CZ" altLang="en-US" sz="3600" b="1" dirty="0" err="1"/>
              <a:t>stratification</a:t>
            </a:r>
            <a:endParaRPr lang="en-US" altLang="en-US" sz="3600" b="1" dirty="0"/>
          </a:p>
        </p:txBody>
      </p:sp>
      <p:sp>
        <p:nvSpPr>
          <p:cNvPr id="11268" name="Slide Number Placeholder 3"/>
          <p:cNvSpPr txBox="1">
            <a:spLocks noGrp="1"/>
          </p:cNvSpPr>
          <p:nvPr/>
        </p:nvSpPr>
        <p:spPr bwMode="auto">
          <a:xfrm>
            <a:off x="8223250" y="6505575"/>
            <a:ext cx="6032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62D91"/>
              </a:buClr>
              <a:buChar char="•"/>
              <a:defRPr sz="3200">
                <a:solidFill>
                  <a:schemeClr val="tx1"/>
                </a:solidFill>
                <a:latin typeface="Times New Roman" pitchFamily="18" charset="0"/>
                <a:cs typeface="Arial" charset="0"/>
              </a:defRPr>
            </a:lvl1pPr>
            <a:lvl2pPr marL="37931725" indent="-37474525" eaLnBrk="0" hangingPunct="0">
              <a:spcBef>
                <a:spcPct val="20000"/>
              </a:spcBef>
              <a:buClr>
                <a:srgbClr val="662D91"/>
              </a:buClr>
              <a:buChar char="–"/>
              <a:defRPr sz="2800">
                <a:solidFill>
                  <a:schemeClr val="tx1"/>
                </a:solidFill>
                <a:latin typeface="Times New Roman" pitchFamily="18" charset="0"/>
                <a:cs typeface="Arial" charset="0"/>
              </a:defRPr>
            </a:lvl2pPr>
            <a:lvl3pPr marL="1143000" indent="-228600" eaLnBrk="0" hangingPunct="0">
              <a:spcBef>
                <a:spcPct val="20000"/>
              </a:spcBef>
              <a:buClr>
                <a:srgbClr val="662D91"/>
              </a:buClr>
              <a:buChar char="•"/>
              <a:defRPr sz="2400">
                <a:solidFill>
                  <a:schemeClr val="tx1"/>
                </a:solidFill>
                <a:latin typeface="Times New Roman" pitchFamily="18" charset="0"/>
                <a:cs typeface="Arial" charset="0"/>
              </a:defRPr>
            </a:lvl3pPr>
            <a:lvl4pPr marL="1600200" indent="-228600" eaLnBrk="0" hangingPunct="0">
              <a:spcBef>
                <a:spcPct val="20000"/>
              </a:spcBef>
              <a:buClr>
                <a:srgbClr val="662D91"/>
              </a:buClr>
              <a:buChar char="–"/>
              <a:defRPr sz="2000">
                <a:solidFill>
                  <a:schemeClr val="tx1"/>
                </a:solidFill>
                <a:latin typeface="Times New Roman" pitchFamily="18" charset="0"/>
                <a:cs typeface="Arial" charset="0"/>
              </a:defRPr>
            </a:lvl4pPr>
            <a:lvl5pPr marL="2057400" indent="-228600" eaLnBrk="0" hangingPunct="0">
              <a:spcBef>
                <a:spcPct val="20000"/>
              </a:spcBef>
              <a:buClr>
                <a:srgbClr val="662D91"/>
              </a:buClr>
              <a:buChar char="»"/>
              <a:defRPr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9pPr>
          </a:lstStyle>
          <a:p>
            <a:pPr algn="ctr" eaLnBrk="1" hangingPunct="1">
              <a:spcBef>
                <a:spcPct val="0"/>
              </a:spcBef>
              <a:buClrTx/>
              <a:buFontTx/>
              <a:buNone/>
            </a:pPr>
            <a:fld id="{02BF5B4C-1C75-42F3-A5F1-CC342D316680}" type="slidenum">
              <a:rPr lang="en-US" altLang="en-US" sz="1000" b="0">
                <a:solidFill>
                  <a:schemeClr val="bg1"/>
                </a:solidFill>
                <a:latin typeface="Arial" charset="0"/>
                <a:ea typeface="ＭＳ Ｐゴシック" pitchFamily="34" charset="-128"/>
              </a:rPr>
              <a:pPr algn="ctr" eaLnBrk="1" hangingPunct="1">
                <a:spcBef>
                  <a:spcPct val="0"/>
                </a:spcBef>
                <a:buClrTx/>
                <a:buFontTx/>
                <a:buNone/>
              </a:pPr>
              <a:t>7</a:t>
            </a:fld>
            <a:endParaRPr lang="en-US" altLang="en-US" sz="1000" b="0">
              <a:solidFill>
                <a:schemeClr val="bg1"/>
              </a:solidFill>
              <a:latin typeface="Arial" charset="0"/>
              <a:ea typeface="ＭＳ Ｐゴシック" pitchFamily="34" charset="-128"/>
            </a:endParaRPr>
          </a:p>
        </p:txBody>
      </p:sp>
      <p:sp>
        <p:nvSpPr>
          <p:cNvPr id="6" name="Rectangle 3"/>
          <p:cNvSpPr txBox="1">
            <a:spLocks noChangeArrowheads="1"/>
          </p:cNvSpPr>
          <p:nvPr/>
        </p:nvSpPr>
        <p:spPr>
          <a:xfrm>
            <a:off x="612680" y="1167150"/>
            <a:ext cx="8229600" cy="4998154"/>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altLang="en-US" i="1" dirty="0" err="1"/>
              <a:t>Inequality</a:t>
            </a:r>
            <a:r>
              <a:rPr lang="cs-CZ" altLang="en-US" i="1" dirty="0"/>
              <a:t> </a:t>
            </a:r>
            <a:r>
              <a:rPr lang="cs-CZ" altLang="en-US" i="1" dirty="0" err="1"/>
              <a:t>of</a:t>
            </a:r>
            <a:r>
              <a:rPr lang="cs-CZ" altLang="en-US" i="1" dirty="0"/>
              <a:t> </a:t>
            </a:r>
            <a:r>
              <a:rPr lang="cs-CZ" altLang="en-US" i="1" dirty="0" err="1"/>
              <a:t>conditions</a:t>
            </a:r>
            <a:r>
              <a:rPr lang="cs-CZ" altLang="en-US" i="1" dirty="0"/>
              <a:t> </a:t>
            </a:r>
          </a:p>
          <a:p>
            <a:pPr lvl="1"/>
            <a:r>
              <a:rPr lang="cs-CZ" altLang="en-US" dirty="0" err="1"/>
              <a:t>unequal</a:t>
            </a:r>
            <a:r>
              <a:rPr lang="cs-CZ" altLang="en-US" dirty="0"/>
              <a:t> </a:t>
            </a:r>
            <a:r>
              <a:rPr lang="cs-CZ" altLang="en-US" dirty="0" err="1"/>
              <a:t>distribution</a:t>
            </a:r>
            <a:r>
              <a:rPr lang="cs-CZ" altLang="en-US" dirty="0"/>
              <a:t> </a:t>
            </a:r>
            <a:r>
              <a:rPr lang="cs-CZ" altLang="en-US" dirty="0" err="1"/>
              <a:t>of</a:t>
            </a:r>
            <a:r>
              <a:rPr lang="cs-CZ" altLang="en-US" dirty="0"/>
              <a:t> </a:t>
            </a:r>
            <a:r>
              <a:rPr lang="cs-CZ" altLang="en-US" dirty="0" err="1"/>
              <a:t>income</a:t>
            </a:r>
            <a:r>
              <a:rPr lang="cs-CZ" altLang="en-US" dirty="0"/>
              <a:t> to </a:t>
            </a:r>
            <a:r>
              <a:rPr lang="cs-CZ" altLang="en-US" dirty="0" err="1"/>
              <a:t>people</a:t>
            </a:r>
            <a:endParaRPr lang="cs-CZ" altLang="en-US" dirty="0"/>
          </a:p>
          <a:p>
            <a:pPr lvl="1"/>
            <a:r>
              <a:rPr lang="cs-CZ" altLang="en-US" dirty="0" err="1"/>
              <a:t>differencens</a:t>
            </a:r>
            <a:r>
              <a:rPr lang="cs-CZ" altLang="en-US" dirty="0"/>
              <a:t> in </a:t>
            </a:r>
            <a:r>
              <a:rPr lang="cs-CZ" altLang="en-US" dirty="0" err="1"/>
              <a:t>wealth</a:t>
            </a:r>
            <a:r>
              <a:rPr lang="cs-CZ" altLang="en-US" dirty="0"/>
              <a:t> and </a:t>
            </a:r>
            <a:r>
              <a:rPr lang="cs-CZ" altLang="en-US" dirty="0" err="1"/>
              <a:t>material</a:t>
            </a:r>
            <a:r>
              <a:rPr lang="cs-CZ" altLang="en-US" dirty="0"/>
              <a:t> </a:t>
            </a:r>
            <a:r>
              <a:rPr lang="cs-CZ" altLang="en-US" dirty="0" err="1"/>
              <a:t>conditions</a:t>
            </a:r>
            <a:r>
              <a:rPr lang="cs-CZ" altLang="en-US" dirty="0"/>
              <a:t> </a:t>
            </a:r>
          </a:p>
          <a:p>
            <a:pPr lvl="1"/>
            <a:r>
              <a:rPr lang="cs-CZ" altLang="en-US" dirty="0" err="1"/>
              <a:t>different</a:t>
            </a:r>
            <a:r>
              <a:rPr lang="cs-CZ" altLang="en-US" dirty="0"/>
              <a:t> </a:t>
            </a:r>
            <a:r>
              <a:rPr lang="cs-CZ" altLang="en-US" dirty="0" err="1"/>
              <a:t>incomes</a:t>
            </a:r>
            <a:r>
              <a:rPr lang="cs-CZ" altLang="en-US" dirty="0"/>
              <a:t> </a:t>
            </a:r>
            <a:r>
              <a:rPr lang="cs-CZ" altLang="en-US" dirty="0" err="1"/>
              <a:t>means</a:t>
            </a:r>
            <a:r>
              <a:rPr lang="cs-CZ" altLang="en-US" dirty="0"/>
              <a:t> </a:t>
            </a:r>
            <a:r>
              <a:rPr lang="cs-CZ" altLang="en-US" dirty="0" err="1"/>
              <a:t>different</a:t>
            </a:r>
            <a:r>
              <a:rPr lang="cs-CZ" altLang="en-US" dirty="0"/>
              <a:t> </a:t>
            </a:r>
            <a:r>
              <a:rPr lang="cs-CZ" altLang="en-US" dirty="0" err="1"/>
              <a:t>chances</a:t>
            </a:r>
            <a:r>
              <a:rPr lang="cs-CZ" altLang="en-US" dirty="0"/>
              <a:t> to </a:t>
            </a:r>
            <a:r>
              <a:rPr lang="cs-CZ" altLang="en-US" dirty="0" err="1"/>
              <a:t>get</a:t>
            </a:r>
            <a:r>
              <a:rPr lang="cs-CZ" altLang="en-US" dirty="0"/>
              <a:t> </a:t>
            </a:r>
            <a:r>
              <a:rPr lang="cs-CZ" altLang="en-US" dirty="0" err="1"/>
              <a:t>different</a:t>
            </a:r>
            <a:r>
              <a:rPr lang="cs-CZ" altLang="en-US" dirty="0"/>
              <a:t> </a:t>
            </a:r>
            <a:r>
              <a:rPr lang="cs-CZ" altLang="en-US" dirty="0" err="1"/>
              <a:t>goods</a:t>
            </a:r>
            <a:endParaRPr lang="cs-CZ" altLang="en-US" dirty="0"/>
          </a:p>
          <a:p>
            <a:pPr lvl="1"/>
            <a:endParaRPr lang="cs-CZ" altLang="en-US" dirty="0"/>
          </a:p>
          <a:p>
            <a:r>
              <a:rPr lang="cs-CZ" altLang="en-US" i="1" dirty="0" err="1"/>
              <a:t>Inequality</a:t>
            </a:r>
            <a:r>
              <a:rPr lang="cs-CZ" altLang="en-US" i="1" dirty="0"/>
              <a:t> </a:t>
            </a:r>
            <a:r>
              <a:rPr lang="cs-CZ" altLang="en-US" i="1" dirty="0" err="1"/>
              <a:t>of</a:t>
            </a:r>
            <a:r>
              <a:rPr lang="cs-CZ" altLang="en-US" i="1" dirty="0"/>
              <a:t> </a:t>
            </a:r>
            <a:r>
              <a:rPr lang="cs-CZ" altLang="en-US" i="1" dirty="0" err="1"/>
              <a:t>opportunity</a:t>
            </a:r>
            <a:r>
              <a:rPr lang="cs-CZ" altLang="en-US" i="1" dirty="0"/>
              <a:t> </a:t>
            </a:r>
          </a:p>
          <a:p>
            <a:pPr lvl="1"/>
            <a:r>
              <a:rPr lang="cs-CZ" altLang="en-US" dirty="0" err="1"/>
              <a:t>unequal</a:t>
            </a:r>
            <a:r>
              <a:rPr lang="cs-CZ" altLang="en-US" dirty="0"/>
              <a:t> start </a:t>
            </a:r>
            <a:r>
              <a:rPr lang="cs-CZ" altLang="en-US" dirty="0" err="1"/>
              <a:t>positions</a:t>
            </a:r>
            <a:endParaRPr lang="cs-CZ" altLang="en-US" dirty="0"/>
          </a:p>
          <a:p>
            <a:pPr lvl="1"/>
            <a:r>
              <a:rPr lang="en-US" altLang="en-US" dirty="0"/>
              <a:t> </a:t>
            </a:r>
            <a:r>
              <a:rPr lang="cs-CZ" altLang="en-US" dirty="0" err="1"/>
              <a:t>different</a:t>
            </a:r>
            <a:r>
              <a:rPr lang="cs-CZ" altLang="en-US" dirty="0"/>
              <a:t> start </a:t>
            </a:r>
            <a:r>
              <a:rPr lang="cs-CZ" altLang="en-US" dirty="0" err="1"/>
              <a:t>positions</a:t>
            </a:r>
            <a:r>
              <a:rPr lang="cs-CZ" altLang="en-US" dirty="0"/>
              <a:t> </a:t>
            </a:r>
            <a:r>
              <a:rPr lang="cs-CZ" altLang="en-US" dirty="0" err="1"/>
              <a:t>means</a:t>
            </a:r>
            <a:r>
              <a:rPr lang="cs-CZ" altLang="en-US" dirty="0"/>
              <a:t> </a:t>
            </a:r>
            <a:r>
              <a:rPr lang="cs-CZ" altLang="en-US" dirty="0" err="1"/>
              <a:t>different</a:t>
            </a:r>
            <a:r>
              <a:rPr lang="cs-CZ" altLang="en-US" dirty="0"/>
              <a:t> </a:t>
            </a:r>
            <a:r>
              <a:rPr lang="cs-CZ" altLang="en-US" dirty="0" err="1"/>
              <a:t>chances</a:t>
            </a:r>
            <a:r>
              <a:rPr lang="cs-CZ" altLang="en-US" dirty="0"/>
              <a:t> to </a:t>
            </a:r>
            <a:r>
              <a:rPr lang="cs-CZ" altLang="en-US" dirty="0" err="1"/>
              <a:t>get</a:t>
            </a:r>
            <a:r>
              <a:rPr lang="cs-CZ" altLang="en-US" dirty="0"/>
              <a:t> </a:t>
            </a:r>
            <a:r>
              <a:rPr lang="cs-CZ" altLang="en-US" dirty="0" err="1"/>
              <a:t>different</a:t>
            </a:r>
            <a:r>
              <a:rPr lang="cs-CZ" altLang="en-US" dirty="0"/>
              <a:t> </a:t>
            </a:r>
            <a:r>
              <a:rPr lang="cs-CZ" altLang="en-US" dirty="0" err="1"/>
              <a:t>levels</a:t>
            </a:r>
            <a:r>
              <a:rPr lang="cs-CZ" altLang="en-US" dirty="0"/>
              <a:t> </a:t>
            </a:r>
            <a:r>
              <a:rPr lang="cs-CZ" altLang="en-US" dirty="0" err="1"/>
              <a:t>of</a:t>
            </a:r>
            <a:r>
              <a:rPr lang="cs-CZ" altLang="en-US" dirty="0"/>
              <a:t> </a:t>
            </a:r>
            <a:r>
              <a:rPr lang="cs-CZ" altLang="en-US" dirty="0" err="1"/>
              <a:t>education</a:t>
            </a:r>
            <a:r>
              <a:rPr lang="cs-CZ" altLang="en-US" dirty="0"/>
              <a:t>, </a:t>
            </a:r>
            <a:r>
              <a:rPr lang="cs-CZ" altLang="en-US" dirty="0" err="1"/>
              <a:t>jobs</a:t>
            </a:r>
            <a:r>
              <a:rPr lang="cs-CZ" altLang="en-US" dirty="0"/>
              <a:t> and </a:t>
            </a:r>
            <a:r>
              <a:rPr lang="cs-CZ" altLang="en-US" dirty="0" err="1"/>
              <a:t>incomes</a:t>
            </a:r>
            <a:endParaRPr lang="cs-CZ" altLang="en-US" dirty="0"/>
          </a:p>
          <a:p>
            <a:pPr marL="0" indent="0">
              <a:buFont typeface="Arial" panose="020B0604020202020204" pitchFamily="34" charset="0"/>
              <a:buNone/>
            </a:pPr>
            <a:endParaRPr lang="en-US" altLang="en-US" dirty="0"/>
          </a:p>
        </p:txBody>
      </p:sp>
    </p:spTree>
    <p:extLst>
      <p:ext uri="{BB962C8B-B14F-4D97-AF65-F5344CB8AC3E}">
        <p14:creationId xmlns:p14="http://schemas.microsoft.com/office/powerpoint/2010/main" val="1932578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432048" y="44624"/>
            <a:ext cx="8244408" cy="1080120"/>
          </a:xfrm>
        </p:spPr>
        <p:txBody>
          <a:bodyPr>
            <a:noAutofit/>
          </a:bodyPr>
          <a:lstStyle/>
          <a:p>
            <a:r>
              <a:rPr lang="cs-CZ" altLang="en-US" sz="3200" b="1" dirty="0" err="1"/>
              <a:t>Inequality</a:t>
            </a:r>
            <a:r>
              <a:rPr lang="cs-CZ" altLang="en-US" sz="3200" b="1" dirty="0"/>
              <a:t> </a:t>
            </a:r>
            <a:r>
              <a:rPr lang="cs-CZ" altLang="en-US" sz="3200" b="1" dirty="0" err="1"/>
              <a:t>of</a:t>
            </a:r>
            <a:r>
              <a:rPr lang="cs-CZ" altLang="en-US" sz="3200" b="1" dirty="0"/>
              <a:t> </a:t>
            </a:r>
            <a:r>
              <a:rPr lang="cs-CZ" altLang="en-US" sz="3200" b="1" dirty="0" err="1"/>
              <a:t>conditions</a:t>
            </a:r>
            <a:r>
              <a:rPr lang="cs-CZ" altLang="en-US" sz="3200" b="1" dirty="0"/>
              <a:t> vs. </a:t>
            </a:r>
            <a:r>
              <a:rPr lang="cs-CZ" altLang="en-US" sz="3200" b="1" dirty="0" err="1"/>
              <a:t>inequality</a:t>
            </a:r>
            <a:r>
              <a:rPr lang="cs-CZ" altLang="en-US" sz="3200" b="1" dirty="0"/>
              <a:t> </a:t>
            </a:r>
            <a:r>
              <a:rPr lang="cs-CZ" altLang="en-US" sz="3200" b="1" dirty="0" err="1"/>
              <a:t>of</a:t>
            </a:r>
            <a:r>
              <a:rPr lang="cs-CZ" altLang="en-US" sz="3200" b="1" dirty="0"/>
              <a:t> </a:t>
            </a:r>
            <a:r>
              <a:rPr lang="cs-CZ" altLang="en-US" sz="3200" b="1" dirty="0" err="1"/>
              <a:t>opportunity</a:t>
            </a:r>
            <a:r>
              <a:rPr lang="cs-CZ" altLang="en-US" sz="3200" b="1" dirty="0"/>
              <a:t> </a:t>
            </a:r>
            <a:endParaRPr lang="en-US" altLang="en-US" sz="3200" b="1" dirty="0"/>
          </a:p>
        </p:txBody>
      </p:sp>
      <p:sp>
        <p:nvSpPr>
          <p:cNvPr id="110595" name="Rectangle 3"/>
          <p:cNvSpPr>
            <a:spLocks noGrp="1" noChangeArrowheads="1"/>
          </p:cNvSpPr>
          <p:nvPr>
            <p:ph type="body" idx="4294967295"/>
          </p:nvPr>
        </p:nvSpPr>
        <p:spPr>
          <a:xfrm>
            <a:off x="467544" y="1340768"/>
            <a:ext cx="8208912" cy="4516760"/>
          </a:xfrm>
        </p:spPr>
        <p:txBody>
          <a:bodyPr>
            <a:normAutofit/>
          </a:bodyPr>
          <a:lstStyle/>
          <a:p>
            <a:r>
              <a:rPr lang="cs-CZ" altLang="en-US" sz="2400" i="1" dirty="0"/>
              <a:t>Video YT: </a:t>
            </a:r>
            <a:r>
              <a:rPr lang="en-US" sz="2400" dirty="0"/>
              <a:t>The problem of education inequality | CNBC Reports</a:t>
            </a:r>
            <a:endParaRPr lang="cs-CZ" sz="2400" dirty="0"/>
          </a:p>
          <a:p>
            <a:r>
              <a:rPr lang="cs-CZ" sz="2400" b="1" dirty="0">
                <a:hlinkClick r:id="rId3"/>
              </a:rPr>
              <a:t>https://youtu.be/T-JVpKku5SI</a:t>
            </a:r>
            <a:endParaRPr lang="cs-CZ" sz="2400" b="1" dirty="0"/>
          </a:p>
          <a:p>
            <a:endParaRPr lang="cs-CZ" sz="2400" b="1" dirty="0"/>
          </a:p>
          <a:p>
            <a:endParaRPr lang="en-US" sz="2800" b="1" dirty="0"/>
          </a:p>
          <a:p>
            <a:endParaRPr lang="en-US" altLang="en-US" dirty="0"/>
          </a:p>
        </p:txBody>
      </p:sp>
      <p:pic>
        <p:nvPicPr>
          <p:cNvPr id="3" name="Obrázek 2"/>
          <p:cNvPicPr>
            <a:picLocks noChangeAspect="1"/>
          </p:cNvPicPr>
          <p:nvPr/>
        </p:nvPicPr>
        <p:blipFill>
          <a:blip r:embed="rId4"/>
          <a:stretch>
            <a:fillRect/>
          </a:stretch>
        </p:blipFill>
        <p:spPr>
          <a:xfrm>
            <a:off x="4226498" y="3284984"/>
            <a:ext cx="4449958" cy="3240360"/>
          </a:xfrm>
          <a:prstGeom prst="rect">
            <a:avLst/>
          </a:prstGeom>
          <a:effectLst>
            <a:outerShdw blurRad="50800" dist="50800" dir="5400000" algn="ctr" rotWithShape="0">
              <a:srgbClr val="000000"/>
            </a:outerShdw>
            <a:reflection stA="0" endPos="65000" dist="50800" dir="5400000" sy="-100000" algn="bl" rotWithShape="0"/>
          </a:effectLst>
        </p:spPr>
      </p:pic>
    </p:spTree>
    <p:custDataLst>
      <p:tags r:id="rId1"/>
    </p:custDataLst>
    <p:extLst>
      <p:ext uri="{BB962C8B-B14F-4D97-AF65-F5344CB8AC3E}">
        <p14:creationId xmlns:p14="http://schemas.microsoft.com/office/powerpoint/2010/main" val="3889254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457200" y="44624"/>
            <a:ext cx="8229600" cy="720080"/>
          </a:xfrm>
        </p:spPr>
        <p:txBody>
          <a:bodyPr>
            <a:noAutofit/>
          </a:bodyPr>
          <a:lstStyle/>
          <a:p>
            <a:r>
              <a:rPr lang="cs-CZ" altLang="en-US" sz="3200" b="1" dirty="0"/>
              <a:t>Basic </a:t>
            </a:r>
            <a:r>
              <a:rPr lang="cs-CZ" altLang="en-US" sz="3200" b="1" dirty="0" err="1"/>
              <a:t>principles</a:t>
            </a:r>
            <a:r>
              <a:rPr lang="cs-CZ" altLang="en-US" sz="3200" b="1" dirty="0"/>
              <a:t> </a:t>
            </a:r>
            <a:r>
              <a:rPr lang="cs-CZ" altLang="en-US" sz="3200" b="1" dirty="0" err="1"/>
              <a:t>social</a:t>
            </a:r>
            <a:r>
              <a:rPr lang="cs-CZ" altLang="en-US" sz="3200" b="1" dirty="0"/>
              <a:t> </a:t>
            </a:r>
            <a:r>
              <a:rPr lang="cs-CZ" altLang="en-US" sz="3200" b="1" dirty="0" err="1"/>
              <a:t>class</a:t>
            </a:r>
            <a:r>
              <a:rPr lang="cs-CZ" altLang="en-US" sz="3200" b="1" dirty="0"/>
              <a:t> </a:t>
            </a:r>
            <a:r>
              <a:rPr lang="cs-CZ" altLang="en-US" sz="3200" b="1" dirty="0" err="1"/>
              <a:t>reproduction</a:t>
            </a:r>
            <a:r>
              <a:rPr lang="cs-CZ" altLang="en-US" sz="3200" b="1" dirty="0"/>
              <a:t>  </a:t>
            </a:r>
            <a:endParaRPr lang="en-US" altLang="en-US" sz="3200" b="1" dirty="0"/>
          </a:p>
        </p:txBody>
      </p:sp>
      <p:sp>
        <p:nvSpPr>
          <p:cNvPr id="110595" name="Rectangle 3"/>
          <p:cNvSpPr>
            <a:spLocks noGrp="1" noChangeArrowheads="1"/>
          </p:cNvSpPr>
          <p:nvPr>
            <p:ph type="body" idx="4294967295"/>
          </p:nvPr>
        </p:nvSpPr>
        <p:spPr>
          <a:xfrm>
            <a:off x="539552" y="1268760"/>
            <a:ext cx="8229600" cy="5164832"/>
          </a:xfrm>
        </p:spPr>
        <p:txBody>
          <a:bodyPr>
            <a:normAutofit/>
          </a:bodyPr>
          <a:lstStyle/>
          <a:p>
            <a:r>
              <a:rPr lang="cs-CZ" altLang="en-US" sz="2800" dirty="0" err="1"/>
              <a:t>Cumulative</a:t>
            </a:r>
            <a:r>
              <a:rPr lang="cs-CZ" altLang="en-US" sz="2800" dirty="0"/>
              <a:t> </a:t>
            </a:r>
            <a:r>
              <a:rPr lang="cs-CZ" altLang="en-US" sz="2800" dirty="0" err="1"/>
              <a:t>advantage</a:t>
            </a:r>
            <a:endParaRPr lang="cs-CZ" altLang="en-US" sz="2800" dirty="0"/>
          </a:p>
          <a:p>
            <a:pPr lvl="1"/>
            <a:r>
              <a:rPr lang="cs-CZ" altLang="en-US" sz="2400" dirty="0"/>
              <a:t>Matthew </a:t>
            </a:r>
            <a:r>
              <a:rPr lang="cs-CZ" altLang="en-US" sz="2400" dirty="0" err="1"/>
              <a:t>effect</a:t>
            </a:r>
            <a:endParaRPr lang="cs-CZ" altLang="en-US" sz="2400" dirty="0"/>
          </a:p>
          <a:p>
            <a:pPr lvl="1"/>
            <a:r>
              <a:rPr lang="en-US" altLang="en-US" sz="2400" dirty="0"/>
              <a:t>Advantages have tendency to strengthen itself</a:t>
            </a:r>
          </a:p>
          <a:p>
            <a:pPr lvl="1"/>
            <a:r>
              <a:rPr lang="en-US" altLang="en-US" sz="2400" dirty="0"/>
              <a:t>The same can be applied to disadvantages.  </a:t>
            </a:r>
            <a:endParaRPr lang="cs-CZ" altLang="en-US" sz="2400" dirty="0"/>
          </a:p>
          <a:p>
            <a:pPr marL="0" indent="0">
              <a:buNone/>
            </a:pPr>
            <a:endParaRPr lang="cs-CZ" altLang="en-US" sz="2800" dirty="0"/>
          </a:p>
          <a:p>
            <a:r>
              <a:rPr lang="cs-CZ" altLang="en-US" sz="2800" dirty="0" err="1"/>
              <a:t>Compensatory</a:t>
            </a:r>
            <a:r>
              <a:rPr lang="cs-CZ" altLang="en-US" sz="2800" dirty="0"/>
              <a:t> </a:t>
            </a:r>
            <a:r>
              <a:rPr lang="cs-CZ" altLang="en-US" sz="2800" dirty="0" err="1"/>
              <a:t>advantage</a:t>
            </a:r>
            <a:endParaRPr lang="cs-CZ" altLang="en-US" sz="2800" dirty="0"/>
          </a:p>
          <a:p>
            <a:pPr lvl="1"/>
            <a:r>
              <a:rPr lang="cs-CZ" altLang="en-US" sz="2400" dirty="0" err="1"/>
              <a:t>Economic</a:t>
            </a:r>
            <a:r>
              <a:rPr lang="cs-CZ" altLang="en-US" sz="2400" dirty="0"/>
              <a:t>, </a:t>
            </a:r>
            <a:r>
              <a:rPr lang="cs-CZ" altLang="en-US" sz="2400" dirty="0" err="1"/>
              <a:t>cultural</a:t>
            </a:r>
            <a:r>
              <a:rPr lang="cs-CZ" altLang="en-US" sz="2400" dirty="0"/>
              <a:t>, </a:t>
            </a:r>
            <a:r>
              <a:rPr lang="cs-CZ" altLang="en-US" sz="2400" dirty="0" err="1"/>
              <a:t>social</a:t>
            </a:r>
            <a:r>
              <a:rPr lang="cs-CZ" altLang="en-US" sz="2400" dirty="0"/>
              <a:t>, </a:t>
            </a:r>
            <a:r>
              <a:rPr lang="cs-CZ" altLang="en-US" sz="2400" dirty="0" err="1"/>
              <a:t>family</a:t>
            </a:r>
            <a:r>
              <a:rPr lang="cs-CZ" altLang="en-US" sz="2400" dirty="0"/>
              <a:t> </a:t>
            </a:r>
            <a:r>
              <a:rPr lang="cs-CZ" altLang="en-US" sz="2400" dirty="0" err="1"/>
              <a:t>resources</a:t>
            </a:r>
            <a:r>
              <a:rPr lang="cs-CZ" altLang="en-US" sz="2400" dirty="0"/>
              <a:t> to face </a:t>
            </a:r>
            <a:r>
              <a:rPr lang="cs-CZ" altLang="en-US" sz="2400" dirty="0" err="1"/>
              <a:t>risks</a:t>
            </a:r>
            <a:r>
              <a:rPr lang="cs-CZ" altLang="en-US" sz="2400" dirty="0"/>
              <a:t> </a:t>
            </a:r>
            <a:r>
              <a:rPr lang="cs-CZ" altLang="en-US" sz="2400" dirty="0" err="1"/>
              <a:t>along</a:t>
            </a:r>
            <a:r>
              <a:rPr lang="cs-CZ" altLang="en-US" sz="2400" dirty="0"/>
              <a:t> </a:t>
            </a:r>
            <a:r>
              <a:rPr lang="cs-CZ" altLang="en-US" sz="2400" dirty="0" err="1"/>
              <a:t>the</a:t>
            </a:r>
            <a:r>
              <a:rPr lang="cs-CZ" altLang="en-US" sz="2400" dirty="0"/>
              <a:t> </a:t>
            </a:r>
            <a:r>
              <a:rPr lang="cs-CZ" altLang="en-US" sz="2400" dirty="0" err="1"/>
              <a:t>life</a:t>
            </a:r>
            <a:r>
              <a:rPr lang="cs-CZ" altLang="en-US" sz="2400" dirty="0"/>
              <a:t> </a:t>
            </a:r>
            <a:r>
              <a:rPr lang="cs-CZ" altLang="en-US" sz="2400" dirty="0" err="1"/>
              <a:t>course</a:t>
            </a:r>
            <a:r>
              <a:rPr lang="cs-CZ" altLang="en-US" sz="2400" dirty="0"/>
              <a:t> </a:t>
            </a:r>
          </a:p>
          <a:p>
            <a:r>
              <a:rPr lang="cs-CZ" altLang="en-US" sz="2800" dirty="0"/>
              <a:t>All </a:t>
            </a:r>
            <a:r>
              <a:rPr lang="cs-CZ" altLang="en-US" sz="2800" dirty="0" err="1"/>
              <a:t>forms</a:t>
            </a:r>
            <a:r>
              <a:rPr lang="cs-CZ" altLang="en-US" sz="2800" dirty="0"/>
              <a:t> </a:t>
            </a:r>
            <a:r>
              <a:rPr lang="cs-CZ" altLang="en-US" sz="2800" dirty="0" err="1"/>
              <a:t>of</a:t>
            </a:r>
            <a:r>
              <a:rPr lang="cs-CZ" altLang="en-US" sz="2800" dirty="0"/>
              <a:t> </a:t>
            </a:r>
            <a:r>
              <a:rPr lang="cs-CZ" altLang="en-US" sz="2800" dirty="0" err="1"/>
              <a:t>social</a:t>
            </a:r>
            <a:r>
              <a:rPr lang="cs-CZ" altLang="en-US" sz="2800" dirty="0"/>
              <a:t> </a:t>
            </a:r>
            <a:r>
              <a:rPr lang="cs-CZ" altLang="en-US" sz="2800" dirty="0" err="1"/>
              <a:t>stratification</a:t>
            </a:r>
            <a:r>
              <a:rPr lang="cs-CZ" altLang="en-US" sz="2800" dirty="0"/>
              <a:t> are </a:t>
            </a:r>
            <a:r>
              <a:rPr lang="cs-CZ" altLang="en-US" sz="2800" dirty="0" err="1"/>
              <a:t>characterized</a:t>
            </a:r>
            <a:r>
              <a:rPr lang="cs-CZ" altLang="en-US" sz="2800" dirty="0"/>
              <a:t> by </a:t>
            </a:r>
            <a:r>
              <a:rPr lang="cs-CZ" altLang="en-US" sz="2800" dirty="0" err="1"/>
              <a:t>powerful</a:t>
            </a:r>
            <a:r>
              <a:rPr lang="cs-CZ" altLang="en-US" sz="2800" dirty="0"/>
              <a:t> </a:t>
            </a:r>
            <a:r>
              <a:rPr lang="cs-CZ" altLang="en-US" sz="2800" dirty="0" err="1"/>
              <a:t>self-maintaining</a:t>
            </a:r>
            <a:r>
              <a:rPr lang="cs-CZ" altLang="en-US" sz="2800" dirty="0"/>
              <a:t> </a:t>
            </a:r>
            <a:r>
              <a:rPr lang="cs-CZ" altLang="en-US" sz="2800" dirty="0" err="1"/>
              <a:t>properties</a:t>
            </a:r>
            <a:r>
              <a:rPr lang="cs-CZ" altLang="en-US" sz="2800" dirty="0"/>
              <a:t>. </a:t>
            </a:r>
          </a:p>
          <a:p>
            <a:pPr lvl="1"/>
            <a:r>
              <a:rPr lang="cs-CZ" altLang="en-US" sz="2400" dirty="0"/>
              <a:t>To </a:t>
            </a:r>
            <a:r>
              <a:rPr lang="cs-CZ" altLang="en-US" sz="2400" dirty="0" err="1"/>
              <a:t>preserve</a:t>
            </a:r>
            <a:r>
              <a:rPr lang="cs-CZ" altLang="en-US" sz="2400" dirty="0"/>
              <a:t> </a:t>
            </a:r>
            <a:r>
              <a:rPr lang="cs-CZ" altLang="en-US" sz="2400" dirty="0" err="1"/>
              <a:t>an</a:t>
            </a:r>
            <a:r>
              <a:rPr lang="cs-CZ" altLang="en-US" sz="2400" dirty="0"/>
              <a:t> </a:t>
            </a:r>
            <a:r>
              <a:rPr lang="cs-CZ" altLang="en-US" sz="2400" dirty="0" err="1"/>
              <a:t>existinig</a:t>
            </a:r>
            <a:r>
              <a:rPr lang="cs-CZ" altLang="en-US" sz="2400" dirty="0"/>
              <a:t> </a:t>
            </a:r>
            <a:r>
              <a:rPr lang="cs-CZ" altLang="en-US" sz="2400" dirty="0" err="1"/>
              <a:t>state</a:t>
            </a:r>
            <a:r>
              <a:rPr lang="cs-CZ" altLang="en-US" sz="2400" dirty="0"/>
              <a:t> </a:t>
            </a:r>
            <a:r>
              <a:rPr lang="cs-CZ" altLang="en-US" sz="2400" dirty="0" err="1"/>
              <a:t>of</a:t>
            </a:r>
            <a:r>
              <a:rPr lang="cs-CZ" altLang="en-US" sz="2400" dirty="0"/>
              <a:t> </a:t>
            </a:r>
            <a:r>
              <a:rPr lang="cs-CZ" altLang="en-US" sz="2400" dirty="0" err="1"/>
              <a:t>affairs</a:t>
            </a:r>
            <a:endParaRPr lang="cs-CZ" altLang="en-US" sz="2400" dirty="0"/>
          </a:p>
        </p:txBody>
      </p:sp>
    </p:spTree>
    <p:custDataLst>
      <p:tags r:id="rId1"/>
    </p:custDataLst>
    <p:extLst>
      <p:ext uri="{BB962C8B-B14F-4D97-AF65-F5344CB8AC3E}">
        <p14:creationId xmlns:p14="http://schemas.microsoft.com/office/powerpoint/2010/main" val="20260994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1949</TotalTime>
  <Words>1442</Words>
  <Application>Microsoft Office PowerPoint</Application>
  <PresentationFormat>Předvádění na obrazovce (4:3)</PresentationFormat>
  <Paragraphs>150</Paragraphs>
  <Slides>14</Slides>
  <Notes>6</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14</vt:i4>
      </vt:variant>
    </vt:vector>
  </HeadingPairs>
  <TitlesOfParts>
    <vt:vector size="20" baseType="lpstr">
      <vt:lpstr>ＭＳ Ｐゴシック</vt:lpstr>
      <vt:lpstr>Arial</vt:lpstr>
      <vt:lpstr>Calibri</vt:lpstr>
      <vt:lpstr>Times New Roman</vt:lpstr>
      <vt:lpstr>Wingdings</vt:lpstr>
      <vt:lpstr>Motiv systému Office</vt:lpstr>
      <vt:lpstr>Social Stratification</vt:lpstr>
      <vt:lpstr>Three basic models of social stratification</vt:lpstr>
      <vt:lpstr>On what dimensions does stratification exist?  </vt:lpstr>
      <vt:lpstr>Social stratification cube  </vt:lpstr>
      <vt:lpstr>Consequences of SSC  </vt:lpstr>
      <vt:lpstr>Two reasons of reproduction  </vt:lpstr>
      <vt:lpstr>Two concepts of social stratification</vt:lpstr>
      <vt:lpstr>Inequality of conditions vs. inequality of opportunity </vt:lpstr>
      <vt:lpstr>Basic principles social class reproduction  </vt:lpstr>
      <vt:lpstr>Inequality of material conditions</vt:lpstr>
      <vt:lpstr>Inequality of opportunity</vt:lpstr>
      <vt:lpstr>Ascription versus Achivement </vt:lpstr>
      <vt:lpstr>Standards of Equality – what should be the goal?</vt:lpstr>
      <vt:lpstr>Prezentace aplikace PowerPoint</vt:lpstr>
    </vt:vector>
  </TitlesOfParts>
  <Company>FSS 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aaaa</dc:creator>
  <cp:lastModifiedBy>Tomáš Katrňák</cp:lastModifiedBy>
  <cp:revision>100</cp:revision>
  <dcterms:created xsi:type="dcterms:W3CDTF">2013-09-22T19:27:37Z</dcterms:created>
  <dcterms:modified xsi:type="dcterms:W3CDTF">2024-09-30T18:08:02Z</dcterms:modified>
</cp:coreProperties>
</file>