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94" r:id="rId12"/>
    <p:sldId id="295" r:id="rId13"/>
    <p:sldId id="296" r:id="rId14"/>
    <p:sldId id="297" r:id="rId15"/>
    <p:sldId id="261" r:id="rId16"/>
    <p:sldId id="262" r:id="rId17"/>
    <p:sldId id="268" r:id="rId18"/>
    <p:sldId id="269" r:id="rId19"/>
    <p:sldId id="270" r:id="rId20"/>
    <p:sldId id="273" r:id="rId21"/>
    <p:sldId id="271" r:id="rId22"/>
    <p:sldId id="272" r:id="rId23"/>
    <p:sldId id="274" r:id="rId24"/>
    <p:sldId id="275" r:id="rId25"/>
    <p:sldId id="276" r:id="rId26"/>
    <p:sldId id="277" r:id="rId27"/>
    <p:sldId id="278" r:id="rId28"/>
    <p:sldId id="279" r:id="rId29"/>
    <p:sldId id="285" r:id="rId30"/>
    <p:sldId id="280" r:id="rId31"/>
    <p:sldId id="281" r:id="rId32"/>
    <p:sldId id="282" r:id="rId33"/>
    <p:sldId id="283" r:id="rId34"/>
    <p:sldId id="284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85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9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14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38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84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60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79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63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5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03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12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E69A5BC-FC17-44C6-BB4E-843604A65C0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1A34583-08F9-4261-9737-B0C759075CA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77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goodbye.cz/zaveti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Dědické </a:t>
            </a:r>
            <a:r>
              <a:rPr lang="pt-BR" b="1" dirty="0" smtClean="0"/>
              <a:t>právo</a:t>
            </a:r>
            <a:r>
              <a:rPr lang="pt-BR" dirty="0"/>
              <a:t/>
            </a:r>
            <a:br>
              <a:rPr lang="pt-BR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zák. č. 89/2012 Sb., občanský zákoník</a:t>
            </a:r>
          </a:p>
          <a:p>
            <a:pPr algn="just"/>
            <a:r>
              <a:rPr lang="cs-CZ" dirty="0" smtClean="0"/>
              <a:t>Zák. č. 292/2013 Sb., o zvláštních řízeních soudních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8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Řízení o </a:t>
            </a:r>
            <a:r>
              <a:rPr lang="cs-CZ" b="1" dirty="0" smtClean="0"/>
              <a:t>dědictví (tzv. dědické řízení)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probíhá </a:t>
            </a:r>
            <a:r>
              <a:rPr lang="cs-CZ" sz="2800" dirty="0"/>
              <a:t>před soudem </a:t>
            </a:r>
            <a:endParaRPr lang="cs-CZ" sz="2800" dirty="0" smtClean="0"/>
          </a:p>
          <a:p>
            <a:r>
              <a:rPr lang="cs-CZ" sz="2800" dirty="0" smtClean="0"/>
              <a:t>- soud </a:t>
            </a:r>
            <a:r>
              <a:rPr lang="cs-CZ" sz="2800" dirty="0"/>
              <a:t>pověří </a:t>
            </a:r>
            <a:r>
              <a:rPr lang="cs-CZ" sz="2800" dirty="0" smtClean="0"/>
              <a:t>notáře, aby </a:t>
            </a:r>
            <a:r>
              <a:rPr lang="cs-CZ" sz="2800" dirty="0"/>
              <a:t>jménem soudu </a:t>
            </a:r>
            <a:r>
              <a:rPr lang="cs-CZ" sz="2800" dirty="0" smtClean="0"/>
              <a:t>provedl úkony </a:t>
            </a:r>
            <a:r>
              <a:rPr lang="cs-CZ" sz="2800" dirty="0"/>
              <a:t>v řízení o </a:t>
            </a:r>
            <a:r>
              <a:rPr lang="cs-CZ" sz="2800" dirty="0" smtClean="0"/>
              <a:t>dědictví, notáře si nelze vybrat</a:t>
            </a:r>
          </a:p>
          <a:p>
            <a:r>
              <a:rPr lang="cs-CZ" sz="2800" dirty="0" smtClean="0"/>
              <a:t>- soud rozhodne o dědictví – „co komu připadne“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07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Činnost notáře v dědickém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- Rozvrh </a:t>
            </a:r>
            <a:r>
              <a:rPr lang="cs-CZ" sz="2400" dirty="0"/>
              <a:t>mezi notáře (podle obvodu okresního soudu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- Pověření </a:t>
            </a:r>
            <a:r>
              <a:rPr lang="cs-CZ" sz="2400" dirty="0"/>
              <a:t>jiného notáře (z důvodu průtahů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- Převzetí věci = povinnost</a:t>
            </a:r>
          </a:p>
          <a:p>
            <a:r>
              <a:rPr lang="cs-CZ" sz="2400" dirty="0" smtClean="0"/>
              <a:t>- Kdo platí notáře? </a:t>
            </a:r>
            <a:r>
              <a:rPr lang="cs-CZ" sz="2400" dirty="0"/>
              <a:t>Poplatek z dědictví platí </a:t>
            </a:r>
            <a:r>
              <a:rPr lang="cs-CZ" sz="2400" b="1" dirty="0" smtClean="0"/>
              <a:t>nabyvatel (resp. poměrně několik nabyvatelů)</a:t>
            </a:r>
            <a:endParaRPr lang="cs-CZ" sz="2400" dirty="0"/>
          </a:p>
          <a:p>
            <a:r>
              <a:rPr lang="cs-CZ" sz="2400" dirty="0" smtClean="0"/>
              <a:t>-  Výše se odvíjí od hodnoty dědictví, na základě vyhlášky</a:t>
            </a:r>
          </a:p>
          <a:p>
            <a:r>
              <a:rPr lang="cs-CZ" sz="2400" dirty="0" smtClean="0"/>
              <a:t>- </a:t>
            </a:r>
            <a:r>
              <a:rPr lang="cs-CZ" sz="2400" dirty="0"/>
              <a:t>Daně se neplatí žádné, dědická daň </a:t>
            </a:r>
            <a:r>
              <a:rPr lang="cs-CZ" sz="2400" dirty="0" smtClean="0"/>
              <a:t>byla </a:t>
            </a:r>
            <a:r>
              <a:rPr lang="cs-CZ" sz="2400" dirty="0"/>
              <a:t>zrušena. Nabyté dědictví je u fyzických osob </a:t>
            </a:r>
            <a:r>
              <a:rPr lang="cs-CZ" sz="2400" dirty="0" smtClean="0"/>
              <a:t> osvobozeno </a:t>
            </a:r>
            <a:r>
              <a:rPr lang="cs-CZ" sz="2400" dirty="0"/>
              <a:t>i od daně z </a:t>
            </a:r>
            <a:r>
              <a:rPr lang="cs-CZ" sz="2400" dirty="0" smtClean="0"/>
              <a:t>příjmu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04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Průběh dědického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Oznámení úmrtí – matrika pošle příslušnému soudu </a:t>
            </a:r>
            <a:r>
              <a:rPr lang="cs-CZ" b="1" dirty="0" smtClean="0"/>
              <a:t>úmrtní list</a:t>
            </a:r>
          </a:p>
          <a:p>
            <a:r>
              <a:rPr lang="cs-CZ" dirty="0" smtClean="0"/>
              <a:t>- Pověření notáře </a:t>
            </a:r>
          </a:p>
          <a:p>
            <a:r>
              <a:rPr lang="cs-CZ" dirty="0" smtClean="0"/>
              <a:t>- Notář pozve nejbližší osoby (cca měsíc po úmrtí) , většinou osoba vypravující pohřeb, snaha o označení </a:t>
            </a:r>
            <a:r>
              <a:rPr lang="cs-CZ" dirty="0" err="1" smtClean="0"/>
              <a:t>potenc</a:t>
            </a:r>
            <a:r>
              <a:rPr lang="cs-CZ" dirty="0" smtClean="0"/>
              <a:t>.   dědiců – </a:t>
            </a:r>
            <a:r>
              <a:rPr lang="cs-CZ" b="1" dirty="0" smtClean="0"/>
              <a:t>z centrální evidence obyvatel</a:t>
            </a:r>
            <a:r>
              <a:rPr lang="cs-CZ" dirty="0" smtClean="0"/>
              <a:t>, dotazem, probíhá </a:t>
            </a:r>
            <a:r>
              <a:rPr lang="cs-CZ" b="1" dirty="0" smtClean="0"/>
              <a:t>předběžné šetření</a:t>
            </a:r>
          </a:p>
          <a:p>
            <a:r>
              <a:rPr lang="cs-CZ" dirty="0" smtClean="0"/>
              <a:t>- Notář dohledává majetek – centrální evidence závětí – neoficiální seznam závětí, které byly uloženy u notáře (ne všechny!!), dotazy na banky, katastr nemovitostí, evidence motorových vozidel</a:t>
            </a:r>
          </a:p>
          <a:p>
            <a:r>
              <a:rPr lang="cs-CZ" dirty="0" smtClean="0"/>
              <a:t>-) </a:t>
            </a:r>
            <a:r>
              <a:rPr lang="cs-CZ" b="1" dirty="0" smtClean="0"/>
              <a:t>soupis pozůstalosti</a:t>
            </a:r>
          </a:p>
          <a:p>
            <a:r>
              <a:rPr lang="cs-CZ" dirty="0" smtClean="0"/>
              <a:t>- ) pak postupuje dle posloupnosti : dědická smlouva, závěť, zákonné skupiny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0837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Konečné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notář již má kompletní přehled o počtu dědiců, rozsahu majetku, pohledávek (cca 3 – 4 měsíce předběžného šetření)</a:t>
            </a:r>
          </a:p>
          <a:p>
            <a:r>
              <a:rPr lang="cs-CZ" dirty="0" smtClean="0"/>
              <a:t>- sezve všechny dědice na společné jednání – informace o majetku, čtení závěti, listiny o vydědění</a:t>
            </a:r>
          </a:p>
          <a:p>
            <a:r>
              <a:rPr lang="cs-CZ" dirty="0" smtClean="0"/>
              <a:t>- informace o postupu při určování, </a:t>
            </a:r>
            <a:r>
              <a:rPr lang="cs-CZ" b="1" dirty="0" smtClean="0"/>
              <a:t>komu připadne dědictví, pokud se nedohodnou jinak (!)</a:t>
            </a:r>
          </a:p>
          <a:p>
            <a:r>
              <a:rPr lang="cs-CZ" b="1" dirty="0" smtClean="0"/>
              <a:t>- vyzve k uzavření dohody o vypořádání dědictví (včetně dluhů)</a:t>
            </a:r>
          </a:p>
          <a:p>
            <a:r>
              <a:rPr lang="cs-CZ" dirty="0" smtClean="0"/>
              <a:t>-) dohodnou se – notář vydává </a:t>
            </a:r>
            <a:r>
              <a:rPr lang="cs-CZ" b="1" dirty="0" smtClean="0"/>
              <a:t>usnesení </a:t>
            </a:r>
            <a:r>
              <a:rPr lang="cs-CZ" dirty="0" smtClean="0"/>
              <a:t>o schválení dohody o dědictví</a:t>
            </a:r>
          </a:p>
          <a:p>
            <a:r>
              <a:rPr lang="cs-CZ" dirty="0" smtClean="0"/>
              <a:t>-) nedohodnou se – notář vydává </a:t>
            </a:r>
            <a:r>
              <a:rPr lang="cs-CZ" b="1" dirty="0" smtClean="0"/>
              <a:t>usnesení </a:t>
            </a:r>
            <a:r>
              <a:rPr lang="cs-CZ" dirty="0" smtClean="0"/>
              <a:t>o dědictví dle závěti, dědické posloupnosti apod.</a:t>
            </a:r>
          </a:p>
          <a:p>
            <a:endParaRPr lang="cs-CZ" dirty="0" smtClean="0"/>
          </a:p>
          <a:p>
            <a:r>
              <a:rPr lang="cs-CZ" dirty="0" smtClean="0"/>
              <a:t>Lze podat </a:t>
            </a:r>
            <a:r>
              <a:rPr lang="cs-CZ" b="1" dirty="0" smtClean="0"/>
              <a:t>odvolání</a:t>
            </a:r>
            <a:r>
              <a:rPr lang="cs-CZ" dirty="0" smtClean="0"/>
              <a:t> k soudu (který ustanovil notáře)</a:t>
            </a:r>
          </a:p>
        </p:txBody>
      </p:sp>
    </p:spTree>
    <p:extLst>
      <p:ext uri="{BB962C8B-B14F-4D97-AF65-F5344CB8AC3E}">
        <p14:creationId xmlns:p14="http://schemas.microsoft.com/office/powerpoint/2010/main" val="5904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Oceňování majetku z pozůstalosti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Hodnota </a:t>
            </a:r>
            <a:r>
              <a:rPr lang="cs-CZ" sz="2800" dirty="0"/>
              <a:t>majetku a veškerých pohledávek se oceňuje </a:t>
            </a:r>
            <a:r>
              <a:rPr lang="cs-CZ" sz="2800" b="1" dirty="0"/>
              <a:t>ke dni smrti </a:t>
            </a:r>
            <a:r>
              <a:rPr lang="cs-CZ" sz="2800" b="1" dirty="0" smtClean="0"/>
              <a:t>zesnulého</a:t>
            </a:r>
          </a:p>
          <a:p>
            <a:r>
              <a:rPr lang="cs-CZ" sz="2800" b="1" dirty="0" smtClean="0"/>
              <a:t>- byty, movité věci - </a:t>
            </a:r>
            <a:r>
              <a:rPr lang="cs-CZ" sz="2800" dirty="0" smtClean="0"/>
              <a:t>zpravidla není potřeba znalecký posudek – odborné vyjádření realitního makléře, obvyklá prodejní cena apod.</a:t>
            </a:r>
          </a:p>
          <a:p>
            <a:r>
              <a:rPr lang="cs-CZ" sz="2800" b="1" dirty="0" smtClean="0"/>
              <a:t>- domy, pozemky – </a:t>
            </a:r>
            <a:r>
              <a:rPr lang="cs-CZ" sz="2800" dirty="0" smtClean="0"/>
              <a:t>notář pořizuje znalecký posudek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8799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Výhrada </a:t>
            </a:r>
            <a:r>
              <a:rPr lang="cs-CZ" b="1" dirty="0"/>
              <a:t>soupisu </a:t>
            </a:r>
            <a:r>
              <a:rPr lang="cs-CZ" b="1" dirty="0" smtClean="0"/>
              <a:t>pozůstalosti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Dědic </a:t>
            </a:r>
            <a:r>
              <a:rPr lang="cs-CZ" sz="2800" dirty="0"/>
              <a:t>má právo vyhradit si soupis pozůstalosti, uplatní-li je do jednoho měsíce ode dne, kdy ho soud o tomto právu vyrozuměl. Jsou-li pro to důležité důvody, soud lhůtu dědici </a:t>
            </a:r>
            <a:r>
              <a:rPr lang="cs-CZ" sz="2800" dirty="0" smtClean="0"/>
              <a:t>prodlouží</a:t>
            </a:r>
          </a:p>
          <a:p>
            <a:endParaRPr lang="cs-CZ" sz="2800" dirty="0"/>
          </a:p>
          <a:p>
            <a:r>
              <a:rPr lang="cs-CZ" sz="2800" dirty="0" smtClean="0"/>
              <a:t>- Právo </a:t>
            </a:r>
            <a:r>
              <a:rPr lang="cs-CZ" sz="2800" dirty="0"/>
              <a:t>na výhradu soupisu lze uplatnit prohlášením učiněným ústně před soudem, anebo prohlášením zaslaným soudu v písemné formě. Vyhradí-li si dědic soupis s výhradami nebo podmínkami, nepřihlíží se k nim..</a:t>
            </a:r>
          </a:p>
        </p:txBody>
      </p:sp>
    </p:spTree>
    <p:extLst>
      <p:ext uri="{BB962C8B-B14F-4D97-AF65-F5344CB8AC3E}">
        <p14:creationId xmlns:p14="http://schemas.microsoft.com/office/powerpoint/2010/main" val="6371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Neuplatnění </a:t>
            </a:r>
            <a:r>
              <a:rPr lang="cs-CZ" b="1" dirty="0"/>
              <a:t>výhrady soupisu pozůstalosti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Neuplatnil-li </a:t>
            </a:r>
            <a:r>
              <a:rPr lang="cs-CZ" sz="2800" dirty="0"/>
              <a:t>dědic výhradu soupisu, hradí dluhy zůstavitele v plném </a:t>
            </a:r>
            <a:r>
              <a:rPr lang="cs-CZ" sz="2800" dirty="0" smtClean="0"/>
              <a:t>rozsahu</a:t>
            </a:r>
          </a:p>
          <a:p>
            <a:r>
              <a:rPr lang="cs-CZ" sz="2800" dirty="0" smtClean="0"/>
              <a:t>- Neuplatnilo-li </a:t>
            </a:r>
            <a:r>
              <a:rPr lang="cs-CZ" sz="2800" dirty="0"/>
              <a:t>výhradu soupisu více dědiců, hradí dluhy zůstavitele společně a </a:t>
            </a:r>
            <a:r>
              <a:rPr lang="cs-CZ" sz="2800" dirty="0" smtClean="0"/>
              <a:t>nerozdílně</a:t>
            </a:r>
            <a:endParaRPr lang="cs-CZ" sz="2800" dirty="0"/>
          </a:p>
          <a:p>
            <a:r>
              <a:rPr lang="cs-CZ" sz="2800" dirty="0" smtClean="0"/>
              <a:t>-</a:t>
            </a:r>
            <a:r>
              <a:rPr lang="cs-CZ" sz="2800" dirty="0"/>
              <a:t>  uplatnil-li dědic výhradu soupisu, hradí dluhy zůstavitele do výše ceny nabytého dědictví. To platí i v případě, že soupis pozůstalosti nařídil soud v zájmu osoby pod zvláštní ochranou</a:t>
            </a:r>
          </a:p>
        </p:txBody>
      </p:sp>
    </p:spTree>
    <p:extLst>
      <p:ext uri="{BB962C8B-B14F-4D97-AF65-F5344CB8AC3E}">
        <p14:creationId xmlns:p14="http://schemas.microsoft.com/office/powerpoint/2010/main" val="41080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Zřeknutí </a:t>
            </a:r>
            <a:r>
              <a:rPr lang="pt-BR" b="1" dirty="0"/>
              <a:t>se dědického práva 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dědického </a:t>
            </a:r>
            <a:r>
              <a:rPr lang="cs-CZ" sz="2800" dirty="0"/>
              <a:t>práva se </a:t>
            </a:r>
            <a:r>
              <a:rPr lang="cs-CZ" sz="2800" b="1" dirty="0"/>
              <a:t>lze předem zříci smlouvou se </a:t>
            </a:r>
            <a:r>
              <a:rPr lang="cs-CZ" sz="2800" b="1" dirty="0" smtClean="0"/>
              <a:t>zůstavitelem</a:t>
            </a:r>
            <a:endParaRPr lang="cs-CZ" sz="2800" dirty="0"/>
          </a:p>
          <a:p>
            <a:r>
              <a:rPr lang="cs-CZ" sz="2800" dirty="0" smtClean="0"/>
              <a:t>- Smlouva </a:t>
            </a:r>
            <a:r>
              <a:rPr lang="cs-CZ" sz="2800" dirty="0"/>
              <a:t>vyžaduje formu </a:t>
            </a:r>
            <a:endParaRPr lang="cs-CZ" sz="2800" dirty="0" smtClean="0"/>
          </a:p>
          <a:p>
            <a:r>
              <a:rPr lang="cs-CZ" sz="2800" dirty="0" smtClean="0"/>
              <a:t>- působí </a:t>
            </a:r>
            <a:r>
              <a:rPr lang="cs-CZ" sz="2800" dirty="0"/>
              <a:t>zřeknutí i proti potomkům </a:t>
            </a:r>
            <a:endParaRPr lang="cs-CZ" sz="2800" dirty="0" smtClean="0"/>
          </a:p>
          <a:p>
            <a:r>
              <a:rPr lang="cs-CZ" sz="2800" dirty="0" smtClean="0"/>
              <a:t>- zřekl-li </a:t>
            </a:r>
            <a:r>
              <a:rPr lang="cs-CZ" sz="2800" dirty="0"/>
              <a:t>se někdo dědického práva ve prospěch jiné osoby, má se za to, že zřeknutí platí, jen </a:t>
            </a:r>
            <a:r>
              <a:rPr lang="cs-CZ" sz="2800" dirty="0" smtClean="0"/>
              <a:t> stane-li </a:t>
            </a:r>
            <a:r>
              <a:rPr lang="cs-CZ" sz="2800" dirty="0"/>
              <a:t>se tato osoba dědicem.</a:t>
            </a:r>
            <a:br>
              <a:rPr lang="cs-CZ" sz="2800" dirty="0"/>
            </a:b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3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Odmítnutí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- Dědic </a:t>
            </a:r>
            <a:r>
              <a:rPr lang="cs-CZ" sz="2800" dirty="0"/>
              <a:t>může dědictví odmítnout </a:t>
            </a:r>
            <a:r>
              <a:rPr lang="cs-CZ" sz="2800" dirty="0" smtClean="0"/>
              <a:t>ústním nebo písemným prohlášením k</a:t>
            </a:r>
            <a:r>
              <a:rPr lang="cs-CZ" sz="2800" dirty="0"/>
              <a:t> </a:t>
            </a:r>
            <a:r>
              <a:rPr lang="cs-CZ" sz="2800" dirty="0" smtClean="0"/>
              <a:t>soudu</a:t>
            </a:r>
          </a:p>
          <a:p>
            <a:r>
              <a:rPr lang="cs-CZ" sz="2800" dirty="0" smtClean="0"/>
              <a:t>- </a:t>
            </a:r>
            <a:r>
              <a:rPr lang="cs-CZ" sz="2800" b="1" dirty="0" smtClean="0"/>
              <a:t>Do 1 měsíce </a:t>
            </a:r>
            <a:r>
              <a:rPr lang="cs-CZ" sz="2800" dirty="0"/>
              <a:t>ode dne, kdy byl soudem o právu dědictví </a:t>
            </a:r>
            <a:r>
              <a:rPr lang="cs-CZ" sz="2800" dirty="0" smtClean="0"/>
              <a:t>vyrozuměn</a:t>
            </a:r>
            <a:r>
              <a:rPr lang="cs-CZ" sz="2800" dirty="0"/>
              <a:t>. Z důležitých důvodů může soud lhůtu prodloužit </a:t>
            </a:r>
            <a:endParaRPr lang="cs-CZ" sz="2800" dirty="0" smtClean="0"/>
          </a:p>
          <a:p>
            <a:r>
              <a:rPr lang="cs-CZ" sz="2800" dirty="0" smtClean="0"/>
              <a:t>- Nepominutelný </a:t>
            </a:r>
            <a:r>
              <a:rPr lang="cs-CZ" sz="2800" dirty="0"/>
              <a:t>dědic může dědictví odmítnout s výhradou povinného podílu </a:t>
            </a:r>
            <a:endParaRPr lang="cs-CZ" sz="2800" dirty="0" smtClean="0"/>
          </a:p>
          <a:p>
            <a:r>
              <a:rPr lang="cs-CZ" sz="2800" dirty="0" smtClean="0"/>
              <a:t>- Dědictví </a:t>
            </a:r>
            <a:r>
              <a:rPr lang="cs-CZ" sz="2800" dirty="0"/>
              <a:t>nemůže odmítnout dědic, který svým počínáním dal najevo, že dědictví nechce </a:t>
            </a:r>
            <a:r>
              <a:rPr lang="cs-CZ" sz="2800" dirty="0" smtClean="0"/>
              <a:t>odmítnout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620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Odmítnutí dědictví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K </a:t>
            </a:r>
            <a:r>
              <a:rPr lang="cs-CZ" sz="2800" dirty="0"/>
              <a:t>odmítnutí dědictví </a:t>
            </a:r>
            <a:r>
              <a:rPr lang="cs-CZ" sz="2800" b="1" dirty="0"/>
              <a:t>nemůže dědic připojit výhrady nebo </a:t>
            </a:r>
            <a:r>
              <a:rPr lang="cs-CZ" sz="2800" b="1" dirty="0" smtClean="0"/>
              <a:t>podmínky</a:t>
            </a:r>
            <a:endParaRPr lang="cs-CZ" sz="2800" b="1" dirty="0"/>
          </a:p>
          <a:p>
            <a:r>
              <a:rPr lang="cs-CZ" sz="2800" dirty="0" smtClean="0"/>
              <a:t>-  </a:t>
            </a:r>
            <a:r>
              <a:rPr lang="cs-CZ" sz="2800" b="1" dirty="0" smtClean="0"/>
              <a:t>nemůže</a:t>
            </a:r>
            <a:r>
              <a:rPr lang="cs-CZ" sz="2800" dirty="0" smtClean="0"/>
              <a:t> </a:t>
            </a:r>
            <a:r>
              <a:rPr lang="cs-CZ" sz="2800" dirty="0"/>
              <a:t>odmítnout dědictví jen </a:t>
            </a:r>
            <a:r>
              <a:rPr lang="cs-CZ" sz="2800" b="1" dirty="0"/>
              <a:t>zčásti</a:t>
            </a:r>
            <a:r>
              <a:rPr lang="cs-CZ" sz="2800" dirty="0"/>
              <a:t>. Taková prohlášení nemají účinky odmítnutí dědictví. </a:t>
            </a:r>
            <a:endParaRPr lang="cs-CZ" sz="2800" dirty="0" smtClean="0"/>
          </a:p>
          <a:p>
            <a:r>
              <a:rPr lang="cs-CZ" sz="2800" dirty="0" smtClean="0"/>
              <a:t>- Prohlášení </a:t>
            </a:r>
            <a:r>
              <a:rPr lang="cs-CZ" sz="2800" dirty="0"/>
              <a:t>o odmítnutí dědictví </a:t>
            </a:r>
            <a:r>
              <a:rPr lang="cs-CZ" sz="2800" b="1" dirty="0"/>
              <a:t>nelze odvolat</a:t>
            </a:r>
            <a:r>
              <a:rPr lang="cs-CZ" sz="2800" dirty="0"/>
              <a:t>. Totéž platí, prohlásí-li dědic, že dědictví neodmítá.</a:t>
            </a:r>
          </a:p>
        </p:txBody>
      </p:sp>
    </p:spTree>
    <p:extLst>
      <p:ext uri="{BB962C8B-B14F-4D97-AF65-F5344CB8AC3E}">
        <p14:creationId xmlns:p14="http://schemas.microsoft.com/office/powerpoint/2010/main" val="265035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Pozůstalost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- </a:t>
            </a:r>
            <a:r>
              <a:rPr lang="cs-CZ" sz="3200" b="1" dirty="0" smtClean="0"/>
              <a:t>Dědické </a:t>
            </a:r>
            <a:r>
              <a:rPr lang="cs-CZ" sz="3200" b="1" dirty="0"/>
              <a:t>právo </a:t>
            </a:r>
            <a:r>
              <a:rPr lang="cs-CZ" sz="3200" dirty="0"/>
              <a:t>je právo na pozůstalost nebo na poměrný podíl z </a:t>
            </a:r>
            <a:r>
              <a:rPr lang="cs-CZ" sz="3200" dirty="0" smtClean="0"/>
              <a:t>ní</a:t>
            </a:r>
          </a:p>
          <a:p>
            <a:r>
              <a:rPr lang="cs-CZ" sz="3200" dirty="0" smtClean="0"/>
              <a:t>- </a:t>
            </a:r>
            <a:r>
              <a:rPr lang="cs-CZ" sz="3200" b="1" dirty="0" smtClean="0"/>
              <a:t>Pozůstalost</a:t>
            </a:r>
            <a:r>
              <a:rPr lang="cs-CZ" sz="3200" dirty="0" smtClean="0"/>
              <a:t> </a:t>
            </a:r>
            <a:r>
              <a:rPr lang="cs-CZ" sz="3200" dirty="0"/>
              <a:t>tvoří celé jmění zůstavitele, kromě práv a povinností vázaných výlučně na jeho osobu, ledaže byly jako dluh uznány nebo uplatněny u orgánu veřejné </a:t>
            </a:r>
            <a:r>
              <a:rPr lang="cs-CZ" sz="3200" dirty="0" smtClean="0"/>
              <a:t>moci</a:t>
            </a:r>
            <a:endParaRPr lang="cs-CZ" sz="3200" dirty="0"/>
          </a:p>
          <a:p>
            <a:r>
              <a:rPr lang="cs-CZ" sz="3200" dirty="0" smtClean="0"/>
              <a:t>- Komu </a:t>
            </a:r>
            <a:r>
              <a:rPr lang="cs-CZ" sz="3200" dirty="0"/>
              <a:t>náleží dědické právo, je </a:t>
            </a:r>
            <a:r>
              <a:rPr lang="cs-CZ" sz="3200" b="1" dirty="0"/>
              <a:t>dědic</a:t>
            </a:r>
            <a:r>
              <a:rPr lang="cs-CZ" sz="3200" dirty="0"/>
              <a:t>, a pozůstalost ve vztahu k dědici je </a:t>
            </a:r>
            <a:r>
              <a:rPr lang="cs-CZ" sz="3200" b="1" dirty="0" smtClean="0"/>
              <a:t>dědictvím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232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Ochrana práv zůstavitele v zařízení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Sepsal-li </a:t>
            </a:r>
            <a:r>
              <a:rPr lang="cs-CZ" sz="2800" dirty="0"/>
              <a:t>zůstavitel závěť v době, kdy byl v péči zařízení, kde se poskytují zdravotnické nebo sociální služby, nebo kdy jinak přijímal jeho služby, a povolal-li za dědice nebo </a:t>
            </a:r>
            <a:r>
              <a:rPr lang="cs-CZ" sz="2800" dirty="0" err="1"/>
              <a:t>odkazovníka</a:t>
            </a:r>
            <a:r>
              <a:rPr lang="cs-CZ" sz="2800" dirty="0"/>
              <a:t> osobu, která </a:t>
            </a:r>
            <a:r>
              <a:rPr lang="cs-CZ" sz="2800" b="1" dirty="0"/>
              <a:t>takové zařízení </a:t>
            </a:r>
            <a:r>
              <a:rPr lang="cs-CZ" sz="2800" dirty="0"/>
              <a:t>spravuje nebo je v něm zaměstnána nebo v něm jinak působí, je povolání těchto osob za dědice nebo </a:t>
            </a:r>
            <a:r>
              <a:rPr lang="cs-CZ" sz="2800" dirty="0" err="1"/>
              <a:t>odkazovníka</a:t>
            </a:r>
            <a:r>
              <a:rPr lang="cs-CZ" sz="2800" dirty="0"/>
              <a:t> </a:t>
            </a:r>
            <a:r>
              <a:rPr lang="cs-CZ" sz="2800" b="1" dirty="0"/>
              <a:t>neplatné, </a:t>
            </a:r>
            <a:r>
              <a:rPr lang="cs-CZ" sz="2800" dirty="0"/>
              <a:t>ledaže se tak stalo závětí učiněnou ve formě veřejné </a:t>
            </a:r>
            <a:r>
              <a:rPr lang="cs-CZ" sz="2800" dirty="0" smtClean="0"/>
              <a:t>listiny</a:t>
            </a:r>
          </a:p>
          <a:p>
            <a:r>
              <a:rPr lang="cs-CZ" sz="2800" dirty="0" smtClean="0"/>
              <a:t>- Mohl-li </a:t>
            </a:r>
            <a:r>
              <a:rPr lang="cs-CZ" sz="2800" dirty="0"/>
              <a:t>však po ukončení péče takového zařízení bez obtíží pořídit ve formě veřejné listiny pořízení se považují za </a:t>
            </a:r>
            <a:r>
              <a:rPr lang="cs-CZ" sz="2800" dirty="0" smtClean="0"/>
              <a:t>platná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07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Vzdání se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Dědic</a:t>
            </a:r>
            <a:r>
              <a:rPr lang="cs-CZ" sz="2800" dirty="0"/>
              <a:t>, který dědictví neodmítl, se jej může před soudem v řízení o dědictví vzdát </a:t>
            </a:r>
            <a:r>
              <a:rPr lang="cs-CZ" sz="2800" b="1" dirty="0"/>
              <a:t>ve prospěch druhého </a:t>
            </a:r>
            <a:r>
              <a:rPr lang="cs-CZ" sz="2800" b="1" dirty="0" smtClean="0"/>
              <a:t>dědice (ne kohokoli!)</a:t>
            </a:r>
          </a:p>
          <a:p>
            <a:r>
              <a:rPr lang="cs-CZ" sz="2800" dirty="0" smtClean="0"/>
              <a:t>- učiní-li </a:t>
            </a:r>
            <a:r>
              <a:rPr lang="cs-CZ" sz="2800" dirty="0"/>
              <a:t>tak nepominutelný dědic, vzdává se tím také práva na povinný díl s účinností i pro své </a:t>
            </a:r>
            <a:r>
              <a:rPr lang="cs-CZ" sz="2800" dirty="0" smtClean="0"/>
              <a:t>potomky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94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důvod dědění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Dědí </a:t>
            </a:r>
            <a:r>
              <a:rPr lang="cs-CZ" sz="2800" dirty="0" smtClean="0"/>
              <a:t>se (dle přednosti):</a:t>
            </a:r>
            <a:endParaRPr lang="cs-CZ" sz="2800" dirty="0"/>
          </a:p>
          <a:p>
            <a:r>
              <a:rPr lang="cs-CZ" sz="2800" dirty="0" smtClean="0"/>
              <a:t>- na </a:t>
            </a:r>
            <a:r>
              <a:rPr lang="cs-CZ" sz="2800" dirty="0"/>
              <a:t>základě dědické smlouvy </a:t>
            </a:r>
            <a:endParaRPr lang="cs-CZ" sz="2800" dirty="0" smtClean="0"/>
          </a:p>
          <a:p>
            <a:r>
              <a:rPr lang="cs-CZ" sz="2800" dirty="0" smtClean="0"/>
              <a:t>- ze závěti</a:t>
            </a:r>
          </a:p>
          <a:p>
            <a:r>
              <a:rPr lang="cs-CZ" sz="2800" dirty="0" smtClean="0"/>
              <a:t>- ze zákona</a:t>
            </a:r>
          </a:p>
          <a:p>
            <a:endParaRPr lang="cs-CZ" sz="2800" dirty="0" smtClean="0"/>
          </a:p>
          <a:p>
            <a:r>
              <a:rPr lang="cs-CZ" sz="2800" dirty="0" smtClean="0"/>
              <a:t>- důvody </a:t>
            </a:r>
            <a:r>
              <a:rPr lang="cs-CZ" sz="2800" dirty="0"/>
              <a:t>mohou působit i vedle sebe </a:t>
            </a:r>
            <a:endParaRPr lang="cs-CZ" sz="2800" dirty="0" smtClean="0"/>
          </a:p>
          <a:p>
            <a:r>
              <a:rPr lang="cs-CZ" sz="2800" dirty="0" smtClean="0"/>
              <a:t>- dědictví</a:t>
            </a:r>
            <a:r>
              <a:rPr lang="cs-CZ" sz="2800" dirty="0"/>
              <a:t>, jehož nenabude žádný dědic, </a:t>
            </a:r>
            <a:r>
              <a:rPr lang="cs-CZ" sz="2800" b="1" dirty="0"/>
              <a:t>připadne státu – odúmrť</a:t>
            </a:r>
          </a:p>
        </p:txBody>
      </p:sp>
    </p:spTree>
    <p:extLst>
      <p:ext uri="{BB962C8B-B14F-4D97-AF65-F5344CB8AC3E}">
        <p14:creationId xmlns:p14="http://schemas.microsoft.com/office/powerpoint/2010/main" val="362850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Dědická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dědickou </a:t>
            </a:r>
            <a:r>
              <a:rPr lang="cs-CZ" sz="2800" dirty="0"/>
              <a:t>smlouvou povolává zůstavitel druhou smluvní stranu nebo třetí osobu za dědice </a:t>
            </a:r>
            <a:r>
              <a:rPr lang="cs-CZ" sz="2800" dirty="0" smtClean="0"/>
              <a:t>a </a:t>
            </a:r>
            <a:r>
              <a:rPr lang="cs-CZ" sz="2800" dirty="0"/>
              <a:t>druhá strana to </a:t>
            </a:r>
            <a:r>
              <a:rPr lang="cs-CZ" sz="2800" dirty="0" smtClean="0"/>
              <a:t>přijímá</a:t>
            </a:r>
          </a:p>
          <a:p>
            <a:r>
              <a:rPr lang="cs-CZ" sz="2800" dirty="0" smtClean="0"/>
              <a:t>- vyžaduje </a:t>
            </a:r>
            <a:r>
              <a:rPr lang="cs-CZ" sz="2800" dirty="0"/>
              <a:t>formu veřejné </a:t>
            </a:r>
            <a:r>
              <a:rPr lang="cs-CZ" sz="2800" dirty="0" smtClean="0"/>
              <a:t>listiny</a:t>
            </a:r>
          </a:p>
          <a:p>
            <a:r>
              <a:rPr lang="cs-CZ" sz="2800" dirty="0" smtClean="0"/>
              <a:t>- dědickou </a:t>
            </a:r>
            <a:r>
              <a:rPr lang="cs-CZ" sz="2800" dirty="0"/>
              <a:t>smlouvu může uzavřít zletilý zůstavitel, který je plně svéprávný; je-li zůstavitel ve svéprávnosti omezen, může dědickou smlouvu uzavřít a závazek z ní změnit se souhlasem </a:t>
            </a:r>
            <a:r>
              <a:rPr lang="cs-CZ" sz="2800" dirty="0" smtClean="0"/>
              <a:t>opatrovníka</a:t>
            </a:r>
          </a:p>
          <a:p>
            <a:r>
              <a:rPr lang="cs-CZ" sz="2800" dirty="0" smtClean="0"/>
              <a:t>- lze </a:t>
            </a:r>
            <a:r>
              <a:rPr lang="cs-CZ" sz="2800" dirty="0"/>
              <a:t>ji uzavřít i mezi manželi či snoubenci </a:t>
            </a:r>
          </a:p>
        </p:txBody>
      </p:sp>
    </p:spTree>
    <p:extLst>
      <p:ext uri="{BB962C8B-B14F-4D97-AF65-F5344CB8AC3E}">
        <p14:creationId xmlns:p14="http://schemas.microsoft.com/office/powerpoint/2010/main" val="24076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Omezení </a:t>
            </a:r>
            <a:r>
              <a:rPr lang="cs-CZ" b="1" dirty="0"/>
              <a:t>dědické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Dědickou </a:t>
            </a:r>
            <a:r>
              <a:rPr lang="cs-CZ" sz="2800" dirty="0"/>
              <a:t>smlouvou</a:t>
            </a:r>
            <a:r>
              <a:rPr lang="cs-CZ" sz="2800" b="1" dirty="0"/>
              <a:t> nelze </a:t>
            </a:r>
            <a:r>
              <a:rPr lang="cs-CZ" sz="2800" dirty="0"/>
              <a:t>pořídit o celé pozůstalosti. Čtvrtina pozůstalosti musí zůstat volná, aby o ní zůstavitel mohl pořídit podle své zvlášť projevené </a:t>
            </a:r>
            <a:r>
              <a:rPr lang="cs-CZ" sz="2800" dirty="0" smtClean="0"/>
              <a:t>vůle</a:t>
            </a:r>
          </a:p>
          <a:p>
            <a:r>
              <a:rPr lang="cs-CZ" sz="2800" dirty="0" smtClean="0"/>
              <a:t>-  </a:t>
            </a:r>
            <a:r>
              <a:rPr lang="cs-CZ" sz="2800" dirty="0"/>
              <a:t>Chce-li zůstavitel zanechat smluvnímu dědici i tuto čtvrtinu, může tak učinit </a:t>
            </a:r>
            <a:r>
              <a:rPr lang="cs-CZ" sz="2800" b="1" dirty="0" smtClean="0"/>
              <a:t>závětí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3417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Dědění ze závěti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 </a:t>
            </a:r>
            <a:r>
              <a:rPr lang="cs-CZ" sz="2800" b="1" dirty="0" smtClean="0"/>
              <a:t>závěť </a:t>
            </a:r>
            <a:r>
              <a:rPr lang="cs-CZ" sz="2800" dirty="0" smtClean="0"/>
              <a:t>= testament</a:t>
            </a:r>
            <a:r>
              <a:rPr lang="cs-CZ" sz="2800" dirty="0"/>
              <a:t>, poslední vůle, poslední pořízení </a:t>
            </a:r>
            <a:endParaRPr lang="cs-CZ" sz="2800" dirty="0" smtClean="0"/>
          </a:p>
          <a:p>
            <a:r>
              <a:rPr lang="cs-CZ" sz="2800" dirty="0" smtClean="0"/>
              <a:t>- Jednostranný</a:t>
            </a:r>
          </a:p>
          <a:p>
            <a:r>
              <a:rPr lang="cs-CZ" sz="2800" dirty="0" smtClean="0"/>
              <a:t>- kdykoli odvolatelný</a:t>
            </a:r>
          </a:p>
          <a:p>
            <a:r>
              <a:rPr lang="cs-CZ" sz="2800" dirty="0" smtClean="0"/>
              <a:t>- projev </a:t>
            </a:r>
            <a:r>
              <a:rPr lang="cs-CZ" sz="2800" dirty="0"/>
              <a:t>vůle o tom, komu má v případě smrti připadnout majetek pořizovatele </a:t>
            </a:r>
            <a:endParaRPr lang="cs-CZ" sz="2800" dirty="0" smtClean="0"/>
          </a:p>
          <a:p>
            <a:r>
              <a:rPr lang="cs-CZ" sz="2800" dirty="0" smtClean="0"/>
              <a:t>- ryze </a:t>
            </a:r>
            <a:r>
              <a:rPr lang="cs-CZ" sz="2800" dirty="0"/>
              <a:t>osobní právní úkon, </a:t>
            </a:r>
            <a:r>
              <a:rPr lang="cs-CZ" sz="2800" b="1" dirty="0"/>
              <a:t>nelze pořídit v zastoupení</a:t>
            </a:r>
          </a:p>
        </p:txBody>
      </p:sp>
    </p:spTree>
    <p:extLst>
      <p:ext uri="{BB962C8B-B14F-4D97-AF65-F5344CB8AC3E}">
        <p14:creationId xmlns:p14="http://schemas.microsoft.com/office/powerpoint/2010/main" val="336105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Dědění ze závěti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Není-li </a:t>
            </a:r>
            <a:r>
              <a:rPr lang="cs-CZ" sz="2800" dirty="0"/>
              <a:t>zřejmé, který den, měsíc a rok byla závěť pořízena a pořídil-li zůstavitel více závětí, které si </a:t>
            </a:r>
            <a:r>
              <a:rPr lang="cs-CZ" sz="2800" dirty="0" smtClean="0"/>
              <a:t>odporují, jsou závěti </a:t>
            </a:r>
            <a:r>
              <a:rPr lang="cs-CZ" sz="2800" b="1" dirty="0" smtClean="0"/>
              <a:t>neplatné</a:t>
            </a:r>
          </a:p>
          <a:p>
            <a:r>
              <a:rPr lang="cs-CZ" sz="2800" dirty="0" smtClean="0"/>
              <a:t>-  </a:t>
            </a:r>
            <a:r>
              <a:rPr lang="cs-CZ" sz="2800" dirty="0"/>
              <a:t>závěť je třeba vyložit tak, aby bylo co nejvíce vyhověno vůli zůstavitele. Slova použitá v závěti se vykládají podle jejich obvyklého významu, ledaže se prokáže, že si zůstavitel navykl spojovat s určitými výrazy zvláštní, sobě vlastní </a:t>
            </a:r>
            <a:r>
              <a:rPr lang="cs-CZ" sz="2800" dirty="0" smtClean="0"/>
              <a:t>smysl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89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Způsobilost pořídit závěť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Svéprávná </a:t>
            </a:r>
            <a:r>
              <a:rPr lang="cs-CZ" sz="2800" dirty="0"/>
              <a:t>osoba starší 18 let </a:t>
            </a:r>
            <a:r>
              <a:rPr lang="cs-CZ" sz="2800" dirty="0" smtClean="0"/>
              <a:t>(</a:t>
            </a:r>
            <a:r>
              <a:rPr lang="cs-CZ" sz="2800" dirty="0" err="1" smtClean="0"/>
              <a:t>zplnoletnění</a:t>
            </a:r>
            <a:r>
              <a:rPr lang="cs-CZ" sz="2800" dirty="0" smtClean="0"/>
              <a:t> </a:t>
            </a:r>
            <a:r>
              <a:rPr lang="cs-CZ" sz="2800" dirty="0"/>
              <a:t>osoby starší 16 let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- Nezletilý </a:t>
            </a:r>
            <a:r>
              <a:rPr lang="cs-CZ" sz="2800" dirty="0"/>
              <a:t>starší 15 let pouze formou notářského zápisu</a:t>
            </a:r>
          </a:p>
        </p:txBody>
      </p:sp>
    </p:spTree>
    <p:extLst>
      <p:ext uri="{BB962C8B-B14F-4D97-AF65-F5344CB8AC3E}">
        <p14:creationId xmlns:p14="http://schemas.microsoft.com/office/powerpoint/2010/main" val="202654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Forma závěti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</a:t>
            </a:r>
            <a:r>
              <a:rPr lang="cs-CZ" sz="2800" b="1" dirty="0" smtClean="0"/>
              <a:t>holografní </a:t>
            </a:r>
            <a:r>
              <a:rPr lang="cs-CZ" sz="2800" dirty="0" smtClean="0"/>
              <a:t>- napsaná </a:t>
            </a:r>
            <a:r>
              <a:rPr lang="cs-CZ" sz="2800" dirty="0"/>
              <a:t>celá vlastní rukou pořizovatele, jím vlastnoručně podepsaná, datum pořízení </a:t>
            </a:r>
            <a:endParaRPr lang="cs-CZ" sz="2800" dirty="0" smtClean="0"/>
          </a:p>
          <a:p>
            <a:r>
              <a:rPr lang="cs-CZ" sz="2800" dirty="0" smtClean="0"/>
              <a:t>- </a:t>
            </a:r>
            <a:r>
              <a:rPr lang="cs-CZ" sz="2800" b="1" dirty="0" err="1" smtClean="0"/>
              <a:t>allografní</a:t>
            </a:r>
            <a:r>
              <a:rPr lang="cs-CZ" sz="2800" dirty="0" smtClean="0"/>
              <a:t> </a:t>
            </a:r>
            <a:r>
              <a:rPr lang="cs-CZ" sz="2800" dirty="0"/>
              <a:t>– jinak než vlastní rukou pořizovatele - v době podpisu přítomni dva svědci, stvrzují, </a:t>
            </a:r>
            <a:r>
              <a:rPr lang="cs-CZ" sz="2800" dirty="0" smtClean="0"/>
              <a:t> že </a:t>
            </a:r>
            <a:r>
              <a:rPr lang="cs-CZ" sz="2800" dirty="0"/>
              <a:t>před nimi zůstavitel závěť podepsal </a:t>
            </a:r>
            <a:endParaRPr lang="cs-CZ" sz="2800" dirty="0" smtClean="0"/>
          </a:p>
          <a:p>
            <a:r>
              <a:rPr lang="cs-CZ" sz="2800" dirty="0" smtClean="0"/>
              <a:t>- Závět </a:t>
            </a:r>
            <a:r>
              <a:rPr lang="cs-CZ" sz="2800" dirty="0"/>
              <a:t>pořizovatele, který </a:t>
            </a:r>
            <a:r>
              <a:rPr lang="cs-CZ" sz="2800" b="1" dirty="0"/>
              <a:t>nemůže číst nebo psát </a:t>
            </a:r>
            <a:r>
              <a:rPr lang="cs-CZ" sz="2800" dirty="0"/>
              <a:t>– 3 svědci, čitatel, pisatel, svědek </a:t>
            </a:r>
            <a:endParaRPr lang="cs-CZ" sz="2800" dirty="0" smtClean="0"/>
          </a:p>
          <a:p>
            <a:r>
              <a:rPr lang="cs-CZ" sz="2800" dirty="0" smtClean="0"/>
              <a:t>- Závěť formou </a:t>
            </a:r>
            <a:r>
              <a:rPr lang="cs-CZ" sz="2800" b="1" dirty="0" smtClean="0"/>
              <a:t>notářského </a:t>
            </a:r>
            <a:r>
              <a:rPr lang="cs-CZ" sz="2800" b="1" dirty="0" smtClean="0"/>
              <a:t>zápisu</a:t>
            </a:r>
          </a:p>
          <a:p>
            <a:r>
              <a:rPr lang="cs-CZ" sz="2800" dirty="0" smtClean="0"/>
              <a:t>- e- nástroje – </a:t>
            </a:r>
            <a:r>
              <a:rPr lang="cs-CZ" sz="2800" dirty="0" err="1" smtClean="0"/>
              <a:t>např</a:t>
            </a:r>
            <a:r>
              <a:rPr lang="cs-CZ" sz="2800" dirty="0"/>
              <a:t>: </a:t>
            </a:r>
            <a:r>
              <a:rPr lang="cs-CZ" sz="2800" dirty="0">
                <a:hlinkClick r:id="rId2"/>
              </a:rPr>
              <a:t>https://goodbye.cz/zaveti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636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Vedlejší doložky závěti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Zůstavitel může uvést v závěti </a:t>
            </a:r>
            <a:r>
              <a:rPr lang="cs-CZ" sz="2400" dirty="0" smtClean="0"/>
              <a:t>:</a:t>
            </a:r>
          </a:p>
          <a:p>
            <a:r>
              <a:rPr lang="cs-CZ" sz="2400" b="1" dirty="0" smtClean="0"/>
              <a:t>- podmínku</a:t>
            </a:r>
          </a:p>
          <a:p>
            <a:r>
              <a:rPr lang="cs-CZ" sz="2400" b="1" dirty="0" smtClean="0"/>
              <a:t>- doložení času</a:t>
            </a:r>
          </a:p>
          <a:p>
            <a:r>
              <a:rPr lang="cs-CZ" sz="2400" b="1" dirty="0" smtClean="0"/>
              <a:t>- příkaz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Kdy se k těmto doložkám nepřihlíží: </a:t>
            </a:r>
          </a:p>
          <a:p>
            <a:r>
              <a:rPr lang="cs-CZ" sz="2400" dirty="0" smtClean="0"/>
              <a:t>- zřejmé </a:t>
            </a:r>
            <a:r>
              <a:rPr lang="cs-CZ" sz="2400" dirty="0"/>
              <a:t>obtěžování dědice </a:t>
            </a:r>
            <a:r>
              <a:rPr lang="cs-CZ" sz="2400" dirty="0" smtClean="0"/>
              <a:t>(zůstavitelova svévole), odporuje </a:t>
            </a:r>
            <a:r>
              <a:rPr lang="cs-CZ" sz="2400" dirty="0"/>
              <a:t>veřejnému </a:t>
            </a:r>
            <a:r>
              <a:rPr lang="cs-CZ" sz="2400" dirty="0" smtClean="0"/>
              <a:t>pořádku, je nesrozumitelná, zůstavitel </a:t>
            </a:r>
            <a:r>
              <a:rPr lang="cs-CZ" sz="2400" dirty="0"/>
              <a:t>ukládá </a:t>
            </a:r>
            <a:r>
              <a:rPr lang="cs-CZ" sz="2400" dirty="0" smtClean="0"/>
              <a:t>dědici, aby </a:t>
            </a:r>
            <a:r>
              <a:rPr lang="cs-CZ" sz="2400" dirty="0"/>
              <a:t>uzavřel či neuzavřel manželství, popřípadě aby v manželství setrval, anebo aby manželství </a:t>
            </a:r>
            <a:r>
              <a:rPr lang="cs-CZ" sz="2400" dirty="0" smtClean="0"/>
              <a:t>zrušil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61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Dědické nástupnictví - sukcese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některá </a:t>
            </a:r>
            <a:r>
              <a:rPr lang="cs-CZ" sz="2800" dirty="0"/>
              <a:t>práva a povinnosti po smrti fyzické osoby zanikají - plnění vázané pouze na dlužníka, plnění osobnostní povahy – bolestné </a:t>
            </a:r>
            <a:endParaRPr lang="cs-CZ" sz="2800" dirty="0" smtClean="0"/>
          </a:p>
          <a:p>
            <a:r>
              <a:rPr lang="cs-CZ" sz="2800" dirty="0" smtClean="0"/>
              <a:t>- většina </a:t>
            </a:r>
            <a:r>
              <a:rPr lang="cs-CZ" sz="2800" dirty="0"/>
              <a:t>práv však přechází na další osoby - dědice </a:t>
            </a:r>
            <a:endParaRPr lang="cs-CZ" sz="2800" dirty="0" smtClean="0"/>
          </a:p>
          <a:p>
            <a:r>
              <a:rPr lang="cs-CZ" sz="2800" dirty="0" smtClean="0"/>
              <a:t>- dědictví </a:t>
            </a:r>
            <a:r>
              <a:rPr lang="cs-CZ" sz="2800" dirty="0"/>
              <a:t>se nabývá smrtí zůstavitele (úmrtní list, prohlášení za mrtvého) </a:t>
            </a:r>
            <a:endParaRPr lang="cs-CZ" sz="2800" dirty="0" smtClean="0"/>
          </a:p>
          <a:p>
            <a:r>
              <a:rPr lang="cs-CZ" sz="2800" dirty="0" smtClean="0"/>
              <a:t>- zemřelá </a:t>
            </a:r>
            <a:r>
              <a:rPr lang="cs-CZ" sz="2800" dirty="0"/>
              <a:t>osoba – </a:t>
            </a:r>
            <a:r>
              <a:rPr lang="cs-CZ" sz="2800" b="1" dirty="0"/>
              <a:t>zůstavitel</a:t>
            </a:r>
          </a:p>
        </p:txBody>
      </p:sp>
    </p:spTree>
    <p:extLst>
      <p:ext uri="{BB962C8B-B14F-4D97-AF65-F5344CB8AC3E}">
        <p14:creationId xmlns:p14="http://schemas.microsoft.com/office/powerpoint/2010/main" val="16395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Úlevy při pořizování závěti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</a:t>
            </a:r>
            <a:r>
              <a:rPr lang="cs-CZ" sz="2800" dirty="0"/>
              <a:t> Privilegovaná forma závěti </a:t>
            </a:r>
            <a:r>
              <a:rPr lang="cs-CZ" sz="2800" dirty="0" smtClean="0"/>
              <a:t>- kdo </a:t>
            </a:r>
            <a:r>
              <a:rPr lang="cs-CZ" sz="2800" dirty="0"/>
              <a:t>je pro nenadálou událost v patrném a bezprostředním ohrožení života, má právo pořídit závěť </a:t>
            </a:r>
            <a:r>
              <a:rPr lang="cs-CZ" sz="2800" b="1" dirty="0"/>
              <a:t>ústně před třemi současně přítomnými svědky</a:t>
            </a:r>
            <a:r>
              <a:rPr lang="cs-CZ" sz="2800" dirty="0"/>
              <a:t>. Totéž právo má i ten, kdo se nachází v místě, kde je běžný společenský styk ochromen následkem mimořádné události a nelze-li po něm rozumně požadovat, aby pořídil v jiné </a:t>
            </a:r>
            <a:r>
              <a:rPr lang="cs-CZ" sz="2800" dirty="0" smtClean="0"/>
              <a:t>formě</a:t>
            </a:r>
          </a:p>
        </p:txBody>
      </p:sp>
    </p:spTree>
    <p:extLst>
      <p:ext uri="{BB962C8B-B14F-4D97-AF65-F5344CB8AC3E}">
        <p14:creationId xmlns:p14="http://schemas.microsoft.com/office/powerpoint/2010/main" val="129653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Nepominutelní </a:t>
            </a:r>
            <a:r>
              <a:rPr lang="cs-CZ" b="1" dirty="0" smtClean="0"/>
              <a:t>dědicové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V případě pořizování závěti nebo dědické smlouvy: </a:t>
            </a:r>
          </a:p>
          <a:p>
            <a:r>
              <a:rPr lang="cs-CZ" sz="2800" dirty="0" smtClean="0"/>
              <a:t>-) nezletilým </a:t>
            </a:r>
            <a:r>
              <a:rPr lang="cs-CZ" sz="2800" dirty="0"/>
              <a:t>potomkům </a:t>
            </a:r>
            <a:r>
              <a:rPr lang="cs-CZ" sz="2800" dirty="0" smtClean="0"/>
              <a:t>zůstavitele se </a:t>
            </a:r>
            <a:r>
              <a:rPr lang="cs-CZ" sz="2800" dirty="0"/>
              <a:t>musí dostat aspoň tolik, kolik činí 3/4 dědického podílu ze </a:t>
            </a:r>
            <a:r>
              <a:rPr lang="cs-CZ" sz="2800" dirty="0" smtClean="0"/>
              <a:t>zákona</a:t>
            </a:r>
          </a:p>
          <a:p>
            <a:r>
              <a:rPr lang="cs-CZ" sz="2800" dirty="0" smtClean="0"/>
              <a:t>-) </a:t>
            </a:r>
            <a:r>
              <a:rPr lang="cs-CZ" sz="2800" dirty="0"/>
              <a:t>z</a:t>
            </a:r>
            <a:r>
              <a:rPr lang="cs-CZ" sz="2800" dirty="0" smtClean="0"/>
              <a:t>letilým </a:t>
            </a:r>
            <a:r>
              <a:rPr lang="cs-CZ" sz="2800" dirty="0"/>
              <a:t>potomkům aspoň tolik, kolik činí 1/4 jejich dědického podílu ze zákona. Pokud závěť tomu odporuje, je v této části neplatná, nedošlo-li k vydědění uvedených </a:t>
            </a:r>
            <a:r>
              <a:rPr lang="cs-CZ" sz="2800" dirty="0" smtClean="0"/>
              <a:t>potomků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4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Vydědění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Zůstavitel může vydědit potomka, který mu: </a:t>
            </a:r>
            <a:endParaRPr lang="cs-CZ" sz="2800" dirty="0" smtClean="0"/>
          </a:p>
          <a:p>
            <a:r>
              <a:rPr lang="cs-CZ" sz="2800" dirty="0" smtClean="0"/>
              <a:t>- neposkytl </a:t>
            </a:r>
            <a:r>
              <a:rPr lang="cs-CZ" sz="2800" dirty="0"/>
              <a:t>potřebnou pomoc v </a:t>
            </a:r>
            <a:r>
              <a:rPr lang="cs-CZ" sz="2800" dirty="0" smtClean="0"/>
              <a:t>nouzi</a:t>
            </a:r>
          </a:p>
          <a:p>
            <a:r>
              <a:rPr lang="cs-CZ" sz="2800" dirty="0" smtClean="0"/>
              <a:t>- o </a:t>
            </a:r>
            <a:r>
              <a:rPr lang="cs-CZ" sz="2800" dirty="0"/>
              <a:t>zůstavitele neprojevuje opravdový zájem, jaký by projevovat </a:t>
            </a:r>
            <a:r>
              <a:rPr lang="cs-CZ" sz="2800" dirty="0" smtClean="0"/>
              <a:t>měl</a:t>
            </a:r>
          </a:p>
          <a:p>
            <a:r>
              <a:rPr lang="cs-CZ" sz="2800" dirty="0" smtClean="0"/>
              <a:t>-  </a:t>
            </a:r>
            <a:r>
              <a:rPr lang="cs-CZ" sz="2800" dirty="0"/>
              <a:t>byl odsouzen pro trestný čin spáchaný za okolností svědčících o jeho zvrhlé </a:t>
            </a:r>
            <a:r>
              <a:rPr lang="cs-CZ" sz="2800" dirty="0" smtClean="0"/>
              <a:t>povaze</a:t>
            </a:r>
          </a:p>
          <a:p>
            <a:r>
              <a:rPr lang="cs-CZ" sz="2800" dirty="0" smtClean="0"/>
              <a:t>- vede </a:t>
            </a:r>
            <a:r>
              <a:rPr lang="cs-CZ" sz="2800" dirty="0"/>
              <a:t>trvale nezřízený život </a:t>
            </a:r>
            <a:endParaRPr lang="cs-CZ" sz="2800" dirty="0" smtClean="0"/>
          </a:p>
          <a:p>
            <a:r>
              <a:rPr lang="cs-CZ" sz="2800" dirty="0" smtClean="0"/>
              <a:t>Přežije-li </a:t>
            </a:r>
            <a:r>
              <a:rPr lang="cs-CZ" sz="2800" dirty="0"/>
              <a:t>vyděděný potomek zůstavitele, </a:t>
            </a:r>
            <a:r>
              <a:rPr lang="cs-CZ" sz="2800" b="1" dirty="0"/>
              <a:t>nedědí ani potomci vyděděného potomka</a:t>
            </a:r>
            <a:r>
              <a:rPr lang="cs-CZ" sz="2800" dirty="0"/>
              <a:t>, ledaže zůstavitel projeví jinou vůli. Nedožije-li se vyděděný potomek smrti zůstavitele, pak jeho potomci dědí vyjma těch, kteří jsou samostatně vyloučeni z práva dědického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69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Zůstavitel </a:t>
            </a:r>
            <a:r>
              <a:rPr lang="cs-CZ" sz="2800" dirty="0"/>
              <a:t>v závěti nařídí určité osobě (dědici), aby </a:t>
            </a:r>
            <a:r>
              <a:rPr lang="cs-CZ" sz="2800" b="1" dirty="0" err="1"/>
              <a:t>odkazovníku</a:t>
            </a:r>
            <a:r>
              <a:rPr lang="cs-CZ" sz="2800" b="1" dirty="0"/>
              <a:t> </a:t>
            </a:r>
            <a:r>
              <a:rPr lang="cs-CZ" sz="2800" dirty="0"/>
              <a:t>vydala předmět </a:t>
            </a:r>
            <a:r>
              <a:rPr lang="cs-CZ" sz="2800" dirty="0" smtClean="0"/>
              <a:t>odkazu</a:t>
            </a:r>
          </a:p>
          <a:p>
            <a:r>
              <a:rPr lang="cs-CZ" sz="2800" dirty="0" smtClean="0"/>
              <a:t>- Každému </a:t>
            </a:r>
            <a:r>
              <a:rPr lang="cs-CZ" sz="2800" dirty="0"/>
              <a:t>z dědiců však musí zůstat alespoň ¼ dědictví nezatížená odkazy </a:t>
            </a:r>
            <a:endParaRPr lang="cs-CZ" sz="2800" dirty="0" smtClean="0"/>
          </a:p>
          <a:p>
            <a:r>
              <a:rPr lang="cs-CZ" sz="2800" dirty="0" smtClean="0"/>
              <a:t>- Odkaz </a:t>
            </a:r>
            <a:r>
              <a:rPr lang="cs-CZ" sz="2800" dirty="0"/>
              <a:t>lze odvolat</a:t>
            </a:r>
          </a:p>
        </p:txBody>
      </p:sp>
    </p:spTree>
    <p:extLst>
      <p:ext uri="{BB962C8B-B14F-4D97-AF65-F5344CB8AC3E}">
        <p14:creationId xmlns:p14="http://schemas.microsoft.com/office/powerpoint/2010/main" val="203074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b="1" dirty="0" err="1"/>
              <a:t>Odkazovník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Není to dědic – </a:t>
            </a:r>
            <a:r>
              <a:rPr lang="cs-CZ" b="1" dirty="0" smtClean="0"/>
              <a:t>odkazem se </a:t>
            </a:r>
            <a:r>
              <a:rPr lang="cs-CZ" b="1" dirty="0"/>
              <a:t>nabývá věc od dědice </a:t>
            </a:r>
            <a:endParaRPr lang="cs-CZ" b="1" dirty="0" smtClean="0"/>
          </a:p>
          <a:p>
            <a:r>
              <a:rPr lang="cs-CZ" b="1" dirty="0" smtClean="0"/>
              <a:t>- Neřeší se zde pasiva pozůstalosti, nelze odkázat dluhy</a:t>
            </a:r>
          </a:p>
          <a:p>
            <a:r>
              <a:rPr lang="cs-CZ" b="1" dirty="0" smtClean="0"/>
              <a:t>- </a:t>
            </a:r>
            <a:r>
              <a:rPr lang="cs-CZ" dirty="0" smtClean="0"/>
              <a:t>Příkaz </a:t>
            </a:r>
            <a:r>
              <a:rPr lang="cs-CZ" dirty="0"/>
              <a:t>vůči dědici může být dán i tak, aby věc vydal ze svého majetku </a:t>
            </a:r>
            <a:r>
              <a:rPr lang="cs-CZ" dirty="0" smtClean="0"/>
              <a:t>(nikoli </a:t>
            </a:r>
            <a:r>
              <a:rPr lang="cs-CZ" dirty="0"/>
              <a:t>z pozůstalosti)</a:t>
            </a:r>
          </a:p>
        </p:txBody>
      </p:sp>
    </p:spTree>
    <p:extLst>
      <p:ext uri="{BB962C8B-B14F-4D97-AF65-F5344CB8AC3E}">
        <p14:creationId xmlns:p14="http://schemas.microsoft.com/office/powerpoint/2010/main" val="96490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Dědění ze zákona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Není </a:t>
            </a:r>
            <a:r>
              <a:rPr lang="cs-CZ" sz="2800" dirty="0"/>
              <a:t>–</a:t>
            </a:r>
            <a:r>
              <a:rPr lang="cs-CZ" sz="2800" dirty="0" err="1"/>
              <a:t>li</a:t>
            </a:r>
            <a:r>
              <a:rPr lang="cs-CZ" sz="2800" dirty="0"/>
              <a:t> sepsána </a:t>
            </a:r>
            <a:r>
              <a:rPr lang="cs-CZ" sz="2800" dirty="0" smtClean="0"/>
              <a:t>dědická smlouva, závěť</a:t>
            </a:r>
            <a:r>
              <a:rPr lang="cs-CZ" sz="2800" dirty="0"/>
              <a:t>, nebo </a:t>
            </a:r>
            <a:r>
              <a:rPr lang="cs-CZ" sz="2800" dirty="0" smtClean="0"/>
              <a:t>pokud jsou, ale neplatné</a:t>
            </a:r>
          </a:p>
          <a:p>
            <a:r>
              <a:rPr lang="pl-PL" sz="2800" b="1" dirty="0" smtClean="0"/>
              <a:t>- 6 </a:t>
            </a:r>
            <a:r>
              <a:rPr lang="pl-PL" sz="2800" b="1" dirty="0"/>
              <a:t>dědických skupin </a:t>
            </a:r>
            <a:r>
              <a:rPr lang="pl-PL" sz="2800" b="1" dirty="0" smtClean="0"/>
              <a:t> </a:t>
            </a:r>
            <a:r>
              <a:rPr lang="pl-PL" sz="2800" dirty="0" smtClean="0"/>
              <a:t>- ) </a:t>
            </a:r>
            <a:r>
              <a:rPr lang="pl-PL" sz="2800" b="1" dirty="0" smtClean="0"/>
              <a:t>nastupují </a:t>
            </a:r>
            <a:r>
              <a:rPr lang="pl-PL" sz="2800" b="1" dirty="0"/>
              <a:t>postupně</a:t>
            </a:r>
            <a:r>
              <a:rPr lang="pl-PL" sz="2800" dirty="0"/>
              <a:t>, jedna po </a:t>
            </a:r>
            <a:r>
              <a:rPr lang="pl-PL" sz="2800" dirty="0" smtClean="0"/>
              <a:t>druhé. Vždy se nabídne celé dědictví příslušnému dědici (dědicům) , který „je na řadě”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924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První dědická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</a:t>
            </a:r>
            <a:r>
              <a:rPr lang="cs-CZ" sz="2800" dirty="0"/>
              <a:t>D</a:t>
            </a:r>
            <a:r>
              <a:rPr lang="cs-CZ" sz="2800" dirty="0" smtClean="0"/>
              <a:t>ědí </a:t>
            </a:r>
            <a:r>
              <a:rPr lang="cs-CZ" sz="2800" dirty="0"/>
              <a:t>zůstavitelovy </a:t>
            </a:r>
            <a:r>
              <a:rPr lang="cs-CZ" sz="2800" b="1" dirty="0"/>
              <a:t>děti a manžel nebo registrovaný partner</a:t>
            </a:r>
            <a:r>
              <a:rPr lang="cs-CZ" sz="2800" dirty="0"/>
              <a:t>, každý z nich stejným </a:t>
            </a:r>
            <a:r>
              <a:rPr lang="cs-CZ" sz="2800" dirty="0" smtClean="0"/>
              <a:t>dílem</a:t>
            </a:r>
          </a:p>
          <a:p>
            <a:r>
              <a:rPr lang="cs-CZ" sz="2800" dirty="0" smtClean="0"/>
              <a:t>-  </a:t>
            </a:r>
            <a:r>
              <a:rPr lang="cs-CZ" sz="2800" dirty="0"/>
              <a:t>Nedědí-li některé dítě, nabývají jeho dědického podílu stejným dílem jeho </a:t>
            </a:r>
            <a:r>
              <a:rPr lang="cs-CZ" sz="2800" dirty="0" smtClean="0"/>
              <a:t>děti</a:t>
            </a:r>
          </a:p>
          <a:p>
            <a:r>
              <a:rPr lang="cs-CZ" sz="2800" dirty="0" smtClean="0"/>
              <a:t>- Jestliže </a:t>
            </a:r>
            <a:r>
              <a:rPr lang="cs-CZ" sz="2800" dirty="0"/>
              <a:t>nedědí ani tyto děti nebo některé z nich, dědí stejným dílem jejich potomci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23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Druhá dědická skupina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Nedědí-li </a:t>
            </a:r>
            <a:r>
              <a:rPr lang="cs-CZ" sz="2800" dirty="0"/>
              <a:t>zůstavitelovi potomci, dědí ve druhé skupině </a:t>
            </a:r>
            <a:r>
              <a:rPr lang="cs-CZ" sz="2800" b="1" dirty="0"/>
              <a:t>manžel (registrovaný partner), </a:t>
            </a:r>
            <a:r>
              <a:rPr lang="cs-CZ" sz="2800" dirty="0"/>
              <a:t>zůstavitelovi rodiče a dále ti, kteří žili se zůstavitelem nejméně po dobu jednoho roku před jeho smrtí ve společné domácnosti a kteří z tohoto důvodu pečovali o společnou domácnost nebo byli odkázáni výživou na </a:t>
            </a:r>
            <a:r>
              <a:rPr lang="cs-CZ" sz="2800" dirty="0" smtClean="0"/>
              <a:t>zůstavitele</a:t>
            </a:r>
          </a:p>
          <a:p>
            <a:r>
              <a:rPr lang="cs-CZ" sz="2800" dirty="0" smtClean="0"/>
              <a:t>- dědí </a:t>
            </a:r>
            <a:r>
              <a:rPr lang="cs-CZ" sz="2800" dirty="0"/>
              <a:t>stejným dílem, manžel nebo partner však vždy nejméně polovinu </a:t>
            </a:r>
            <a:r>
              <a:rPr lang="cs-CZ" sz="2800" dirty="0" smtClean="0"/>
              <a:t>dědictví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654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Třetí dědická </a:t>
            </a:r>
            <a:r>
              <a:rPr lang="cs-CZ" b="1" dirty="0" smtClean="0"/>
              <a:t>skupina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Nedědí-li manžel</a:t>
            </a:r>
            <a:r>
              <a:rPr lang="cs-CZ" sz="2800" dirty="0"/>
              <a:t> </a:t>
            </a:r>
            <a:r>
              <a:rPr lang="cs-CZ" sz="2800" dirty="0" smtClean="0"/>
              <a:t>(registrovaný </a:t>
            </a:r>
            <a:r>
              <a:rPr lang="cs-CZ" sz="2800" dirty="0"/>
              <a:t>partner) ani žádný z rodičů, dědí ve třetí skupině stejným dílem zůstavitelovi sourozenci a ti, kteří žili se zůstavitelem nejméně po dobu jednoho roku před jeho smrtí ve společné domácnosti a kteří z tohoto důvodu pečovali o společnou domácnost nebo byli odkázáni výživou na </a:t>
            </a:r>
            <a:r>
              <a:rPr lang="cs-CZ" sz="2800" dirty="0" smtClean="0"/>
              <a:t>zůstavitele</a:t>
            </a:r>
          </a:p>
          <a:p>
            <a:r>
              <a:rPr lang="cs-CZ" sz="2800" dirty="0" smtClean="0"/>
              <a:t>- Nedědí-li </a:t>
            </a:r>
            <a:r>
              <a:rPr lang="cs-CZ" sz="2800" dirty="0"/>
              <a:t>některý ze sourozenců zůstavitele, nabývají jeho dědického podílu stejným dílem jeho </a:t>
            </a:r>
            <a:r>
              <a:rPr lang="cs-CZ" sz="2800" dirty="0" smtClean="0"/>
              <a:t>děti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7662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Čtvrtá dědická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Nedědí-li žádný dědic ve třetí skupině dědí ve čtvrté skupině stejným dílem prarodiče zůstavitele</a:t>
            </a:r>
          </a:p>
        </p:txBody>
      </p:sp>
    </p:spTree>
    <p:extLst>
      <p:ext uri="{BB962C8B-B14F-4D97-AF65-F5344CB8AC3E}">
        <p14:creationId xmlns:p14="http://schemas.microsoft.com/office/powerpoint/2010/main" val="428273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Předpoklady dědění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Smrt </a:t>
            </a:r>
            <a:r>
              <a:rPr lang="cs-CZ" sz="2800" dirty="0"/>
              <a:t>fyzické </a:t>
            </a:r>
            <a:r>
              <a:rPr lang="cs-CZ" sz="2800" dirty="0" smtClean="0"/>
              <a:t>osoby</a:t>
            </a:r>
          </a:p>
          <a:p>
            <a:r>
              <a:rPr lang="cs-CZ" sz="2800" dirty="0"/>
              <a:t>-</a:t>
            </a:r>
            <a:r>
              <a:rPr lang="cs-CZ" sz="2800" dirty="0" smtClean="0"/>
              <a:t> Existence pozůstalosti =) </a:t>
            </a:r>
            <a:r>
              <a:rPr lang="cs-CZ" sz="2800" dirty="0"/>
              <a:t>dědictví </a:t>
            </a:r>
            <a:endParaRPr lang="cs-CZ" sz="2800" dirty="0" smtClean="0"/>
          </a:p>
          <a:p>
            <a:r>
              <a:rPr lang="cs-CZ" sz="2800" dirty="0" smtClean="0"/>
              <a:t>- Existence </a:t>
            </a:r>
            <a:r>
              <a:rPr lang="cs-CZ" sz="2800" dirty="0"/>
              <a:t>způsobilého dědice </a:t>
            </a:r>
            <a:endParaRPr lang="cs-CZ" sz="2800" dirty="0" smtClean="0"/>
          </a:p>
          <a:p>
            <a:r>
              <a:rPr lang="cs-CZ" sz="2800" dirty="0" smtClean="0"/>
              <a:t>- Právní </a:t>
            </a:r>
            <a:r>
              <a:rPr lang="cs-CZ" sz="2800" dirty="0"/>
              <a:t>důvod dědění ( dědická smlouva, závěť, zákon) </a:t>
            </a:r>
            <a:endParaRPr lang="cs-CZ" sz="2800" dirty="0" smtClean="0"/>
          </a:p>
          <a:p>
            <a:r>
              <a:rPr lang="cs-CZ" sz="2800" dirty="0" smtClean="0"/>
              <a:t>- Přijetí </a:t>
            </a:r>
            <a:r>
              <a:rPr lang="cs-CZ" sz="2800" dirty="0"/>
              <a:t>nebo odmítnutí dědictví</a:t>
            </a:r>
          </a:p>
        </p:txBody>
      </p:sp>
    </p:spTree>
    <p:extLst>
      <p:ext uri="{BB962C8B-B14F-4D97-AF65-F5344CB8AC3E}">
        <p14:creationId xmlns:p14="http://schemas.microsoft.com/office/powerpoint/2010/main" val="161743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Pátá dědická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- nedědí-li </a:t>
            </a:r>
            <a:r>
              <a:rPr lang="cs-CZ" sz="2400" dirty="0"/>
              <a:t>žádný z dědiců čtvrté třídy, dědí v páté třídě </a:t>
            </a:r>
            <a:r>
              <a:rPr lang="cs-CZ" sz="2400" b="1" dirty="0"/>
              <a:t>jen prarodiče rodičů zůstavitele</a:t>
            </a:r>
            <a:r>
              <a:rPr lang="cs-CZ" sz="2400" dirty="0"/>
              <a:t>. </a:t>
            </a:r>
          </a:p>
          <a:p>
            <a:r>
              <a:rPr lang="cs-CZ" sz="2400" dirty="0" smtClean="0"/>
              <a:t>- Prarodičům </a:t>
            </a:r>
            <a:r>
              <a:rPr lang="cs-CZ" sz="2400" dirty="0"/>
              <a:t>zůstavitelova otce připadá </a:t>
            </a:r>
            <a:r>
              <a:rPr lang="cs-CZ" sz="2400" b="1" dirty="0"/>
              <a:t>polovina</a:t>
            </a:r>
            <a:r>
              <a:rPr lang="cs-CZ" sz="2400" dirty="0"/>
              <a:t> dědictví, prarodičům zůstavitelovy matky druhá </a:t>
            </a:r>
            <a:r>
              <a:rPr lang="cs-CZ" sz="2400" dirty="0" smtClean="0"/>
              <a:t>polovina</a:t>
            </a:r>
          </a:p>
          <a:p>
            <a:r>
              <a:rPr lang="cs-CZ" sz="2400" dirty="0" smtClean="0"/>
              <a:t>-  </a:t>
            </a:r>
            <a:r>
              <a:rPr lang="cs-CZ" sz="2400" dirty="0"/>
              <a:t>Obě dvojice prarodičů se dělí rovným dílem o polovinu, která na ně připadá. </a:t>
            </a:r>
            <a:endParaRPr lang="cs-CZ" sz="2400" dirty="0" smtClean="0"/>
          </a:p>
          <a:p>
            <a:r>
              <a:rPr lang="cs-CZ" sz="2400" dirty="0" smtClean="0"/>
              <a:t>- Nedědí-li </a:t>
            </a:r>
            <a:r>
              <a:rPr lang="cs-CZ" sz="2400" dirty="0"/>
              <a:t>jednotlivý člen dvojice, připadne uvolněná osmina druhému členu. Nedědí-li dvojice, </a:t>
            </a:r>
            <a:r>
              <a:rPr lang="cs-CZ" sz="2400" dirty="0" smtClean="0"/>
              <a:t>  připadne </a:t>
            </a:r>
            <a:r>
              <a:rPr lang="cs-CZ" sz="2400" dirty="0"/>
              <a:t>tato čtvrtina druhé dvojici téže strany. Nedědí-li ani jedna dvojice téže strany, připadá dědictví dvojicím druhé strany ve stejném poměru, v jakém se dělí o polovinu dědictví, která jim připadá přímo</a:t>
            </a:r>
          </a:p>
        </p:txBody>
      </p:sp>
    </p:spTree>
    <p:extLst>
      <p:ext uri="{BB962C8B-B14F-4D97-AF65-F5344CB8AC3E}">
        <p14:creationId xmlns:p14="http://schemas.microsoft.com/office/powerpoint/2010/main" val="15936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Šestá dědická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Nedědí-li </a:t>
            </a:r>
            <a:r>
              <a:rPr lang="cs-CZ" dirty="0"/>
              <a:t>žádný z dědiců páté třídy, dědí v šesté třídě </a:t>
            </a:r>
            <a:r>
              <a:rPr lang="cs-CZ" b="1" dirty="0"/>
              <a:t>děti dětí sourozenců zůstavitele a děti prarodičů zůstavitele, každý stejným </a:t>
            </a:r>
            <a:r>
              <a:rPr lang="cs-CZ" b="1" dirty="0" smtClean="0"/>
              <a:t>dílem</a:t>
            </a:r>
          </a:p>
          <a:p>
            <a:r>
              <a:rPr lang="cs-CZ" b="1" dirty="0" smtClean="0"/>
              <a:t>- </a:t>
            </a:r>
            <a:r>
              <a:rPr lang="cs-CZ" dirty="0" smtClean="0"/>
              <a:t>Nedědí-li </a:t>
            </a:r>
            <a:r>
              <a:rPr lang="cs-CZ" dirty="0"/>
              <a:t>některé z dětí prarodičů zůstavitele, dědí jeho </a:t>
            </a:r>
            <a:r>
              <a:rPr lang="cs-CZ" dirty="0" smtClean="0"/>
              <a:t>děti</a:t>
            </a:r>
          </a:p>
          <a:p>
            <a:endParaRPr lang="cs-CZ" dirty="0"/>
          </a:p>
          <a:p>
            <a:r>
              <a:rPr lang="cs-CZ" dirty="0" smtClean="0"/>
              <a:t>-) Pokud se nenajde žádný dědic ze skupin 1 – 6, dědictví připadá státu – odúmrť.</a:t>
            </a:r>
          </a:p>
          <a:p>
            <a:r>
              <a:rPr lang="cs-CZ" dirty="0" smtClean="0"/>
              <a:t>- Pokud jsou v odúmrti dluhy, uspokojí se poměrně k aktiv dědictví. Často se stane, že věřitelé nedostanou vše, často nedostanou vůbec nic (pokud jsou v dědictví jenom dluhy)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74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Ochrana oprávněného dědice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zjistí-li </a:t>
            </a:r>
            <a:r>
              <a:rPr lang="cs-CZ" sz="2800" dirty="0"/>
              <a:t>se po projednání dědictví, že oprávněným dědicem </a:t>
            </a:r>
            <a:r>
              <a:rPr lang="cs-CZ" sz="2800" b="1" dirty="0"/>
              <a:t>je někdo jiný, </a:t>
            </a:r>
            <a:r>
              <a:rPr lang="cs-CZ" sz="2800" dirty="0"/>
              <a:t>je povinen ten, kdo dědictví nabyl, </a:t>
            </a:r>
            <a:r>
              <a:rPr lang="cs-CZ" sz="2800" b="1" dirty="0"/>
              <a:t>vydat oprávněnému dědici majetek, který z dědictví </a:t>
            </a:r>
            <a:r>
              <a:rPr lang="cs-CZ" sz="2800" b="1" dirty="0" smtClean="0"/>
              <a:t>má</a:t>
            </a:r>
          </a:p>
          <a:p>
            <a:r>
              <a:rPr lang="cs-CZ" sz="2800" b="1" dirty="0" smtClean="0"/>
              <a:t>- </a:t>
            </a:r>
            <a:r>
              <a:rPr lang="cs-CZ" sz="2800" dirty="0" smtClean="0"/>
              <a:t>tzv.  </a:t>
            </a:r>
            <a:r>
              <a:rPr lang="cs-CZ" sz="2800" dirty="0"/>
              <a:t>n</a:t>
            </a:r>
            <a:r>
              <a:rPr lang="cs-CZ" sz="2800" dirty="0" smtClean="0"/>
              <a:t>epravý </a:t>
            </a:r>
            <a:r>
              <a:rPr lang="cs-CZ" sz="2800" dirty="0"/>
              <a:t>dědic má právo, aby mu oprávněný dědic nahradil náklady, které na majetek z dědictví vynaložil </a:t>
            </a:r>
            <a:endParaRPr lang="cs-CZ" sz="2800" dirty="0" smtClean="0"/>
          </a:p>
          <a:p>
            <a:r>
              <a:rPr lang="cs-CZ" sz="2800" dirty="0" smtClean="0"/>
              <a:t>- Kdo </a:t>
            </a:r>
            <a:r>
              <a:rPr lang="cs-CZ" sz="2800" dirty="0"/>
              <a:t>v dobré víře něco nabyl od nepravého dědice, jemuž bylo dědictví potvrzeno, je chráněn tak, jako by to nabyl od oprávněného </a:t>
            </a:r>
            <a:r>
              <a:rPr lang="cs-CZ" sz="2800" dirty="0" smtClean="0"/>
              <a:t>dědice = </a:t>
            </a:r>
            <a:r>
              <a:rPr lang="cs-CZ" sz="2800" b="1" dirty="0" smtClean="0"/>
              <a:t>ochrana třetí strany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5122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b="1" dirty="0" smtClean="0"/>
              <a:t>Princip univerzální </a:t>
            </a:r>
            <a:r>
              <a:rPr lang="cs-CZ" b="1" dirty="0"/>
              <a:t>sukcese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práva </a:t>
            </a:r>
            <a:r>
              <a:rPr lang="cs-CZ" sz="2800" dirty="0"/>
              <a:t>a povinnosti tvoří nerozlučný celek </a:t>
            </a:r>
            <a:endParaRPr lang="cs-CZ" sz="2800" dirty="0" smtClean="0"/>
          </a:p>
          <a:p>
            <a:r>
              <a:rPr lang="cs-CZ" sz="2800" dirty="0" smtClean="0"/>
              <a:t>- dědí </a:t>
            </a:r>
            <a:r>
              <a:rPr lang="cs-CZ" sz="2800" dirty="0"/>
              <a:t>se jak aktiva, tak pasiva </a:t>
            </a:r>
            <a:r>
              <a:rPr lang="cs-CZ" sz="2800" dirty="0" smtClean="0"/>
              <a:t>zůstavitele</a:t>
            </a:r>
          </a:p>
          <a:p>
            <a:r>
              <a:rPr lang="cs-CZ" sz="2800" dirty="0" smtClean="0"/>
              <a:t>- nelze si z dědictví vybrat, co se mi hodí -) „ber vše nebo nic“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701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Způsobilý dědic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Jen </a:t>
            </a:r>
            <a:r>
              <a:rPr lang="cs-CZ" sz="2800" dirty="0"/>
              <a:t>ten, kdo se dožil smrti zůstavitele </a:t>
            </a:r>
            <a:endParaRPr lang="cs-CZ" sz="2800" dirty="0" smtClean="0"/>
          </a:p>
          <a:p>
            <a:r>
              <a:rPr lang="cs-CZ" sz="2800" dirty="0" smtClean="0"/>
              <a:t>- Osoba </a:t>
            </a:r>
            <a:r>
              <a:rPr lang="cs-CZ" sz="2800" dirty="0"/>
              <a:t>fyzická </a:t>
            </a:r>
            <a:r>
              <a:rPr lang="cs-CZ" sz="2800" dirty="0" smtClean="0"/>
              <a:t>(i tzv. </a:t>
            </a:r>
            <a:r>
              <a:rPr lang="cs-CZ" sz="2800" dirty="0" err="1" smtClean="0"/>
              <a:t>nasciturus</a:t>
            </a:r>
            <a:r>
              <a:rPr lang="cs-CZ" sz="2800" dirty="0" smtClean="0"/>
              <a:t> </a:t>
            </a:r>
            <a:r>
              <a:rPr lang="cs-CZ" sz="2800" dirty="0"/>
              <a:t>– je –</a:t>
            </a:r>
            <a:r>
              <a:rPr lang="cs-CZ" sz="2800" dirty="0" err="1"/>
              <a:t>li</a:t>
            </a:r>
            <a:r>
              <a:rPr lang="cs-CZ" sz="2800" dirty="0"/>
              <a:t> mu dědění ku prospěchu) </a:t>
            </a:r>
          </a:p>
          <a:p>
            <a:r>
              <a:rPr lang="cs-CZ" sz="2800" dirty="0" smtClean="0"/>
              <a:t>- Osoba právnická ( dědí-li na základě závěti nebo dědické smlouvy)</a:t>
            </a:r>
          </a:p>
          <a:p>
            <a:r>
              <a:rPr lang="cs-CZ" sz="2800" dirty="0" smtClean="0"/>
              <a:t>- Právnická </a:t>
            </a:r>
            <a:r>
              <a:rPr lang="cs-CZ" sz="2800" dirty="0"/>
              <a:t>osoba může vzniknou i po smrti zůstavitele, </a:t>
            </a:r>
            <a:r>
              <a:rPr lang="cs-CZ" sz="2800" dirty="0" smtClean="0"/>
              <a:t>stává </a:t>
            </a:r>
            <a:r>
              <a:rPr lang="cs-CZ" sz="2800" dirty="0"/>
              <a:t>se způsobilým dědicem pokud </a:t>
            </a:r>
            <a:r>
              <a:rPr lang="cs-CZ" sz="2800" dirty="0" smtClean="0"/>
              <a:t> 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vznikne </a:t>
            </a:r>
            <a:r>
              <a:rPr lang="cs-CZ" sz="2800" dirty="0"/>
              <a:t>do 1 roku od smrti zůstavitele</a:t>
            </a:r>
          </a:p>
        </p:txBody>
      </p:sp>
    </p:spTree>
    <p:extLst>
      <p:ext uri="{BB962C8B-B14F-4D97-AF65-F5344CB8AC3E}">
        <p14:creationId xmlns:p14="http://schemas.microsoft.com/office/powerpoint/2010/main" val="25511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Nezpůsobilý dědic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nedědí ten, kdo: </a:t>
            </a:r>
          </a:p>
          <a:p>
            <a:r>
              <a:rPr lang="cs-CZ" sz="2800" dirty="0" smtClean="0"/>
              <a:t>-) se </a:t>
            </a:r>
            <a:r>
              <a:rPr lang="cs-CZ" sz="2800" dirty="0"/>
              <a:t>dopustil činu povahy </a:t>
            </a:r>
            <a:r>
              <a:rPr lang="cs-CZ" sz="2800" b="1" dirty="0"/>
              <a:t>úmyslného trestného </a:t>
            </a:r>
            <a:r>
              <a:rPr lang="cs-CZ" sz="2800" dirty="0"/>
              <a:t>činu proti zůstaviteli, jeho předku, potomku nebo </a:t>
            </a:r>
            <a:r>
              <a:rPr lang="cs-CZ" sz="2800" dirty="0" smtClean="0"/>
              <a:t>manželu, úmyslného </a:t>
            </a:r>
            <a:r>
              <a:rPr lang="cs-CZ" sz="2800" dirty="0"/>
              <a:t>trestného činu nebo zavrženíhodného činu proti zůstavitelově poslední vůli, zejména tím, že zůstavitele </a:t>
            </a:r>
            <a:r>
              <a:rPr lang="cs-CZ" sz="2800" b="1" dirty="0"/>
              <a:t>k projevu poslední vůle donutil nebo lstivě svedl</a:t>
            </a:r>
            <a:r>
              <a:rPr lang="cs-CZ" sz="2800" dirty="0"/>
              <a:t>, projev poslední vůle zůstaviteli překazil nebo jeho poslední pořízení zatajil, zfalšoval, podvrhl nebo úmyslně zničil, ledaže mu zůstavitel tento čin výslovně </a:t>
            </a:r>
            <a:r>
              <a:rPr lang="cs-CZ" sz="2800" b="1" dirty="0" smtClean="0"/>
              <a:t>prominul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448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Dědění a domácí násilí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Probíhá-li </a:t>
            </a:r>
            <a:r>
              <a:rPr lang="cs-CZ" sz="2800" dirty="0"/>
              <a:t>v den zůstavitelovy smrti </a:t>
            </a:r>
            <a:r>
              <a:rPr lang="cs-CZ" sz="2800" b="1" dirty="0"/>
              <a:t>řízení o rozvod manželství </a:t>
            </a:r>
            <a:r>
              <a:rPr lang="cs-CZ" sz="2800" dirty="0"/>
              <a:t>zahájené na zůstavitelův návrh podaný v důsledku toho, že se manžel vůči zůstaviteli dopustil činu naplňujícího znaky domácího násilí, je zůstavitelův manžel vyloučen z dědického práva jako </a:t>
            </a:r>
            <a:r>
              <a:rPr lang="cs-CZ" sz="2800" dirty="0" smtClean="0"/>
              <a:t>zákonný dědic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6222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Zneužívání rodičovské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Byl-li </a:t>
            </a:r>
            <a:r>
              <a:rPr lang="cs-CZ" sz="2800" dirty="0"/>
              <a:t>rodič zbaven rodičovské odpovědnosti proto, že ji či její výkon </a:t>
            </a:r>
            <a:r>
              <a:rPr lang="cs-CZ" sz="2800" b="1" dirty="0"/>
              <a:t>zneužíval</a:t>
            </a:r>
            <a:r>
              <a:rPr lang="cs-CZ" sz="2800" dirty="0"/>
              <a:t> nebo že výkon rodičovské odpovědnosti z vlastní viny závažným způsobem </a:t>
            </a:r>
            <a:r>
              <a:rPr lang="cs-CZ" sz="2800" b="1" dirty="0"/>
              <a:t>zanedbával</a:t>
            </a:r>
            <a:r>
              <a:rPr lang="cs-CZ" sz="2800" dirty="0"/>
              <a:t>, je vyloučen z dědického práva po dítěti podle zákonné dědické posloupnosti</a:t>
            </a:r>
          </a:p>
        </p:txBody>
      </p:sp>
    </p:spTree>
    <p:extLst>
      <p:ext uri="{BB962C8B-B14F-4D97-AF65-F5344CB8AC3E}">
        <p14:creationId xmlns:p14="http://schemas.microsoft.com/office/powerpoint/2010/main" val="5000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Words>2295</Words>
  <Application>Microsoft Office PowerPoint</Application>
  <PresentationFormat>Širokoúhlá obrazovka</PresentationFormat>
  <Paragraphs>186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Calibri</vt:lpstr>
      <vt:lpstr>Calibri Light</vt:lpstr>
      <vt:lpstr>Retrospektiva</vt:lpstr>
      <vt:lpstr>Dědické právo </vt:lpstr>
      <vt:lpstr> Pozůstalost</vt:lpstr>
      <vt:lpstr> Dědické nástupnictví - sukcese</vt:lpstr>
      <vt:lpstr>Předpoklady dědění</vt:lpstr>
      <vt:lpstr> Princip univerzální sukcese</vt:lpstr>
      <vt:lpstr> Způsobilý dědic</vt:lpstr>
      <vt:lpstr> Nezpůsobilý dědic</vt:lpstr>
      <vt:lpstr>Dědění a domácí násilí</vt:lpstr>
      <vt:lpstr> Zneužívání rodičovské odpovědnosti</vt:lpstr>
      <vt:lpstr> Řízení o dědictví (tzv. dědické řízení)</vt:lpstr>
      <vt:lpstr>Činnost notáře v dědickém řízení</vt:lpstr>
      <vt:lpstr>Průběh dědického řízení</vt:lpstr>
      <vt:lpstr>Konečné jednání</vt:lpstr>
      <vt:lpstr>Oceňování majetku z pozůstalosti</vt:lpstr>
      <vt:lpstr>Výhrada soupisu pozůstalosti</vt:lpstr>
      <vt:lpstr>Neuplatnění výhrady soupisu pozůstalosti</vt:lpstr>
      <vt:lpstr>Zřeknutí se dědického práva </vt:lpstr>
      <vt:lpstr>Odmítnutí dědictví</vt:lpstr>
      <vt:lpstr>Odmítnutí dědictví</vt:lpstr>
      <vt:lpstr>Ochrana práv zůstavitele v zařízení</vt:lpstr>
      <vt:lpstr>Vzdání se dědictví</vt:lpstr>
      <vt:lpstr>Právní důvod dědění </vt:lpstr>
      <vt:lpstr> Dědická smlouva</vt:lpstr>
      <vt:lpstr>Omezení dědické smlouvy</vt:lpstr>
      <vt:lpstr>Dědění ze závěti </vt:lpstr>
      <vt:lpstr>Dědění ze závěti</vt:lpstr>
      <vt:lpstr>Způsobilost pořídit závěť</vt:lpstr>
      <vt:lpstr>Forma závěti</vt:lpstr>
      <vt:lpstr>Vedlejší doložky závěti</vt:lpstr>
      <vt:lpstr>Úlevy při pořizování závěti</vt:lpstr>
      <vt:lpstr> Nepominutelní dědicové</vt:lpstr>
      <vt:lpstr>Vydědění</vt:lpstr>
      <vt:lpstr>Odkaz</vt:lpstr>
      <vt:lpstr> Odkazovník</vt:lpstr>
      <vt:lpstr>Dědění ze zákona </vt:lpstr>
      <vt:lpstr>První dědická skupina</vt:lpstr>
      <vt:lpstr> Druhá dědická skupina </vt:lpstr>
      <vt:lpstr>Třetí dědická skupina</vt:lpstr>
      <vt:lpstr>Čtvrtá dědická skupina</vt:lpstr>
      <vt:lpstr> Pátá dědická skupina</vt:lpstr>
      <vt:lpstr> Šestá dědická skupina</vt:lpstr>
      <vt:lpstr> Ochrana oprávněného dědice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Dědické právo </dc:title>
  <dc:creator>Irena Holá</dc:creator>
  <cp:lastModifiedBy>Irena Holá</cp:lastModifiedBy>
  <cp:revision>31</cp:revision>
  <dcterms:created xsi:type="dcterms:W3CDTF">2024-10-31T18:15:46Z</dcterms:created>
  <dcterms:modified xsi:type="dcterms:W3CDTF">2024-10-31T20:25:07Z</dcterms:modified>
</cp:coreProperties>
</file>