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468.10001" units="1/cm"/>
          <inkml:channelProperty channel="Y" name="resolution" value="819.17499" units="1/cm"/>
          <inkml:channelProperty channel="T" name="resolution" value="1" units="1/dev"/>
        </inkml:channelProperties>
      </inkml:inkSource>
      <inkml:timestamp xml:id="ts0" timeString="2024-09-30T11:17:58.0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2705 11376 0,'-63'-23'0,"36"18"0,-18 0 0,39-2 0,38 4 0,-6-2 16,-3 2-16,-11 0 15,-12 3-15,0-2 16,-4 2-16,11 2 15,10 6 1,-1 0 0,-4-3-16,-3-2 0,-2 2 15,2-1-15,-9-4 16,4 4-16,1-2 0,-1 1 16,0 0-1,-1-1-15,1 0 16,1-2-16,-4 3 15,-1-3-15,2 5 16,-2 0 0,4 0-16,0-2 15,1-1-15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EA3B2-B48B-4142-9EAC-E77BAD1E8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596B6A-2054-4B58-B8D7-72C5845E2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A0842C-2A02-458F-AE4E-72174D5DB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9351C1-B819-4BCB-9B7F-C9D00FD2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3C02E3-A5BD-4807-B518-571EFC47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8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EFF00-E3C7-410E-9295-CA5FFCE9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D8CAEF-0BB6-4B06-B1EE-03D87728D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41D189-4956-4B56-BC71-AC5733634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90CA3E-35D0-416C-990F-1A1478A2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EDB87F-A23F-40E5-9E93-28877B0BF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4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33E6BC-72BA-41AC-B102-7BFB0E8C0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7DE024-694A-4F60-BBA9-E97C95A50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3A34BE-9AC1-4526-8913-C47B5E53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A5946F-9B88-4DB0-A8EF-F2699717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1F23C5-739D-4944-A49C-7D968BBE5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74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F5E3C-A216-4BD0-A4EE-FCAE273F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3EEF6-5BF3-48CA-964D-1DB8A4F3D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65CAAA-FEE9-4ABD-BFCA-013D1EC8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99F473-8AAF-4ABB-944C-AD7F694E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D77DF-498F-4DBF-821A-2DA24A50B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06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0FFC0-ABDA-4F7D-8BDC-975D159CE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D49DA2-B585-405D-A706-C1F8CA5DD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DE9F36-8B58-4970-923C-F7B4537D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E0E0B-90F5-48EE-A528-24C8F5B4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86856C-9769-4006-ADB7-34B5BF92B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6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47FF3-3FB1-4BEA-B07E-9C2FA07D6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8C5DDD-E322-4F8F-A215-828799E34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5B4204-FE2C-49F1-A555-63C2E906A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D4308F-945D-4E6E-B9A8-C420ED178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2E0379-84CA-496B-B64F-829AEBFE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23EC9-E243-45DE-9E11-B43117467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13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5FFD1-F043-40AE-9F46-F63FE2BB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52F712-EEE1-419D-82F0-36297FA96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E2BC9-C510-4E61-8731-EF4460179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F6703B-907E-470C-BAA9-720E11B04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71272A5-5D32-49F5-A40C-4D37039232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37EDC3-F4B8-4994-8D20-73113410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9EB13E2-1341-4D18-B41D-ADEDCACC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7AB792-1102-47F3-AEE2-82949B5B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3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60F9B-7143-42BD-B34E-5365313D6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24828D-3D8C-4DE0-8483-764167155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C6A083-8A15-4A78-96C8-EA2183DF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421632-40F1-4875-B730-22212FA0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05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17399B-7B09-4FBA-BC3C-EA0B1B4B3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9D8F20-5722-4D6F-AC68-CD89797FD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99E81E-387C-496F-817C-6166E409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85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61CBB-AF2B-46D6-BC41-76CA01D0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88A265-26B5-4240-AAB7-916C07100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254A31-4056-4234-BF73-D43FC7FA7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E4A295-8B29-429A-821A-D9E33A07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98A195-C50A-4298-8054-1B93A493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4C1EA4-2EC0-4D4E-9C22-4A8D7BC4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4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31148-6B9E-4281-B4B9-E8BD09FAD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53E4D7C-3121-45D8-89AB-424580AA29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7BBCBF-D88D-49AB-BCF5-487AAD134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E5169-801F-4B40-BFB6-836E92DB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6CB5B4-65A9-4C93-9D67-4DCCE54A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A25AC9-26F7-4126-A785-24B3950B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26C1B1F-8445-498A-B35B-625ADE5A5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F5B5B0-5E97-45BD-9066-B300AB20E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BBAC9-3025-401A-A53D-1CBED2C878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EC2F-7886-4297-9209-555F813FDD7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B13BF1-97C1-403C-B818-47648E860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2F393F-2167-4B86-BB3D-540BB702D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2B30-C608-4A18-A92D-DA394ED811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6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ridd.2014.10.00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BCB9CDE-3481-40E6-A839-CCD221320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37D3E90-0539-478F-9B23-7D575A9C48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3291322" y="2131497"/>
            <a:ext cx="5609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SPRb1117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Odborná praxe a supervize III, komunitní</a:t>
            </a:r>
            <a:r>
              <a:rPr kumimoji="0" lang="cs-CZ" altLang="cs-CZ" sz="900" b="0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  </a:t>
            </a: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04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F6990-8167-464D-B11A-225B4C05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Souhlasíte 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DB578F-12BB-438D-AA08-C4943BC19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„</a:t>
            </a:r>
            <a:r>
              <a:rPr lang="cs-CZ" sz="32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Komunitní práce není sociální práce. Sociální pracovník ví, jak mají věci být, komunitní pracovník hledá řešení v komunitě.“ </a:t>
            </a:r>
          </a:p>
          <a:p>
            <a:r>
              <a:rPr lang="cs-CZ" sz="16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                                         (</a:t>
            </a:r>
            <a:r>
              <a:rPr lang="cs-CZ" sz="16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Tožička</a:t>
            </a:r>
            <a:r>
              <a:rPr lang="cs-CZ" sz="16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Uhlová 2018, str 4 )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14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F3827-DC08-48ED-BDCC-5FA4E727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Inkluze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311173-A663-444B-B938-2E423112A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Arial" panose="020B0604020202020204" pitchFamily="34" charset="0"/>
              <a:buChar char="•"/>
            </a:pPr>
            <a:r>
              <a:rPr lang="cs-CZ" dirty="0"/>
              <a:t>Začleněn</a:t>
            </a:r>
            <a:r>
              <a:rPr lang="en-US" dirty="0"/>
              <a:t>í je </a:t>
            </a:r>
            <a:r>
              <a:rPr lang="en-US" dirty="0" err="1"/>
              <a:t>považováno</a:t>
            </a:r>
            <a:r>
              <a:rPr lang="en-US" dirty="0"/>
              <a:t> za </a:t>
            </a:r>
            <a:r>
              <a:rPr lang="en-US" dirty="0" err="1"/>
              <a:t>univerzální</a:t>
            </a:r>
            <a:r>
              <a:rPr lang="en-US" dirty="0"/>
              <a:t> 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. </a:t>
            </a:r>
            <a:endParaRPr lang="cs-CZ" dirty="0"/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 err="1"/>
              <a:t>Cílem</a:t>
            </a:r>
            <a:r>
              <a:rPr lang="en-US" dirty="0"/>
              <a:t> </a:t>
            </a:r>
            <a:r>
              <a:rPr lang="en-US" dirty="0" err="1"/>
              <a:t>inkluze</a:t>
            </a:r>
            <a:r>
              <a:rPr lang="en-US" dirty="0"/>
              <a:t> je </a:t>
            </a:r>
            <a:r>
              <a:rPr lang="en-US" dirty="0" err="1"/>
              <a:t>zahrnout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lidi</a:t>
            </a:r>
            <a:r>
              <a:rPr lang="en-US" dirty="0"/>
              <a:t> bez </a:t>
            </a:r>
            <a:r>
              <a:rPr lang="en-US" dirty="0" err="1"/>
              <a:t>ohledu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rasu</a:t>
            </a:r>
            <a:r>
              <a:rPr lang="en-US" dirty="0"/>
              <a:t>, </a:t>
            </a:r>
            <a:r>
              <a:rPr lang="en-US" dirty="0" err="1"/>
              <a:t>pohlaví</a:t>
            </a:r>
            <a:r>
              <a:rPr lang="en-US" dirty="0"/>
              <a:t>, </a:t>
            </a:r>
            <a:r>
              <a:rPr lang="en-US" dirty="0" err="1"/>
              <a:t>zdravotní</a:t>
            </a:r>
            <a:r>
              <a:rPr lang="en-US" dirty="0"/>
              <a:t> </a:t>
            </a:r>
            <a:r>
              <a:rPr lang="en-US" dirty="0" err="1"/>
              <a:t>postižení</a:t>
            </a:r>
            <a:r>
              <a:rPr lang="en-US" dirty="0"/>
              <a:t>, </a:t>
            </a:r>
            <a:r>
              <a:rPr lang="en-US" dirty="0" err="1"/>
              <a:t>zdravotní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potřeby</a:t>
            </a:r>
            <a:r>
              <a:rPr lang="en-US" dirty="0"/>
              <a:t>. </a:t>
            </a:r>
            <a:endParaRPr lang="cs-CZ" dirty="0"/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 err="1"/>
              <a:t>Jde</a:t>
            </a:r>
            <a:r>
              <a:rPr lang="en-US" dirty="0"/>
              <a:t> o </a:t>
            </a:r>
            <a:r>
              <a:rPr lang="en-US" dirty="0" err="1"/>
              <a:t>poskytnutí</a:t>
            </a:r>
            <a:r>
              <a:rPr lang="en-US" dirty="0"/>
              <a:t> </a:t>
            </a:r>
            <a:r>
              <a:rPr lang="en-US" dirty="0" err="1"/>
              <a:t>rovného</a:t>
            </a:r>
            <a:r>
              <a:rPr lang="en-US" dirty="0"/>
              <a:t> </a:t>
            </a:r>
            <a:r>
              <a:rPr lang="en-US" dirty="0" err="1"/>
              <a:t>přístupu</a:t>
            </a:r>
            <a:r>
              <a:rPr lang="en-US" dirty="0"/>
              <a:t> a </a:t>
            </a:r>
            <a:r>
              <a:rPr lang="en-US" dirty="0" err="1"/>
              <a:t>příležitostí</a:t>
            </a:r>
            <a:r>
              <a:rPr lang="en-US" dirty="0"/>
              <a:t> a </a:t>
            </a:r>
            <a:r>
              <a:rPr lang="en-US" dirty="0" err="1"/>
              <a:t>zbavení</a:t>
            </a:r>
            <a:r>
              <a:rPr lang="en-US" dirty="0"/>
              <a:t> se </a:t>
            </a:r>
            <a:r>
              <a:rPr lang="en-US" dirty="0" err="1"/>
              <a:t>diskriminace</a:t>
            </a:r>
            <a:r>
              <a:rPr lang="en-US" dirty="0"/>
              <a:t> a </a:t>
            </a:r>
            <a:r>
              <a:rPr lang="en-US" dirty="0" err="1"/>
              <a:t>netolerance</a:t>
            </a:r>
            <a:r>
              <a:rPr lang="en-US" dirty="0"/>
              <a:t> (</a:t>
            </a:r>
            <a:r>
              <a:rPr lang="en-US" dirty="0" err="1"/>
              <a:t>odstranění</a:t>
            </a:r>
            <a:r>
              <a:rPr lang="en-US" dirty="0"/>
              <a:t> </a:t>
            </a:r>
            <a:r>
              <a:rPr lang="en-US" dirty="0" err="1"/>
              <a:t>bariér</a:t>
            </a:r>
            <a:r>
              <a:rPr lang="en-US" dirty="0"/>
              <a:t>). </a:t>
            </a:r>
            <a:endParaRPr lang="cs-CZ" dirty="0"/>
          </a:p>
          <a:p>
            <a:pPr marL="502920" indent="-457200">
              <a:buFont typeface="Arial" panose="020B0604020202020204" pitchFamily="34" charset="0"/>
              <a:buChar char="•"/>
            </a:pPr>
            <a:r>
              <a:rPr lang="en-US" dirty="0" err="1"/>
              <a:t>Týká</a:t>
            </a:r>
            <a:r>
              <a:rPr lang="en-US" dirty="0"/>
              <a:t> se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aspektů</a:t>
            </a:r>
            <a:r>
              <a:rPr lang="en-US" dirty="0"/>
              <a:t> </a:t>
            </a:r>
            <a:r>
              <a:rPr lang="en-US" dirty="0" err="1"/>
              <a:t>veřejného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73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9C410-A35C-4887-A273-42B939D77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BA2EF-5807-4ADE-A337-824A27309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typy vztahů</a:t>
            </a:r>
          </a:p>
          <a:p>
            <a:r>
              <a:rPr lang="cs-CZ" sz="2800" dirty="0"/>
              <a:t>Vazba / přemosťování </a:t>
            </a:r>
          </a:p>
          <a:p>
            <a:r>
              <a:rPr lang="cs-CZ" b="1" u="sng" dirty="0"/>
              <a:t>struktura vztahů</a:t>
            </a:r>
          </a:p>
          <a:p>
            <a:r>
              <a:rPr lang="cs-CZ" sz="2800" i="1" dirty="0"/>
              <a:t>d</a:t>
            </a:r>
            <a:r>
              <a:rPr lang="en-US" sz="2800" i="1" dirty="0" err="1"/>
              <a:t>élk</a:t>
            </a:r>
            <a:r>
              <a:rPr lang="cs-CZ" sz="2800" i="1" dirty="0"/>
              <a:t>a</a:t>
            </a:r>
            <a:r>
              <a:rPr lang="en-US" sz="2800" i="1" dirty="0"/>
              <a:t> </a:t>
            </a:r>
            <a:r>
              <a:rPr lang="en-US" sz="2800" i="1" dirty="0" err="1"/>
              <a:t>vztahu</a:t>
            </a:r>
            <a:r>
              <a:rPr lang="en-US" sz="2800" i="1" dirty="0"/>
              <a:t>, </a:t>
            </a:r>
            <a:r>
              <a:rPr lang="en-US" sz="2800" i="1" dirty="0" err="1"/>
              <a:t>původ</a:t>
            </a:r>
            <a:r>
              <a:rPr lang="en-US" sz="2800" i="1" dirty="0"/>
              <a:t> </a:t>
            </a:r>
            <a:r>
              <a:rPr lang="en-US" sz="2800" i="1" dirty="0" err="1"/>
              <a:t>vztahu</a:t>
            </a:r>
            <a:r>
              <a:rPr lang="en-US" sz="2800" i="1" dirty="0"/>
              <a:t>, </a:t>
            </a:r>
            <a:r>
              <a:rPr lang="en-US" sz="2800" i="1" dirty="0" err="1"/>
              <a:t>frekvence</a:t>
            </a:r>
            <a:r>
              <a:rPr lang="cs-CZ" sz="2800" i="1" dirty="0"/>
              <a:t> kontaktů,</a:t>
            </a:r>
            <a:r>
              <a:rPr lang="en-US" sz="2800" i="1" dirty="0"/>
              <a:t> </a:t>
            </a:r>
            <a:r>
              <a:rPr lang="cs-CZ" sz="2800" i="1" dirty="0"/>
              <a:t> um</a:t>
            </a:r>
            <a:r>
              <a:rPr lang="en-US" sz="2800" i="1" dirty="0" err="1"/>
              <a:t>ístění</a:t>
            </a:r>
            <a:r>
              <a:rPr lang="en-US" sz="2800" i="1" dirty="0"/>
              <a:t> </a:t>
            </a:r>
            <a:r>
              <a:rPr lang="en-US" sz="2800" i="1" dirty="0" err="1"/>
              <a:t>sociální</a:t>
            </a:r>
            <a:r>
              <a:rPr lang="en-US" sz="2800" i="1" dirty="0"/>
              <a:t> </a:t>
            </a:r>
            <a:r>
              <a:rPr lang="en-US" sz="2800" i="1" dirty="0" err="1"/>
              <a:t>interakce</a:t>
            </a:r>
            <a:r>
              <a:rPr lang="en-US" sz="2800" i="1" dirty="0"/>
              <a:t> </a:t>
            </a:r>
            <a:r>
              <a:rPr lang="cs-CZ" sz="2800" i="1" dirty="0"/>
              <a:t>(</a:t>
            </a:r>
            <a:r>
              <a:rPr lang="en-US" sz="2800" i="1" dirty="0"/>
              <a:t>do </a:t>
            </a:r>
            <a:r>
              <a:rPr lang="en-US" sz="2800" i="1" dirty="0" err="1"/>
              <a:t>prostředí</a:t>
            </a:r>
            <a:r>
              <a:rPr lang="en-US" sz="2800" i="1" dirty="0"/>
              <a:t> </a:t>
            </a:r>
            <a:r>
              <a:rPr lang="en-US" sz="2800" i="1" dirty="0" err="1"/>
              <a:t>domova</a:t>
            </a:r>
            <a:r>
              <a:rPr lang="en-US" sz="2800" i="1" dirty="0"/>
              <a:t>, do </a:t>
            </a:r>
            <a:r>
              <a:rPr lang="en-US" sz="2800" i="1" dirty="0" err="1"/>
              <a:t>komunity</a:t>
            </a:r>
            <a:r>
              <a:rPr lang="cs-CZ" sz="2800" i="1" dirty="0"/>
              <a:t>, nebo na např</a:t>
            </a:r>
            <a:r>
              <a:rPr lang="en-US" sz="2800" i="1" dirty="0" err="1"/>
              <a:t>íklad</a:t>
            </a:r>
            <a:r>
              <a:rPr lang="en-US" sz="2800" i="1" dirty="0"/>
              <a:t> do online </a:t>
            </a:r>
            <a:r>
              <a:rPr lang="en-US" sz="2800" i="1" dirty="0" err="1"/>
              <a:t>sítě</a:t>
            </a:r>
            <a:r>
              <a:rPr lang="en-US" sz="2800" i="1" dirty="0"/>
              <a:t>.)</a:t>
            </a:r>
            <a:endParaRPr lang="cs-CZ" sz="2800" i="1" dirty="0"/>
          </a:p>
          <a:p>
            <a:r>
              <a:rPr lang="cs-CZ" b="1" u="sng" dirty="0"/>
              <a:t> funkce vztahů,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sz="2800" i="1" dirty="0"/>
              <a:t>podpora(emocionální, instrumentální a informační)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96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64EA-5160-41C8-B9C2-691ECF80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Participace na aktivitách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F1592-64A0-4E32-8A21-782299BD2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interakce a trávení času s ostatními lidmi z komunity, kteří nejsou z cílové skupiny.</a:t>
            </a:r>
          </a:p>
          <a:p>
            <a:endParaRPr lang="cs-CZ" dirty="0"/>
          </a:p>
          <a:p>
            <a:r>
              <a:rPr lang="cs-CZ" dirty="0"/>
              <a:t>Vytváření smysluplných pozitivních vztahů s ostatními</a:t>
            </a:r>
          </a:p>
          <a:p>
            <a:endParaRPr lang="cs-CZ" dirty="0"/>
          </a:p>
          <a:p>
            <a:r>
              <a:rPr lang="cs-CZ" dirty="0"/>
              <a:t>Př</a:t>
            </a:r>
            <a:r>
              <a:rPr lang="en-US" dirty="0" err="1"/>
              <a:t>ítomnost</a:t>
            </a:r>
            <a:r>
              <a:rPr lang="en-US" dirty="0"/>
              <a:t> </a:t>
            </a:r>
            <a:r>
              <a:rPr lang="en-US" dirty="0" err="1"/>
              <a:t>lidí</a:t>
            </a:r>
            <a:r>
              <a:rPr lang="cs-CZ" dirty="0"/>
              <a:t> z cílové skupiny 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aktivní</a:t>
            </a:r>
            <a:r>
              <a:rPr lang="en-US" dirty="0"/>
              <a:t> </a:t>
            </a:r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místech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využívají</a:t>
            </a:r>
            <a:r>
              <a:rPr lang="en-US" dirty="0"/>
              <a:t> </a:t>
            </a:r>
            <a:r>
              <a:rPr lang="en-US" dirty="0" err="1"/>
              <a:t>ostatní</a:t>
            </a:r>
            <a:r>
              <a:rPr lang="en-US" dirty="0"/>
              <a:t> </a:t>
            </a:r>
            <a:r>
              <a:rPr lang="en-US" dirty="0" err="1"/>
              <a:t>lidé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Klienti  často využívají pouze oddělená prostředí  a aktivity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</a:t>
            </a:r>
            <a:r>
              <a:rPr lang="en-US" dirty="0" err="1"/>
              <a:t>ýzva</a:t>
            </a:r>
            <a:r>
              <a:rPr lang="en-US" dirty="0"/>
              <a:t> pro </a:t>
            </a:r>
            <a:r>
              <a:rPr lang="en-US" dirty="0" err="1"/>
              <a:t>komunitu</a:t>
            </a:r>
            <a:r>
              <a:rPr lang="en-US" dirty="0"/>
              <a:t> - </a:t>
            </a:r>
            <a:r>
              <a:rPr lang="en-US" dirty="0" err="1"/>
              <a:t>Zapojení</a:t>
            </a:r>
            <a:r>
              <a:rPr lang="en-US" dirty="0"/>
              <a:t> VŠECH </a:t>
            </a:r>
            <a:r>
              <a:rPr lang="en-US" dirty="0" err="1"/>
              <a:t>lidí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en-US" dirty="0" err="1"/>
              <a:t>Cílem</a:t>
            </a:r>
            <a:r>
              <a:rPr lang="en-US" dirty="0"/>
              <a:t>  </a:t>
            </a:r>
            <a:r>
              <a:rPr lang="en-US" dirty="0" err="1"/>
              <a:t>služby</a:t>
            </a:r>
            <a:r>
              <a:rPr lang="en-US" dirty="0"/>
              <a:t> </a:t>
            </a:r>
            <a:r>
              <a:rPr lang="cs-CZ" dirty="0"/>
              <a:t> by měla být p</a:t>
            </a:r>
            <a:r>
              <a:rPr lang="en-US" dirty="0" err="1"/>
              <a:t>odpor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dirty="0" err="1"/>
              <a:t>sdílené</a:t>
            </a:r>
            <a:r>
              <a:rPr lang="cs-CZ" dirty="0"/>
              <a:t>ho</a:t>
            </a:r>
            <a:r>
              <a:rPr lang="en-US" dirty="0"/>
              <a:t> </a:t>
            </a:r>
            <a:r>
              <a:rPr lang="en-US" dirty="0" err="1"/>
              <a:t>využívání</a:t>
            </a:r>
            <a:r>
              <a:rPr lang="en-US" dirty="0"/>
              <a:t> </a:t>
            </a:r>
            <a:r>
              <a:rPr lang="en-US" dirty="0" err="1"/>
              <a:t>stále</a:t>
            </a:r>
            <a:r>
              <a:rPr lang="en-US" dirty="0"/>
              <a:t> </a:t>
            </a:r>
            <a:r>
              <a:rPr lang="en-US" dirty="0" err="1"/>
              <a:t>většího</a:t>
            </a:r>
            <a:r>
              <a:rPr lang="en-US" dirty="0"/>
              <a:t> </a:t>
            </a:r>
            <a:r>
              <a:rPr lang="en-US" dirty="0" err="1"/>
              <a:t>počtu</a:t>
            </a:r>
            <a:r>
              <a:rPr lang="en-US" dirty="0"/>
              <a:t> </a:t>
            </a:r>
            <a:r>
              <a:rPr lang="en-US" dirty="0" err="1"/>
              <a:t>běžných</a:t>
            </a:r>
            <a:r>
              <a:rPr lang="en-US" dirty="0"/>
              <a:t> </a:t>
            </a:r>
            <a:r>
              <a:rPr lang="en-US" dirty="0" err="1"/>
              <a:t>prostředí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20E0A89-3565-4A0D-846C-33D76B0755D4}"/>
                  </a:ext>
                </a:extLst>
              </p14:cNvPr>
              <p14:cNvContentPartPr/>
              <p14:nvPr/>
            </p14:nvContentPartPr>
            <p14:xfrm>
              <a:off x="923040" y="4075200"/>
              <a:ext cx="76320" cy="27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20E0A89-3565-4A0D-846C-33D76B0755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3680" y="4065840"/>
                <a:ext cx="95040" cy="4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342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3BB27-C4A4-48AE-9C2D-0FAD3B93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ovlivňuje inkluzi ?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9F0CFC0B-FA27-4224-9764-F16987913B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991" y="1825624"/>
            <a:ext cx="4467662" cy="5028511"/>
          </a:xfrm>
        </p:spPr>
      </p:pic>
    </p:spTree>
    <p:extLst>
      <p:ext uri="{BB962C8B-B14F-4D97-AF65-F5344CB8AC3E}">
        <p14:creationId xmlns:p14="http://schemas.microsoft.com/office/powerpoint/2010/main" val="273599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80870-E48D-4748-9F70-D4A91CC0A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E1D4B1-0D96-492D-BA50-E6CC41D2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Stacy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Clifford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Simplican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Geraldine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Leader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John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Kosciulek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Michael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Leahy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Defining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inclusion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people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intellectual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developmental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disabilities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ecological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of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social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networks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community</a:t>
            </a:r>
            <a:r>
              <a:rPr lang="sk-SK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participation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Research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Developmental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Disabilities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Volume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38, 2015,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Pages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18-29, ISSN 0891-4222, 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https://doi.org/10.1016/j.ridd.2014.10.008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Tomáš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Tožička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Saša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Uhlová „ZÁKLADY A PRINCIPY KOMUNITNÍ PRÁCE“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Aktivizace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zmocňování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romských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aktérů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prostřednictvím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Národní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romské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platformy II EDUCON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z.s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Praha, 2018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VOTOUPAL, Miloš. Role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sociální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práce v životní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situaci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mentálním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handicapem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In Miloš Votoupal,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Hans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van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Ewijk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Libor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Musil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Podpora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příležitostí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lidí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mentálním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handicapem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Praha, Brno: Univerzita Karlova, Masarykova univerzita, 2022, s. 20-47.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Studijní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texty, sv. 75. ISBN 978-80-246-5451-5.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833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385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Times New Roman</vt:lpstr>
      <vt:lpstr>Motiv Office</vt:lpstr>
      <vt:lpstr>SPRb1117 Odborná praxe a supervize III, komunitní   </vt:lpstr>
      <vt:lpstr>Souhlasíte ?</vt:lpstr>
      <vt:lpstr>Inkluze</vt:lpstr>
      <vt:lpstr>Vztahy</vt:lpstr>
      <vt:lpstr>Participace na aktivitách</vt:lpstr>
      <vt:lpstr>Co ovlivňuje inkluzi ?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Miloš Votoupal</dc:creator>
  <cp:lastModifiedBy>Miloš Votoupal</cp:lastModifiedBy>
  <cp:revision>8</cp:revision>
  <dcterms:created xsi:type="dcterms:W3CDTF">2024-09-30T08:45:46Z</dcterms:created>
  <dcterms:modified xsi:type="dcterms:W3CDTF">2024-09-30T11:44:04Z</dcterms:modified>
</cp:coreProperties>
</file>