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3" r:id="rId3"/>
    <p:sldId id="275" r:id="rId4"/>
    <p:sldId id="274" r:id="rId5"/>
    <p:sldId id="257" r:id="rId6"/>
    <p:sldId id="259" r:id="rId7"/>
    <p:sldId id="260" r:id="rId8"/>
    <p:sldId id="262" r:id="rId9"/>
    <p:sldId id="263" r:id="rId10"/>
    <p:sldId id="271" r:id="rId11"/>
    <p:sldId id="276" r:id="rId12"/>
    <p:sldId id="264" r:id="rId13"/>
    <p:sldId id="265" r:id="rId14"/>
    <p:sldId id="266" r:id="rId15"/>
    <p:sldId id="267" r:id="rId16"/>
    <p:sldId id="270" r:id="rId17"/>
    <p:sldId id="268" r:id="rId18"/>
    <p:sldId id="27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13CBD9-B338-467A-A9D0-05FC892DA13E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FB8584-E823-4C36-A954-6B25C6C50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53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FB8584-E823-4C36-A954-6B25C6C50A7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27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48353-D915-D0D9-8B02-D8D610D33E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1AEF15-DF96-EF88-40D1-300DFC1302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A9C4A-12C4-DF49-F364-E4B1B305E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9DD6-A18F-4211-8D12-DDD02D69A14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8B974-8A1C-767C-B860-2DB61CFD3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2097F-63DE-1005-54E9-CE9F94F8E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8C72-78A6-4F64-BDFE-6D342082C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711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8CAE6-9908-403B-1678-84CA5FCB4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20CB59-D2D4-50A1-B27B-6B1F6AC7D9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3C458-8AE9-DD01-A9B2-1C7AFEC36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9DD6-A18F-4211-8D12-DDD02D69A14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AD7E6-EB2A-751D-ED4E-65B335955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19EB59-7A31-BCA0-1536-8836AD7C7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8C72-78A6-4F64-BDFE-6D342082C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996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F6B2B7-D249-7343-4CDF-CFC2E95112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A93C98-EB89-0805-E5DA-845F206F08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F375F-9F69-365A-F422-689E9774C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9DD6-A18F-4211-8D12-DDD02D69A14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04251-4FE9-91F1-8C1C-013E109E6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B3763-7FEC-4FE6-C7F3-6C2E9A74B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8C72-78A6-4F64-BDFE-6D342082C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08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5602F-E968-DC4A-8E60-9AA34BB50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21DFE-8A5C-7459-085E-3D2507133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B45DC-7C4D-8F0E-41EC-9A01610BC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9DD6-A18F-4211-8D12-DDD02D69A14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21EE7-E19E-99C8-3176-9705BB762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20F53-634C-CDF8-B43B-A9603DAE0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8C72-78A6-4F64-BDFE-6D342082C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7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DFE2A-3081-04D7-13D5-24749216B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E9962-A4CD-2ECB-6407-768D4C0DB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4FDB2-531D-8A55-F6E0-3FBD285D2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9DD6-A18F-4211-8D12-DDD02D69A14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77889-2535-5B9C-8E1B-19BD51C1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3A990-9A8C-07F8-DF6B-67EFECD51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8C72-78A6-4F64-BDFE-6D342082C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998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EB2A7-00C7-287A-86CB-88EC26386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4899A-FF67-A0A6-F217-3373F076E0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C58CBF-E2DE-7EC8-3060-312A619FC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C71F2F-93DF-8060-E4E2-81A2BB351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9DD6-A18F-4211-8D12-DDD02D69A14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A0770C-6BDD-9827-5DD0-23305B0C3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8EC65D-76D9-E451-335F-49C910341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8C72-78A6-4F64-BDFE-6D342082C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733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C3B56-F62A-BE8A-71BB-9008158CF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290810-86B9-7D24-6107-E0C2581DB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E7D332-3727-5AF9-D3B0-065A03874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ED28DE-5F0A-1C3B-6428-B320C9BB8C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6F7E9C-B591-6DB6-C184-2B275E662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E47384-497A-212D-102C-63B2928DF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9DD6-A18F-4211-8D12-DDD02D69A14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E26DE6-A2EA-47DF-0BBE-FBDE5A04F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7EC90D-D006-730F-DC20-8E3A1D9BA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8C72-78A6-4F64-BDFE-6D342082C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9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BE13C-4CDD-31D9-2A82-D66CC6D2F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7AFF7D-0434-8551-2330-8CA06D066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9DD6-A18F-4211-8D12-DDD02D69A14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79E607-E92D-C67F-7C0B-2A2FAE183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A84908-AD63-7609-713B-C00F3D673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8C72-78A6-4F64-BDFE-6D342082C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943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51496A-6391-23CE-6401-4C09DDEC4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9DD6-A18F-4211-8D12-DDD02D69A14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075C24-D03A-49D9-29A5-1A5B983C5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979580-A143-FA81-C251-B56BA4EFF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8C72-78A6-4F64-BDFE-6D342082C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14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B570E-A0E5-E49B-3F41-419C6B646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EE253-B734-1140-4993-3A967F25A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5670E9-C7AC-4E05-6085-D9231C150B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F16077-79F7-7712-430D-8E8C334F9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9DD6-A18F-4211-8D12-DDD02D69A14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FB5553-E5D8-55BE-6076-E72B0CFA5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2A29AE-E8FB-A515-229D-99CFDC5F8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8C72-78A6-4F64-BDFE-6D342082C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6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D6D0A-A0DC-159C-0BB7-91C3A4FFC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8D3257-439A-711C-F05F-2AD6BAE6B3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6446E7-911A-BBE1-0AD3-3EF68DFDD9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9FE5C2-053A-49C3-43A1-B2672A81B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9DD6-A18F-4211-8D12-DDD02D69A14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3D1BAD-46C9-689D-C392-23241BE44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866DDF-A351-986C-45BD-0EF7A36E1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8C72-78A6-4F64-BDFE-6D342082C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09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281BF1-A5FE-1CBF-A771-ABD34757E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B39562-EB62-A3AA-C412-14CAE6E16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6BC08-E0D7-F397-71B7-F34D073183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59DD6-A18F-4211-8D12-DDD02D69A14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17875-5FDE-BF7D-A85E-534D381FAE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0B676-07B3-EB20-4C0C-BEA0C0ECF6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18C72-78A6-4F64-BDFE-6D342082C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504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68D29-446C-49E7-A980-E8398CA557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b="1" i="0" u="none" strike="noStrike" baseline="0" dirty="0">
                <a:latin typeface="Fi"/>
              </a:rPr>
              <a:t>PSYCHOLOGICAL</a:t>
            </a:r>
            <a:br>
              <a:rPr lang="en-US" sz="2800" b="1" i="0" u="none" strike="noStrike" baseline="0" dirty="0">
                <a:latin typeface="Fi"/>
              </a:rPr>
            </a:br>
            <a:r>
              <a:rPr lang="en-US" sz="2800" b="1" i="0" u="none" strike="noStrike" baseline="0" dirty="0">
                <a:latin typeface="Fi"/>
              </a:rPr>
              <a:t>THEORIES OF VIOLENCE</a:t>
            </a:r>
            <a:endParaRPr lang="en-US" sz="2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035CD4-3EE7-6AA9-67BD-2DCE326F10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Lecture 3</a:t>
            </a:r>
          </a:p>
          <a:p>
            <a:endParaRPr lang="en-US" dirty="0"/>
          </a:p>
          <a:p>
            <a:r>
              <a:rPr lang="en-US" dirty="0"/>
              <a:t>Susantha </a:t>
            </a:r>
            <a:r>
              <a:rPr lang="en-US" dirty="0" err="1"/>
              <a:t>Rasnayake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785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23A68-4268-D0A8-FC68-4E16F3C3A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F5163-3156-C102-53D2-4DF438986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Freud's Structure of Personality Theory - YouTube">
            <a:extLst>
              <a:ext uri="{FF2B5EF4-FFF2-40B4-BE49-F238E27FC236}">
                <a16:creationId xmlns:a16="http://schemas.microsoft.com/office/drawing/2014/main" id="{C5762F7D-6F2A-8E2E-69AF-B74C4631D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211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A0765-D0B9-287D-B1E6-69F451839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Ff"/>
              </a:rPr>
              <a:t>V</a:t>
            </a:r>
            <a:r>
              <a:rPr lang="en-US" sz="2800" b="0" i="0" u="none" strike="noStrike" baseline="0" dirty="0">
                <a:latin typeface="Ff"/>
              </a:rPr>
              <a:t>IOLENCE AS THE </a:t>
            </a:r>
            <a:r>
              <a:rPr lang="en-US" sz="2800" b="0" i="0" u="none" strike="noStrike" baseline="0" dirty="0">
                <a:latin typeface="Fg"/>
              </a:rPr>
              <a:t>CONSEQUENCE OF A DAMAGED PSYCHE</a:t>
            </a:r>
            <a:br>
              <a:rPr lang="en-US" sz="2800" b="0" i="0" u="none" strike="noStrike" baseline="0" dirty="0">
                <a:latin typeface="Fg"/>
              </a:rPr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7DB07-3394-7AF1-3D41-6FAD34B5D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Violence and aggressive </a:t>
            </a:r>
            <a:r>
              <a:rPr lang="en-US" sz="2400" dirty="0" err="1"/>
              <a:t>behaviour</a:t>
            </a:r>
            <a:r>
              <a:rPr lang="en-US" sz="2400" dirty="0"/>
              <a:t> as products of experience</a:t>
            </a:r>
          </a:p>
          <a:p>
            <a:r>
              <a:rPr lang="en-US" sz="2400" dirty="0"/>
              <a:t>Especially, traumatic and damaging experiences to the human psyche</a:t>
            </a:r>
          </a:p>
          <a:p>
            <a:r>
              <a:rPr lang="en-US" sz="2400" dirty="0"/>
              <a:t>Such experience impacts;</a:t>
            </a:r>
          </a:p>
          <a:p>
            <a:pPr lvl="1"/>
            <a:r>
              <a:rPr lang="en-US" sz="2000" b="0" i="0" u="none" strike="noStrike" baseline="0" dirty="0">
                <a:latin typeface="Ff"/>
              </a:rPr>
              <a:t>self-regulation</a:t>
            </a:r>
          </a:p>
          <a:p>
            <a:pPr lvl="1"/>
            <a:r>
              <a:rPr lang="en-US" sz="2000" b="0" i="0" u="none" strike="noStrike" baseline="0" dirty="0">
                <a:latin typeface="Ff"/>
              </a:rPr>
              <a:t>interpersonal functioning </a:t>
            </a:r>
          </a:p>
          <a:p>
            <a:pPr lvl="1"/>
            <a:r>
              <a:rPr lang="en-US" sz="2000" b="0" i="0" u="none" strike="noStrike" baseline="0" dirty="0">
                <a:latin typeface="Ff"/>
              </a:rPr>
              <a:t>self-concept,</a:t>
            </a:r>
          </a:p>
          <a:p>
            <a:pPr lvl="1"/>
            <a:r>
              <a:rPr lang="en-US" sz="2000" b="0" i="0" u="none" strike="noStrike" baseline="0" dirty="0">
                <a:latin typeface="Ff"/>
              </a:rPr>
              <a:t>Cognitive and emotional processing.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78317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37" name="Rectangle 8236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239" name="Group 8238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8240" name="Rectangle 8239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41" name="Rectangle 8240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243" name="Rectangle 8242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E97A1-9714-CE71-76BE-653A4DB28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120780"/>
            <a:ext cx="4559425" cy="397958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0" i="0" u="none" strike="noStrike" baseline="0" dirty="0">
                <a:latin typeface="Ff"/>
              </a:rPr>
              <a:t>Self-regulation</a:t>
            </a:r>
          </a:p>
          <a:p>
            <a:r>
              <a:rPr lang="en-US" sz="2000" b="0" i="0" u="none" strike="noStrike" baseline="0" dirty="0">
                <a:latin typeface="Ff"/>
              </a:rPr>
              <a:t>Self-</a:t>
            </a:r>
            <a:r>
              <a:rPr lang="en-US" sz="2000" dirty="0">
                <a:latin typeface="Ff"/>
              </a:rPr>
              <a:t>regulation is the ability to monitor our own</a:t>
            </a:r>
            <a:r>
              <a:rPr lang="en-US" sz="2000" b="0" i="0" u="none" strike="noStrike" baseline="0" dirty="0">
                <a:latin typeface="Ff"/>
              </a:rPr>
              <a:t> emotions, mood, behavior, thoughts, and alter them in accordance with the demands of the situation. </a:t>
            </a:r>
          </a:p>
          <a:p>
            <a:r>
              <a:rPr lang="en-US" sz="2000" b="0" i="0" u="none" strike="noStrike" baseline="0" dirty="0">
                <a:latin typeface="Ff"/>
              </a:rPr>
              <a:t>Deficit of self-regulation creates aggressiveness</a:t>
            </a:r>
          </a:p>
          <a:p>
            <a:r>
              <a:rPr lang="en-US" sz="2000" dirty="0">
                <a:latin typeface="Ff"/>
              </a:rPr>
              <a:t>H</a:t>
            </a:r>
            <a:r>
              <a:rPr lang="en-US" sz="2000" b="0" i="0" u="none" strike="noStrike" baseline="0" dirty="0">
                <a:latin typeface="Ff"/>
              </a:rPr>
              <a:t>igh emotional sensitivity and reactivity increase the likelihood of negative emotionality, shape later emotional, interpersonal, and behavioral outcomes</a:t>
            </a:r>
          </a:p>
        </p:txBody>
      </p:sp>
      <p:sp>
        <p:nvSpPr>
          <p:cNvPr id="8245" name="Rectangle 8244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47" name="Rectangle 824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4" name="Picture 6" descr="232 Self Regulation Stock Photos - Free &amp; Royalty-Free Stock ...">
            <a:extLst>
              <a:ext uri="{FF2B5EF4-FFF2-40B4-BE49-F238E27FC236}">
                <a16:creationId xmlns:a16="http://schemas.microsoft.com/office/drawing/2014/main" id="{A898728A-CF1C-B2A7-F69B-32FE6D7EF2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61" r="11282" b="1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3873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027C72-1B93-BCFC-A1CA-656C330C0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7249" y="365125"/>
            <a:ext cx="6116549" cy="1288577"/>
          </a:xfrm>
        </p:spPr>
        <p:txBody>
          <a:bodyPr>
            <a:normAutofit/>
          </a:bodyPr>
          <a:lstStyle/>
          <a:p>
            <a:r>
              <a:rPr lang="en-US" sz="2800" b="0" i="0" u="none" strike="noStrike" baseline="0" dirty="0">
                <a:latin typeface="Ff"/>
              </a:rPr>
              <a:t>A</a:t>
            </a:r>
            <a:r>
              <a:rPr lang="en-US" sz="2800" b="0" i="0" u="none" strike="noStrike" baseline="0" dirty="0">
                <a:latin typeface="Fl"/>
              </a:rPr>
              <a:t>TTACHMENT AND RELATIONSHIPS</a:t>
            </a:r>
            <a:endParaRPr lang="en-US" sz="2800" dirty="0"/>
          </a:p>
        </p:txBody>
      </p:sp>
      <p:pic>
        <p:nvPicPr>
          <p:cNvPr id="1026" name="Picture 2" descr="Happy woman feeling love, affection and emotional attachment to her family. Positive inner emotions to dear and close people. Concept of good healthy relations. Colored flat vector illustration">
            <a:extLst>
              <a:ext uri="{FF2B5EF4-FFF2-40B4-BE49-F238E27FC236}">
                <a16:creationId xmlns:a16="http://schemas.microsoft.com/office/drawing/2014/main" id="{6C27B322-CADB-EFC4-E7A0-952FAB29F5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92" r="23666"/>
          <a:stretch/>
        </p:blipFill>
        <p:spPr bwMode="auto"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85251-02BB-B3AA-20EE-83C70FF7D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7140" y="1439694"/>
            <a:ext cx="5904690" cy="5272391"/>
          </a:xfrm>
        </p:spPr>
        <p:txBody>
          <a:bodyPr>
            <a:noAutofit/>
          </a:bodyPr>
          <a:lstStyle/>
          <a:p>
            <a:r>
              <a:rPr lang="en-US" sz="1800" b="0" i="0" u="none" strike="noStrike" baseline="0" dirty="0">
                <a:latin typeface="Ff"/>
              </a:rPr>
              <a:t>Attachment </a:t>
            </a:r>
            <a:r>
              <a:rPr lang="en-US" sz="1800" dirty="0">
                <a:latin typeface="Ff"/>
              </a:rPr>
              <a:t>is </a:t>
            </a:r>
            <a:r>
              <a:rPr lang="en-US" sz="1800" b="0" i="0" u="none" strike="noStrike" baseline="0" dirty="0">
                <a:latin typeface="Ff"/>
              </a:rPr>
              <a:t>any </a:t>
            </a:r>
            <a:r>
              <a:rPr lang="en-US" sz="1800" b="0" i="0" u="none" strike="noStrike" baseline="0" dirty="0" err="1">
                <a:latin typeface="Ff"/>
              </a:rPr>
              <a:t>behaviour</a:t>
            </a:r>
            <a:r>
              <a:rPr lang="en-US" sz="1800" b="0" i="0" u="none" strike="noStrike" baseline="0" dirty="0">
                <a:latin typeface="Ff"/>
              </a:rPr>
              <a:t> that results in a person’s attaining and maintaining proximity to a meaningful and differentiated other</a:t>
            </a:r>
          </a:p>
          <a:p>
            <a:pPr marL="0" indent="0">
              <a:buNone/>
            </a:pPr>
            <a:r>
              <a:rPr lang="en-US" sz="1800" dirty="0">
                <a:latin typeface="Ff"/>
              </a:rPr>
              <a:t>E.g. parent-child, husband-wife, girlfriend-boyfriend, two intimate friends</a:t>
            </a:r>
            <a:endParaRPr lang="en-US" sz="1800" b="0" i="0" u="none" strike="noStrike" baseline="0" dirty="0">
              <a:latin typeface="Ff"/>
            </a:endParaRPr>
          </a:p>
          <a:p>
            <a:r>
              <a:rPr lang="en-US" sz="1800" dirty="0">
                <a:latin typeface="Ff"/>
              </a:rPr>
              <a:t>T</a:t>
            </a:r>
            <a:r>
              <a:rPr lang="en-US" sz="1800" b="0" i="0" u="none" strike="noStrike" baseline="0" dirty="0">
                <a:latin typeface="Ff"/>
              </a:rPr>
              <a:t>he quality of love and security provided by a parent or caregiver plays a role in helping to modulate the conflict between love and hate</a:t>
            </a:r>
          </a:p>
          <a:p>
            <a:r>
              <a:rPr lang="en-US" sz="1800" dirty="0">
                <a:latin typeface="Ff"/>
              </a:rPr>
              <a:t>T</a:t>
            </a:r>
            <a:r>
              <a:rPr lang="en-US" sz="1800" b="0" i="0" u="none" strike="noStrike" baseline="0" dirty="0">
                <a:latin typeface="Ff"/>
              </a:rPr>
              <a:t>raumatic disturbance in the infant-caregiver relationship can cause aggression, particularly affective violence (inability to control emotions), perceived threat against the self</a:t>
            </a:r>
          </a:p>
          <a:p>
            <a:r>
              <a:rPr lang="en-US" sz="1800" dirty="0">
                <a:latin typeface="Ff"/>
              </a:rPr>
              <a:t>“Violent socialization creates violent persons”</a:t>
            </a:r>
            <a:endParaRPr lang="en-US" sz="1800" b="0" i="0" u="none" strike="noStrike" baseline="0" dirty="0">
              <a:latin typeface="Ff"/>
            </a:endParaRPr>
          </a:p>
          <a:p>
            <a:r>
              <a:rPr lang="en-US" sz="1800" b="0" i="0" u="none" strike="noStrike" baseline="0" dirty="0">
                <a:latin typeface="Ff"/>
              </a:rPr>
              <a:t>Insecure attachments may also trigger violence, particularly when faced with abandonment by the attachment figure (as in intimate partner violence)</a:t>
            </a:r>
          </a:p>
          <a:p>
            <a:r>
              <a:rPr lang="en-US" sz="1800" dirty="0">
                <a:latin typeface="Ff"/>
              </a:rPr>
              <a:t>P</a:t>
            </a:r>
            <a:r>
              <a:rPr lang="en-US" sz="1800" b="0" i="0" u="none" strike="noStrike" baseline="0" dirty="0">
                <a:latin typeface="Ff"/>
              </a:rPr>
              <a:t>erpetrator’s subjective experience of the attachment figure as insensitive, nonresponsive, or unsupportive</a:t>
            </a:r>
          </a:p>
          <a:p>
            <a:endParaRPr lang="en-US" sz="1800" dirty="0">
              <a:latin typeface="Ff"/>
            </a:endParaRPr>
          </a:p>
        </p:txBody>
      </p:sp>
    </p:spTree>
    <p:extLst>
      <p:ext uri="{BB962C8B-B14F-4D97-AF65-F5344CB8AC3E}">
        <p14:creationId xmlns:p14="http://schemas.microsoft.com/office/powerpoint/2010/main" val="865753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5" name="Rectangle 7174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F788F7-1A88-1CE8-11DA-907545F02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1807305"/>
          </a:xfrm>
        </p:spPr>
        <p:txBody>
          <a:bodyPr>
            <a:normAutofit/>
          </a:bodyPr>
          <a:lstStyle/>
          <a:p>
            <a:r>
              <a:rPr lang="en-US" sz="2800" b="1" dirty="0"/>
              <a:t>Rejection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F3A72-647B-8555-4BAC-2DCCF468C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457807"/>
            <a:ext cx="4619621" cy="3843666"/>
          </a:xfrm>
        </p:spPr>
        <p:txBody>
          <a:bodyPr>
            <a:noAutofit/>
          </a:bodyPr>
          <a:lstStyle/>
          <a:p>
            <a:r>
              <a:rPr lang="en-US" sz="2400" b="0" i="0" u="none" strike="noStrike" baseline="0" dirty="0">
                <a:latin typeface="Ff"/>
              </a:rPr>
              <a:t>“Actual rejection, whether it is parental rejection, interpersonal rejection, or social rejection based on race or sexual identity, is internalized as a repudiation of one’s identity. Rejection generates shame and produces ‘‘anxiety about psychic annihilation,’’ and violence is a method for demonstrating and reasserting one’s existence”</a:t>
            </a:r>
          </a:p>
          <a:p>
            <a:pPr marL="0" indent="0">
              <a:buNone/>
            </a:pPr>
            <a:r>
              <a:rPr lang="en-US" sz="2400" dirty="0">
                <a:latin typeface="Ff"/>
              </a:rPr>
              <a:t>(</a:t>
            </a:r>
            <a:r>
              <a:rPr lang="en-US" sz="2400" b="0" i="0" u="none" strike="noStrike" baseline="0" dirty="0">
                <a:latin typeface="OpenSans-Semibold"/>
              </a:rPr>
              <a:t>Bryn King</a:t>
            </a:r>
            <a:r>
              <a:rPr lang="en-US" sz="2400" dirty="0">
                <a:latin typeface="Ff"/>
              </a:rPr>
              <a:t>, 2012, p. 564)</a:t>
            </a:r>
            <a:endParaRPr lang="en-US" sz="2400" dirty="0"/>
          </a:p>
          <a:p>
            <a:endParaRPr lang="en-US" sz="2400" dirty="0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FBACAF35-6CDA-AAD0-0793-67D189F8B7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62" r="26491" b="-1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596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B14C8D-CB5B-D409-462C-8733DA0A2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788" y="365125"/>
            <a:ext cx="4840010" cy="607641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Ff"/>
              </a:rPr>
              <a:t>SHAME</a:t>
            </a:r>
            <a:endParaRPr lang="en-US" sz="2800" b="1" dirty="0"/>
          </a:p>
        </p:txBody>
      </p:sp>
      <p:pic>
        <p:nvPicPr>
          <p:cNvPr id="2050" name="Picture 2" descr="Mom Shameful Concept Portrait of Mother and Her Child - Royalty Free Mother - Parent Stock Photo">
            <a:extLst>
              <a:ext uri="{FF2B5EF4-FFF2-40B4-BE49-F238E27FC236}">
                <a16:creationId xmlns:a16="http://schemas.microsoft.com/office/drawing/2014/main" id="{7824F145-B7D5-3BF0-6894-FD8AD11B38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94" r="10595"/>
          <a:stretch/>
        </p:blipFill>
        <p:spPr bwMode="auto"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7DD6C-7366-021A-BB29-786D60746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4417" y="1206230"/>
            <a:ext cx="5963055" cy="4970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0" i="0" u="none" strike="noStrike" baseline="0" dirty="0">
                <a:latin typeface="Ff"/>
              </a:rPr>
              <a:t>Two types</a:t>
            </a:r>
          </a:p>
          <a:p>
            <a:pPr marL="342900" indent="-342900">
              <a:buAutoNum type="arabicPeriod"/>
            </a:pPr>
            <a:r>
              <a:rPr lang="en-US" sz="2000" b="0" i="0" u="none" strike="noStrike" baseline="0" dirty="0">
                <a:latin typeface="Ff"/>
              </a:rPr>
              <a:t>Internal shame results from negative self-evaluations</a:t>
            </a:r>
            <a:endParaRPr lang="en-US" sz="2000" dirty="0">
              <a:latin typeface="Ff"/>
            </a:endParaRPr>
          </a:p>
          <a:p>
            <a:pPr marL="342900" indent="-342900">
              <a:buAutoNum type="arabicPeriod"/>
            </a:pPr>
            <a:r>
              <a:rPr lang="en-US" sz="2000" b="0" i="0" u="none" strike="noStrike" baseline="0" dirty="0">
                <a:latin typeface="Ff"/>
              </a:rPr>
              <a:t>External shame relates to being rejected, ridiculed, judged, or disgraced in the presence of an audience</a:t>
            </a:r>
          </a:p>
          <a:p>
            <a:pPr marL="0" indent="0">
              <a:buNone/>
            </a:pPr>
            <a:r>
              <a:rPr lang="en-US" sz="2000" b="0" i="0" u="none" strike="noStrike" baseline="0" dirty="0">
                <a:latin typeface="Ff"/>
              </a:rPr>
              <a:t>‘‘germ theory’’</a:t>
            </a:r>
            <a:r>
              <a:rPr lang="en-US" sz="2000" dirty="0">
                <a:latin typeface="Ff"/>
              </a:rPr>
              <a:t> by </a:t>
            </a:r>
            <a:r>
              <a:rPr lang="en-US" sz="2000" b="0" i="0" u="none" strike="noStrike" baseline="0" dirty="0">
                <a:latin typeface="Ff"/>
              </a:rPr>
              <a:t>Gilligan, 1997</a:t>
            </a:r>
            <a:endParaRPr lang="en-US" sz="2000" dirty="0">
              <a:latin typeface="Ff"/>
            </a:endParaRPr>
          </a:p>
          <a:p>
            <a:pPr marL="0" indent="0">
              <a:buNone/>
            </a:pPr>
            <a:r>
              <a:rPr lang="en-US" sz="2000" b="0" i="0" u="none" strike="noStrike" baseline="0" dirty="0">
                <a:latin typeface="Ff"/>
              </a:rPr>
              <a:t>the most violent male offenders in the prison, found</a:t>
            </a:r>
          </a:p>
          <a:p>
            <a:pPr marL="342900" indent="-342900">
              <a:buAutoNum type="arabicPeriod"/>
            </a:pPr>
            <a:r>
              <a:rPr lang="en-US" sz="2000" b="0" i="0" u="none" strike="noStrike" baseline="0" dirty="0">
                <a:latin typeface="Ff"/>
              </a:rPr>
              <a:t>They are deeply and secretly ashamed</a:t>
            </a:r>
          </a:p>
          <a:p>
            <a:pPr marL="342900" indent="-342900">
              <a:buAutoNum type="arabicPeriod"/>
            </a:pPr>
            <a:r>
              <a:rPr lang="en-US" sz="2000" b="0" i="0" u="none" strike="noStrike" baseline="0" dirty="0">
                <a:latin typeface="Ff"/>
              </a:rPr>
              <a:t>They perceive that there are no nonviolent alternatives</a:t>
            </a:r>
            <a:r>
              <a:rPr lang="en-US" sz="2000" dirty="0">
                <a:latin typeface="Ff"/>
              </a:rPr>
              <a:t>- </a:t>
            </a:r>
            <a:r>
              <a:rPr lang="en-US" sz="2000" b="0" i="0" u="none" strike="noStrike" baseline="0" dirty="0">
                <a:latin typeface="Ff"/>
              </a:rPr>
              <a:t>violence is a last resort to defend themselves</a:t>
            </a:r>
          </a:p>
          <a:p>
            <a:pPr marL="342900" indent="-342900">
              <a:buAutoNum type="arabicPeriod"/>
            </a:pPr>
            <a:r>
              <a:rPr lang="en-US" sz="2000" b="0" i="0" u="none" strike="noStrike" baseline="0" dirty="0">
                <a:latin typeface="Ff"/>
              </a:rPr>
              <a:t>They lack the emotional capacities or resources (love and guilt toward others) that inhibit the violent impulse of shame</a:t>
            </a:r>
          </a:p>
        </p:txBody>
      </p:sp>
    </p:spTree>
    <p:extLst>
      <p:ext uri="{BB962C8B-B14F-4D97-AF65-F5344CB8AC3E}">
        <p14:creationId xmlns:p14="http://schemas.microsoft.com/office/powerpoint/2010/main" val="42923769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5389F4-61EF-0217-8C30-80226DE02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0" i="0" u="none" strike="noStrike" baseline="0">
                <a:solidFill>
                  <a:srgbClr val="FFFFFF"/>
                </a:solidFill>
                <a:latin typeface="Fi"/>
              </a:rPr>
              <a:t>Cognitive Distortions and Pathological Belief Systems</a:t>
            </a:r>
            <a:br>
              <a:rPr lang="en-US" b="0" i="0" u="none" strike="noStrike" baseline="0">
                <a:solidFill>
                  <a:srgbClr val="FFFFFF"/>
                </a:solidFill>
                <a:latin typeface="Fi"/>
              </a:rPr>
            </a:b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C7DEF-449F-F8C3-5676-ACCD64477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000" b="0" i="0" u="none" strike="noStrike" baseline="0" dirty="0">
                <a:latin typeface="Ff"/>
              </a:rPr>
              <a:t>Adaptive and maladaptive belief systems, known as schemas, are formed in childhood through both positive and negative events or patterns</a:t>
            </a:r>
          </a:p>
          <a:p>
            <a:r>
              <a:rPr lang="en-US" sz="2000" b="0" i="0" u="none" strike="noStrike" baseline="0" dirty="0">
                <a:latin typeface="Ff"/>
              </a:rPr>
              <a:t>In other words, schemata are methods to organize stored knowledge to compose theories about how parts of society or individuals’ function</a:t>
            </a:r>
          </a:p>
          <a:p>
            <a:r>
              <a:rPr lang="en-US" sz="2000" b="0" i="0" u="none" strike="noStrike" baseline="0" dirty="0">
                <a:latin typeface="Ff"/>
              </a:rPr>
              <a:t>Normalization of violence- Violence is both an effective and acceptable method for meeting needs with little to no lasting consequences.</a:t>
            </a:r>
            <a:endParaRPr lang="en-US" sz="2000" dirty="0">
              <a:latin typeface="Ff"/>
            </a:endParaRPr>
          </a:p>
          <a:p>
            <a:r>
              <a:rPr lang="en-US" sz="2000" b="0" i="0" u="none" strike="noStrike" baseline="0" dirty="0">
                <a:latin typeface="Ff"/>
              </a:rPr>
              <a:t>Beat or be beaten- Violence is necessary to attain or protect agency, status, or autonomy</a:t>
            </a:r>
          </a:p>
          <a:p>
            <a:r>
              <a:rPr lang="en-US" sz="2000" b="0" i="0" u="none" strike="noStrike" baseline="0" dirty="0">
                <a:latin typeface="Ff"/>
              </a:rPr>
              <a:t>I am the Law- From a moral perspective, violence is utilized in the service of others or to maintain the social order</a:t>
            </a:r>
            <a:endParaRPr lang="en-US" sz="2000" dirty="0">
              <a:latin typeface="Ff"/>
            </a:endParaRPr>
          </a:p>
          <a:p>
            <a:r>
              <a:rPr lang="en-US" sz="2000" b="0" i="0" u="none" strike="noStrike" baseline="0" dirty="0">
                <a:latin typeface="Ff"/>
              </a:rPr>
              <a:t>I Get out of Control- Violence occurred because of uncontrollable circumstances</a:t>
            </a:r>
          </a:p>
          <a:p>
            <a:r>
              <a:rPr lang="en-US" sz="2000" b="0" i="0" u="none" strike="noStrike" baseline="0" dirty="0">
                <a:latin typeface="Ff"/>
              </a:rPr>
              <a:t>or inadequate self-regulation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15295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DEF6DC-DAB1-498D-695C-340D630B2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3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Be EMOTIONAL INTELLIGENCE</a:t>
            </a:r>
          </a:p>
        </p:txBody>
      </p:sp>
      <p:pic>
        <p:nvPicPr>
          <p:cNvPr id="4098" name="Picture 2" descr="What Is Emotional Intelligence? Components Advantages, Skill">
            <a:extLst>
              <a:ext uri="{FF2B5EF4-FFF2-40B4-BE49-F238E27FC236}">
                <a16:creationId xmlns:a16="http://schemas.microsoft.com/office/drawing/2014/main" id="{801FB74F-BED3-63BD-B255-E3087727B73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56434" y="359923"/>
            <a:ext cx="7986409" cy="6186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55586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6A33B-7FB5-E6B0-F790-E3E81E5BD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020297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BDDBB-A56F-1332-6096-9D3E13C81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Brainstorming activity</a:t>
            </a:r>
            <a:br>
              <a:rPr lang="en-US" sz="2800" b="1" dirty="0"/>
            </a:br>
            <a:r>
              <a:rPr lang="en-US" sz="2800" b="1" dirty="0"/>
              <a:t>See the following incident and comment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30140-3074-D148-1E37-B0398E325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0" i="0" u="none" strike="noStrike" baseline="0" dirty="0">
                <a:latin typeface="Ff"/>
              </a:rPr>
              <a:t>“On October 24, 2009, a 15-year-old girl was gang-raped outside of her high school homecoming dance while a group of other teenagers watched but did nothing to stop the assault”</a:t>
            </a:r>
          </a:p>
          <a:p>
            <a:pPr marL="0" indent="0" algn="ctr">
              <a:buNone/>
            </a:pPr>
            <a:endParaRPr lang="en-US" dirty="0">
              <a:latin typeface="Ff"/>
            </a:endParaRPr>
          </a:p>
          <a:p>
            <a:pPr marL="0" indent="0" algn="ctr">
              <a:buNone/>
            </a:pPr>
            <a:r>
              <a:rPr lang="en-US" dirty="0">
                <a:latin typeface="Ff"/>
              </a:rPr>
              <a:t>As you think, what would be the internal characteristics of perpetrators?</a:t>
            </a:r>
          </a:p>
          <a:p>
            <a:pPr marL="0" indent="0" algn="ctr">
              <a:buNone/>
            </a:pPr>
            <a:r>
              <a:rPr lang="en-US" dirty="0">
                <a:latin typeface="Ff"/>
              </a:rPr>
              <a:t>If you were a member of the second group (those who watched), what would be your response/reaction?</a:t>
            </a:r>
          </a:p>
          <a:p>
            <a:pPr marL="0" indent="0" algn="ctr">
              <a:buNone/>
            </a:pPr>
            <a:endParaRPr lang="en-US" dirty="0">
              <a:latin typeface="Ff"/>
            </a:endParaRP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745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26BD12-9605-863B-8A89-AB51C4EF5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US" sz="4000"/>
              <a:t>Four Roots of Evil</a:t>
            </a:r>
          </a:p>
        </p:txBody>
      </p:sp>
      <p:grpSp>
        <p:nvGrpSpPr>
          <p:cNvPr id="1033" name="Group 103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034" name="Rectangle 103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5" name="Rectangle 103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0D4F7-3999-19F1-C32E-8BCEE4C5F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68845"/>
            <a:ext cx="4559425" cy="3979585"/>
          </a:xfrm>
        </p:spPr>
        <p:txBody>
          <a:bodyPr anchor="ctr">
            <a:normAutofit/>
          </a:bodyPr>
          <a:lstStyle/>
          <a:p>
            <a:r>
              <a:rPr lang="en-US" sz="2000" b="0" i="0" u="none" strike="noStrike" baseline="0" dirty="0">
                <a:latin typeface="Ff"/>
              </a:rPr>
              <a:t>Baumeister proposes that violence is utilized in four ways: </a:t>
            </a:r>
          </a:p>
          <a:p>
            <a:pPr marL="342900" indent="-342900">
              <a:buAutoNum type="arabicParenBoth"/>
            </a:pPr>
            <a:r>
              <a:rPr lang="en-US" sz="2000" b="0" i="0" u="none" strike="noStrike" baseline="0" dirty="0">
                <a:latin typeface="Ff"/>
              </a:rPr>
              <a:t>as a means to an end (instrumentalism) – for immediate gratification</a:t>
            </a:r>
          </a:p>
          <a:p>
            <a:pPr marL="342900" indent="-342900">
              <a:buAutoNum type="arabicParenBoth"/>
            </a:pPr>
            <a:r>
              <a:rPr lang="en-US" sz="2000" b="0" i="0" u="none" strike="noStrike" baseline="0" dirty="0">
                <a:latin typeface="Ff"/>
              </a:rPr>
              <a:t>in response to threatened egotism- self is at risk</a:t>
            </a:r>
          </a:p>
          <a:p>
            <a:pPr marL="342900" indent="-342900">
              <a:buAutoNum type="arabicParenBoth"/>
            </a:pPr>
            <a:r>
              <a:rPr lang="en-US" sz="2000" b="0" i="0" u="none" strike="noStrike" baseline="0" dirty="0">
                <a:latin typeface="Ff"/>
              </a:rPr>
              <a:t>in a misguided effort to do what is right- “ do good” “the ends justify the means”</a:t>
            </a:r>
          </a:p>
          <a:p>
            <a:pPr marL="342900" indent="-342900">
              <a:buAutoNum type="arabicParenBoth"/>
            </a:pPr>
            <a:r>
              <a:rPr lang="en-US" sz="2000" b="0" i="0" u="none" strike="noStrike" baseline="0" dirty="0">
                <a:latin typeface="Ff"/>
              </a:rPr>
              <a:t>as a means for achieving sadistic pleasure</a:t>
            </a:r>
            <a:endParaRPr lang="en-US" sz="2000" dirty="0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Sadism">
            <a:extLst>
              <a:ext uri="{FF2B5EF4-FFF2-40B4-BE49-F238E27FC236}">
                <a16:creationId xmlns:a16="http://schemas.microsoft.com/office/drawing/2014/main" id="{4268BC95-85A6-5BD7-0B57-067C28FE2F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44" r="14510" b="2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024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16487-09CB-51F9-D125-D32E93E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psychologists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B0565-4466-E7E1-B525-6552702D3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Psychologists examine the internal characteristics of perpetrators excluding situational factors (socioeconomic)</a:t>
            </a:r>
          </a:p>
          <a:p>
            <a:r>
              <a:rPr lang="en-US" dirty="0"/>
              <a:t>Common questions they ask</a:t>
            </a:r>
          </a:p>
          <a:p>
            <a:pPr lvl="1"/>
            <a:r>
              <a:rPr lang="en-US" dirty="0"/>
              <a:t>what are the internal characteristics of the perpetrator</a:t>
            </a:r>
          </a:p>
          <a:p>
            <a:pPr lvl="1"/>
            <a:r>
              <a:rPr lang="en-US" dirty="0"/>
              <a:t>What are their immediate circumstances</a:t>
            </a:r>
          </a:p>
          <a:p>
            <a:pPr lvl="1"/>
            <a:r>
              <a:rPr lang="en-US" dirty="0"/>
              <a:t>What types of violence committed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354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93394DA-E684-47C2-9020-13225823F4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4739C3-B212-FCA8-0DCB-43BFFB136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5" y="272374"/>
            <a:ext cx="10515600" cy="902998"/>
          </a:xfrm>
        </p:spPr>
        <p:txBody>
          <a:bodyPr>
            <a:normAutofit/>
          </a:bodyPr>
          <a:lstStyle/>
          <a:p>
            <a:r>
              <a:rPr lang="en-US" sz="2800" b="1" dirty="0"/>
              <a:t>Psychological Theories of violence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8D99E-DEF8-EC3F-501C-484B42458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3779"/>
            <a:ext cx="6714744" cy="52918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/>
              <a:t>Psychological theories of violence can be categorized into two</a:t>
            </a:r>
            <a:endParaRPr lang="en-US" sz="1900" b="0" i="0" u="none" strike="noStrike" baseline="0" dirty="0">
              <a:latin typeface="Fg"/>
            </a:endParaRPr>
          </a:p>
          <a:p>
            <a:pPr marL="0" indent="0">
              <a:buNone/>
            </a:pPr>
            <a:r>
              <a:rPr lang="en-US" sz="1900" b="0" i="0" u="none" strike="noStrike" baseline="0" dirty="0">
                <a:latin typeface="Ff"/>
              </a:rPr>
              <a:t>1 The theories relating to human nature</a:t>
            </a:r>
          </a:p>
          <a:p>
            <a:pPr lvl="1"/>
            <a:r>
              <a:rPr lang="en-US" sz="1500" dirty="0">
                <a:latin typeface="Ff"/>
              </a:rPr>
              <a:t>P</a:t>
            </a:r>
            <a:r>
              <a:rPr lang="en-US" sz="1500" b="0" i="0" u="none" strike="noStrike" baseline="0" dirty="0">
                <a:latin typeface="Ff"/>
              </a:rPr>
              <a:t>sychobiological </a:t>
            </a:r>
            <a:r>
              <a:rPr lang="en-US" sz="1500" dirty="0">
                <a:latin typeface="Ff"/>
              </a:rPr>
              <a:t>theory</a:t>
            </a:r>
            <a:endParaRPr lang="en-US" sz="1500" b="0" i="0" u="none" strike="noStrike" baseline="0" dirty="0">
              <a:latin typeface="Ff"/>
            </a:endParaRPr>
          </a:p>
          <a:p>
            <a:pPr lvl="1"/>
            <a:r>
              <a:rPr lang="en-US" sz="1500" dirty="0">
                <a:latin typeface="Ff"/>
              </a:rPr>
              <a:t>Evolutionary theory</a:t>
            </a:r>
            <a:endParaRPr lang="en-US" sz="1500" b="0" i="0" u="none" strike="noStrike" baseline="0" dirty="0">
              <a:latin typeface="Ff"/>
            </a:endParaRPr>
          </a:p>
          <a:p>
            <a:pPr lvl="1"/>
            <a:r>
              <a:rPr lang="en-US" sz="1500" b="0" i="0" u="none" strike="noStrike" baseline="0" dirty="0">
                <a:latin typeface="Ff"/>
              </a:rPr>
              <a:t>Classic psychoanalytic theory</a:t>
            </a:r>
            <a:endParaRPr lang="en-US" sz="1500" dirty="0"/>
          </a:p>
          <a:p>
            <a:pPr marL="0" indent="0">
              <a:buNone/>
            </a:pPr>
            <a:r>
              <a:rPr lang="en-US" sz="1900" b="0" i="0" u="none" strike="noStrike" baseline="0" dirty="0">
                <a:latin typeface="Ff"/>
              </a:rPr>
              <a:t>2 The theories relating to a damaged psyche, present a set of interrelated concepts</a:t>
            </a:r>
          </a:p>
          <a:p>
            <a:pPr lvl="1"/>
            <a:r>
              <a:rPr lang="en-US" sz="1500" b="0" i="0" u="none" strike="noStrike" baseline="0" dirty="0">
                <a:latin typeface="Ff"/>
              </a:rPr>
              <a:t>self-regulation</a:t>
            </a:r>
            <a:endParaRPr lang="en-US" sz="1500" dirty="0">
              <a:latin typeface="Ff"/>
            </a:endParaRPr>
          </a:p>
          <a:p>
            <a:pPr lvl="1"/>
            <a:r>
              <a:rPr lang="en-US" sz="1500" b="0" i="0" u="none" strike="noStrike" baseline="0" dirty="0">
                <a:latin typeface="Ff"/>
              </a:rPr>
              <a:t>Attachment</a:t>
            </a:r>
          </a:p>
          <a:p>
            <a:pPr lvl="1"/>
            <a:r>
              <a:rPr lang="en-US" sz="1500" b="0" i="0" u="none" strike="noStrike" baseline="0" dirty="0">
                <a:latin typeface="Ff"/>
              </a:rPr>
              <a:t>Shame</a:t>
            </a:r>
          </a:p>
          <a:p>
            <a:pPr lvl="1"/>
            <a:r>
              <a:rPr lang="en-US" sz="1500" b="0" i="0" u="none" strike="noStrike" baseline="0" dirty="0">
                <a:latin typeface="Ff"/>
              </a:rPr>
              <a:t>self-concept/self-esteem</a:t>
            </a:r>
          </a:p>
          <a:p>
            <a:pPr lvl="1"/>
            <a:r>
              <a:rPr lang="en-US" sz="1500" b="0" i="0" u="none" strike="noStrike" baseline="0" dirty="0">
                <a:latin typeface="Ff"/>
              </a:rPr>
              <a:t>cognitive-</a:t>
            </a:r>
            <a:r>
              <a:rPr lang="en-US" sz="1500" b="0" i="0" u="none" strike="noStrike" baseline="0" dirty="0" err="1">
                <a:latin typeface="Ff"/>
              </a:rPr>
              <a:t>behavioural</a:t>
            </a:r>
            <a:r>
              <a:rPr lang="en-US" sz="1500" b="0" i="0" u="none" strike="noStrike" baseline="0" dirty="0">
                <a:latin typeface="Ff"/>
              </a:rPr>
              <a:t> processing</a:t>
            </a:r>
            <a:endParaRPr lang="en-US" sz="1500" dirty="0"/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748E2A81-2E7D-9E3F-1DFD-D2A1CE0AD35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8"/>
          <a:stretch/>
        </p:blipFill>
        <p:spPr>
          <a:xfrm>
            <a:off x="7989293" y="1904282"/>
            <a:ext cx="3423093" cy="422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958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BFF66-B0BA-B18B-E7F5-7774E781C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US" sz="4100" b="0" i="0" u="none" strike="noStrike" baseline="0">
                <a:latin typeface="Fi"/>
              </a:rPr>
              <a:t>HUMAN NATURE THEORIES OF</a:t>
            </a:r>
            <a:r>
              <a:rPr lang="si-LK" sz="4100" b="0" i="0" u="none" strike="noStrike" baseline="0">
                <a:latin typeface="Fi"/>
              </a:rPr>
              <a:t> </a:t>
            </a:r>
            <a:r>
              <a:rPr lang="en-US" sz="4100" b="0" i="0" u="none" strike="noStrike" baseline="0">
                <a:latin typeface="Fi"/>
              </a:rPr>
              <a:t>VIOLENCE</a:t>
            </a:r>
            <a:endParaRPr lang="en-US" sz="41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6DC49-CE7B-4565-5410-3C7275E5E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Common concerns</a:t>
            </a:r>
          </a:p>
          <a:p>
            <a:r>
              <a:rPr lang="en-US" sz="2400" dirty="0"/>
              <a:t>Violence as an innate characteristic</a:t>
            </a:r>
          </a:p>
          <a:p>
            <a:r>
              <a:rPr lang="en-US" sz="2400" dirty="0"/>
              <a:t>Commit violence because Instinctual or biological drives </a:t>
            </a:r>
          </a:p>
          <a:p>
            <a:r>
              <a:rPr lang="en-US" sz="2400" dirty="0">
                <a:latin typeface="Ff"/>
              </a:rPr>
              <a:t>T</a:t>
            </a:r>
            <a:r>
              <a:rPr lang="en-US" sz="2400" b="0" i="0" u="none" strike="noStrike" baseline="0" dirty="0">
                <a:latin typeface="Ff"/>
              </a:rPr>
              <a:t>he process of human development and environmental circumstances mitigate the growth of aggression and the inhibitory functions that can prevent violence.</a:t>
            </a:r>
          </a:p>
          <a:p>
            <a:endParaRPr lang="en-US" sz="2400" dirty="0"/>
          </a:p>
        </p:txBody>
      </p:sp>
      <p:pic>
        <p:nvPicPr>
          <p:cNvPr id="1026" name="Picture 2" descr="Surreal contrast emotions concept, broken human head sculpture and nature human head in water, fantasy illustration, freedom hope mind">
            <a:extLst>
              <a:ext uri="{FF2B5EF4-FFF2-40B4-BE49-F238E27FC236}">
                <a16:creationId xmlns:a16="http://schemas.microsoft.com/office/drawing/2014/main" id="{64DA10DE-AB88-419B-2F44-1C66AAAACA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55" r="29548" b="1"/>
          <a:stretch/>
        </p:blipFill>
        <p:spPr bwMode="auto">
          <a:xfrm>
            <a:off x="0" y="10"/>
            <a:ext cx="4635571" cy="685799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097" name="Straight Connector 3096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6D7E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6741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rain injury: From symptoms to prevention, all you need to know | Lifestyle  News,The Indian Express">
            <a:extLst>
              <a:ext uri="{FF2B5EF4-FFF2-40B4-BE49-F238E27FC236}">
                <a16:creationId xmlns:a16="http://schemas.microsoft.com/office/drawing/2014/main" id="{5EE7C738-FE3C-BFAA-4ECD-F7FA04ADB1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4"/>
          <a:stretch/>
        </p:blipFill>
        <p:spPr bwMode="auto">
          <a:xfrm>
            <a:off x="20" y="10"/>
            <a:ext cx="12191981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9873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A225DD-1E69-066E-9AA6-F552261AD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6891186" cy="1135737"/>
          </a:xfrm>
        </p:spPr>
        <p:txBody>
          <a:bodyPr>
            <a:normAutofit/>
          </a:bodyPr>
          <a:lstStyle/>
          <a:p>
            <a:r>
              <a:rPr lang="en-US" sz="2800" b="0" i="0" u="none" strike="noStrike" baseline="0" dirty="0">
                <a:latin typeface="Fi"/>
              </a:rPr>
              <a:t>Psychobiological Determinants of Violence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81D8B-5A9E-C9E3-6064-1BCB9088A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6891187" cy="4393982"/>
          </a:xfrm>
        </p:spPr>
        <p:txBody>
          <a:bodyPr>
            <a:normAutofit/>
          </a:bodyPr>
          <a:lstStyle/>
          <a:p>
            <a:r>
              <a:rPr lang="en-US" sz="2000" b="0" i="0" u="none" strike="noStrike" baseline="0" dirty="0">
                <a:latin typeface="Ff"/>
              </a:rPr>
              <a:t>Aggression is the product of brain functioning through a complex and interdependent interaction of anatomical, chemical and physiological causes</a:t>
            </a:r>
          </a:p>
          <a:p>
            <a:r>
              <a:rPr lang="en-US" sz="2000" dirty="0">
                <a:latin typeface="Ff"/>
              </a:rPr>
              <a:t>B</a:t>
            </a:r>
            <a:r>
              <a:rPr lang="en-US" sz="2000" b="0" i="0" u="none" strike="noStrike" baseline="0" dirty="0">
                <a:latin typeface="Ff"/>
              </a:rPr>
              <a:t>rain dysfunction</a:t>
            </a:r>
            <a:endParaRPr lang="en-US" sz="2000" dirty="0">
              <a:latin typeface="Ff"/>
            </a:endParaRPr>
          </a:p>
          <a:p>
            <a:r>
              <a:rPr lang="en-US" sz="2000" dirty="0">
                <a:latin typeface="Ff"/>
              </a:rPr>
              <a:t>A</a:t>
            </a:r>
            <a:r>
              <a:rPr lang="en-US" sz="2000" b="0" i="0" u="none" strike="noStrike" baseline="0" dirty="0">
                <a:latin typeface="Ff"/>
              </a:rPr>
              <a:t>utonomic functioning</a:t>
            </a:r>
          </a:p>
          <a:p>
            <a:r>
              <a:rPr lang="en-US" sz="2000" b="0" i="0" u="none" strike="noStrike" baseline="0" dirty="0">
                <a:latin typeface="Ff"/>
              </a:rPr>
              <a:t>Hormones</a:t>
            </a:r>
          </a:p>
          <a:p>
            <a:r>
              <a:rPr lang="en-US" sz="2000" dirty="0">
                <a:latin typeface="Ff"/>
              </a:rPr>
              <a:t>N</a:t>
            </a:r>
            <a:r>
              <a:rPr lang="en-US" sz="2000" b="0" i="0" u="none" strike="noStrike" baseline="0" dirty="0">
                <a:latin typeface="Ff"/>
              </a:rPr>
              <a:t>europsychology </a:t>
            </a:r>
          </a:p>
          <a:p>
            <a:r>
              <a:rPr lang="en-US" sz="2000" dirty="0">
                <a:latin typeface="Ff"/>
              </a:rPr>
              <a:t>T</a:t>
            </a:r>
            <a:r>
              <a:rPr lang="en-US" sz="2000" b="0" i="0" u="none" strike="noStrike" baseline="0" dirty="0">
                <a:latin typeface="Ff"/>
              </a:rPr>
              <a:t>emperament</a:t>
            </a:r>
            <a:endParaRPr lang="en-US" sz="20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7EAA094-9CF6-4695-958A-33D9BCAA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23132" y="713128"/>
            <a:ext cx="1068867" cy="2126625"/>
            <a:chOff x="10918968" y="713127"/>
            <a:chExt cx="1273032" cy="253283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E80C965-DB6D-4F81-9E9E-B027384D0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A580F890-B085-4E95-96AA-55AEBEC5C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708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w Did Humans Evolve? - HISTORY">
            <a:extLst>
              <a:ext uri="{FF2B5EF4-FFF2-40B4-BE49-F238E27FC236}">
                <a16:creationId xmlns:a16="http://schemas.microsoft.com/office/drawing/2014/main" id="{6D12C535-B18F-8933-94C1-749E3F5B5D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91"/>
          <a:stretch/>
        </p:blipFill>
        <p:spPr bwMode="auto">
          <a:xfrm>
            <a:off x="0" y="10"/>
            <a:ext cx="1219200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8" name="Rectangle 1037">
            <a:extLst>
              <a:ext uri="{FF2B5EF4-FFF2-40B4-BE49-F238E27FC236}">
                <a16:creationId xmlns:a16="http://schemas.microsoft.com/office/drawing/2014/main" id="{724CD679-7405-4CD3-A92A-9469F279A5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6"/>
            <a:ext cx="5735590" cy="5896743"/>
          </a:xfrm>
          <a:prstGeom prst="rect">
            <a:avLst/>
          </a:prstGeom>
          <a:solidFill>
            <a:schemeClr val="bg1">
              <a:alpha val="90000"/>
            </a:schemeClr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AE2110-7E78-6B99-314B-0AFA665BC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805" y="640263"/>
            <a:ext cx="5221266" cy="507601"/>
          </a:xfrm>
        </p:spPr>
        <p:txBody>
          <a:bodyPr>
            <a:normAutofit/>
          </a:bodyPr>
          <a:lstStyle/>
          <a:p>
            <a:r>
              <a:rPr lang="en-US" sz="2800" b="1" i="0" u="none" strike="noStrike" baseline="0" dirty="0">
                <a:latin typeface="Ff"/>
              </a:rPr>
              <a:t>E</a:t>
            </a:r>
            <a:r>
              <a:rPr lang="en-US" sz="2800" b="1" i="0" u="none" strike="noStrike" baseline="0" dirty="0">
                <a:latin typeface="Fl"/>
              </a:rPr>
              <a:t>VOLUTIONARY PSYCHOLOGY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F1CEE-35AE-CFDC-2E65-7D72F7A92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110" y="1147864"/>
            <a:ext cx="5235490" cy="4746909"/>
          </a:xfrm>
        </p:spPr>
        <p:txBody>
          <a:bodyPr>
            <a:noAutofit/>
          </a:bodyPr>
          <a:lstStyle/>
          <a:p>
            <a:r>
              <a:rPr lang="en-US" sz="2400" dirty="0">
                <a:latin typeface="Ff"/>
              </a:rPr>
              <a:t>N</a:t>
            </a:r>
            <a:r>
              <a:rPr lang="en-US" sz="2400" b="0" i="0" u="none" strike="noStrike" baseline="0" dirty="0">
                <a:latin typeface="Ff"/>
              </a:rPr>
              <a:t>atural selection and reproductive success (successive genetic)</a:t>
            </a:r>
          </a:p>
          <a:p>
            <a:r>
              <a:rPr lang="en-US" sz="2400" b="0" i="0" u="none" strike="noStrike" baseline="0" dirty="0">
                <a:latin typeface="Ff"/>
              </a:rPr>
              <a:t>All humans are ‘‘evolutionary success stories”</a:t>
            </a:r>
          </a:p>
          <a:p>
            <a:r>
              <a:rPr lang="en-US" sz="2400" dirty="0">
                <a:latin typeface="Ff"/>
              </a:rPr>
              <a:t>R</a:t>
            </a:r>
            <a:r>
              <a:rPr lang="en-US" sz="2400" b="0" i="0" u="none" strike="noStrike" baseline="0" dirty="0">
                <a:latin typeface="Ff"/>
              </a:rPr>
              <a:t>eproductive competitors with other humans to become ancestors</a:t>
            </a:r>
            <a:endParaRPr lang="en-US" sz="2400" dirty="0">
              <a:latin typeface="Ff"/>
            </a:endParaRPr>
          </a:p>
          <a:p>
            <a:r>
              <a:rPr lang="en-US" sz="2400" b="0" i="0" u="none" strike="noStrike" baseline="0" dirty="0">
                <a:latin typeface="Ff"/>
              </a:rPr>
              <a:t>Only strong genes can successively evolve</a:t>
            </a:r>
          </a:p>
          <a:p>
            <a:r>
              <a:rPr lang="en-US" sz="2400" dirty="0">
                <a:latin typeface="Ff"/>
              </a:rPr>
              <a:t>Murder may be effective in this regard</a:t>
            </a:r>
            <a:endParaRPr lang="en-US" sz="2400" b="0" i="0" u="none" strike="noStrike" baseline="0" dirty="0">
              <a:latin typeface="Ff"/>
            </a:endParaRPr>
          </a:p>
          <a:p>
            <a:r>
              <a:rPr lang="en-US" sz="2400" dirty="0">
                <a:latin typeface="Ff"/>
              </a:rPr>
              <a:t>H</a:t>
            </a:r>
            <a:r>
              <a:rPr lang="en-US" sz="2400" b="0" i="0" u="none" strike="noStrike" baseline="0" dirty="0">
                <a:latin typeface="Ff"/>
              </a:rPr>
              <a:t>arm other humans that are fundamental and universal compo</a:t>
            </a:r>
            <a:r>
              <a:rPr lang="en-US" sz="2400" dirty="0">
                <a:latin typeface="Fe"/>
              </a:rPr>
              <a:t>n</a:t>
            </a:r>
            <a:r>
              <a:rPr lang="en-US" sz="2400" b="0" i="0" u="none" strike="noStrike" baseline="0" dirty="0">
                <a:latin typeface="Ff"/>
              </a:rPr>
              <a:t>ents of human nature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94936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EF71ED-0D86-CD0B-EC40-5EEE947B3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690359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Ff"/>
              </a:rPr>
              <a:t>P</a:t>
            </a:r>
            <a:r>
              <a:rPr lang="en-US" sz="2800" b="0" i="0" u="none" strike="noStrike" baseline="0" dirty="0">
                <a:latin typeface="Ff"/>
              </a:rPr>
              <a:t>sychoanalytic Perspective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92A35-6922-E9C9-B9B3-66A4C6E5F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977" y="1055484"/>
            <a:ext cx="5962785" cy="5121479"/>
          </a:xfrm>
        </p:spPr>
        <p:txBody>
          <a:bodyPr>
            <a:noAutofit/>
          </a:bodyPr>
          <a:lstStyle/>
          <a:p>
            <a:pPr algn="l"/>
            <a:r>
              <a:rPr lang="en-US" sz="2000" dirty="0">
                <a:latin typeface="Ff"/>
              </a:rPr>
              <a:t>Human </a:t>
            </a:r>
            <a:r>
              <a:rPr lang="en-US" sz="2000" dirty="0" err="1">
                <a:latin typeface="Ff"/>
              </a:rPr>
              <a:t>behaviour</a:t>
            </a:r>
            <a:r>
              <a:rPr lang="en-US" sz="2000" dirty="0">
                <a:latin typeface="Ff"/>
              </a:rPr>
              <a:t> is motivated by the unconscious mind</a:t>
            </a:r>
          </a:p>
          <a:p>
            <a:pPr algn="l"/>
            <a:r>
              <a:rPr lang="en-US" sz="2000" dirty="0">
                <a:latin typeface="Ff"/>
              </a:rPr>
              <a:t>ID, EGO, SUPEREGO</a:t>
            </a:r>
          </a:p>
          <a:p>
            <a:pPr algn="l"/>
            <a:r>
              <a:rPr lang="en-US" sz="2000" i="1" dirty="0">
                <a:latin typeface="Ff"/>
              </a:rPr>
              <a:t>Id</a:t>
            </a:r>
            <a:r>
              <a:rPr lang="en-US" sz="2000" dirty="0">
                <a:latin typeface="Ff"/>
              </a:rPr>
              <a:t> seeks immediate pleasure and avoids pain</a:t>
            </a:r>
          </a:p>
          <a:p>
            <a:pPr algn="l"/>
            <a:r>
              <a:rPr lang="en-US" sz="2000" dirty="0">
                <a:latin typeface="Ff"/>
              </a:rPr>
              <a:t>Composed of instincts that give rise to aggressive impulsive</a:t>
            </a:r>
          </a:p>
          <a:p>
            <a:pPr algn="l"/>
            <a:r>
              <a:rPr lang="en-US" sz="2000" dirty="0">
                <a:latin typeface="Ff"/>
              </a:rPr>
              <a:t>As babies, we have only </a:t>
            </a:r>
            <a:r>
              <a:rPr lang="en-US" sz="2000" i="1" dirty="0">
                <a:latin typeface="Ff"/>
              </a:rPr>
              <a:t>Id</a:t>
            </a:r>
          </a:p>
          <a:p>
            <a:r>
              <a:rPr lang="en-US" sz="2000" b="0" i="0" u="none" strike="noStrike" baseline="0" dirty="0">
                <a:latin typeface="Ff"/>
              </a:rPr>
              <a:t>Beyond the pleasure principle –</a:t>
            </a:r>
          </a:p>
          <a:p>
            <a:r>
              <a:rPr lang="en-US" sz="2000" dirty="0">
                <a:solidFill>
                  <a:srgbClr val="212121"/>
                </a:solidFill>
                <a:latin typeface="Ff"/>
              </a:rPr>
              <a:t>H</a:t>
            </a:r>
            <a:r>
              <a:rPr lang="en-US" sz="2000" b="0" i="0" dirty="0">
                <a:solidFill>
                  <a:srgbClr val="212121"/>
                </a:solidFill>
                <a:effectLst/>
                <a:latin typeface="Ff"/>
              </a:rPr>
              <a:t>umans are driven toward death and destruction</a:t>
            </a:r>
            <a:r>
              <a:rPr lang="en-US" sz="2000" dirty="0">
                <a:solidFill>
                  <a:srgbClr val="212121"/>
                </a:solidFill>
                <a:effectLst/>
                <a:latin typeface="Ff"/>
              </a:rPr>
              <a:t>-</a:t>
            </a:r>
            <a:r>
              <a:rPr lang="en-US" sz="2000" b="0" i="0" u="none" strike="noStrike" baseline="0" dirty="0">
                <a:latin typeface="Ff"/>
              </a:rPr>
              <a:t>“</a:t>
            </a:r>
            <a:r>
              <a:rPr lang="en-US" sz="2000" b="0" i="0" dirty="0">
                <a:solidFill>
                  <a:srgbClr val="212121"/>
                </a:solidFill>
                <a:effectLst/>
                <a:latin typeface="Ff"/>
              </a:rPr>
              <a:t>"the aim of all life is death.“</a:t>
            </a:r>
          </a:p>
          <a:p>
            <a:pPr algn="l"/>
            <a:r>
              <a:rPr lang="en-US" sz="2000" b="0" i="0" u="none" strike="noStrike" baseline="0" dirty="0">
                <a:latin typeface="Ff"/>
              </a:rPr>
              <a:t>Aggressive impulses are generated by a destructive death instinct</a:t>
            </a:r>
          </a:p>
          <a:p>
            <a:pPr algn="l"/>
            <a:r>
              <a:rPr lang="en-US" sz="2000" b="0" i="0" dirty="0">
                <a:solidFill>
                  <a:srgbClr val="212121"/>
                </a:solidFill>
                <a:effectLst/>
                <a:latin typeface="Ff"/>
              </a:rPr>
              <a:t> Typically, we channel this death drive outward, which manifests as aggression toward others</a:t>
            </a:r>
            <a:endParaRPr lang="en-US" sz="2000" dirty="0">
              <a:latin typeface="Ff"/>
            </a:endParaRPr>
          </a:p>
          <a:p>
            <a:pPr marL="0" indent="0" algn="l">
              <a:buNone/>
            </a:pPr>
            <a:endParaRPr lang="en-US" sz="2000" dirty="0">
              <a:latin typeface="Ff"/>
            </a:endParaRPr>
          </a:p>
          <a:p>
            <a:pPr algn="l"/>
            <a:endParaRPr lang="en-US" sz="2000" dirty="0">
              <a:latin typeface="Ff"/>
            </a:endParaRPr>
          </a:p>
        </p:txBody>
      </p:sp>
      <p:pic>
        <p:nvPicPr>
          <p:cNvPr id="6146" name="Picture 2" descr="A person smoking a cigar&#10;&#10;Description automatically generated with medium confidence">
            <a:extLst>
              <a:ext uri="{FF2B5EF4-FFF2-40B4-BE49-F238E27FC236}">
                <a16:creationId xmlns:a16="http://schemas.microsoft.com/office/drawing/2014/main" id="{BB8F9BB1-33A7-5C22-75B3-9CD9C8F097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12588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2737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960</Words>
  <Application>Microsoft Office PowerPoint</Application>
  <PresentationFormat>Widescreen</PresentationFormat>
  <Paragraphs>105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Calibri Light</vt:lpstr>
      <vt:lpstr>Fe</vt:lpstr>
      <vt:lpstr>Ff</vt:lpstr>
      <vt:lpstr>Fg</vt:lpstr>
      <vt:lpstr>Fi</vt:lpstr>
      <vt:lpstr>Fl</vt:lpstr>
      <vt:lpstr>OpenSans-Semibold</vt:lpstr>
      <vt:lpstr>Office Theme</vt:lpstr>
      <vt:lpstr>PSYCHOLOGICAL THEORIES OF VIOLENCE</vt:lpstr>
      <vt:lpstr>Brainstorming activity See the following incident and comment</vt:lpstr>
      <vt:lpstr>Four Roots of Evil</vt:lpstr>
      <vt:lpstr>What do psychologists do?</vt:lpstr>
      <vt:lpstr>Psychological Theories of violence</vt:lpstr>
      <vt:lpstr>HUMAN NATURE THEORIES OF VIOLENCE</vt:lpstr>
      <vt:lpstr>Psychobiological Determinants of Violence</vt:lpstr>
      <vt:lpstr>EVOLUTIONARY PSYCHOLOGY</vt:lpstr>
      <vt:lpstr>Psychoanalytic Perspective</vt:lpstr>
      <vt:lpstr>PowerPoint Presentation</vt:lpstr>
      <vt:lpstr>VIOLENCE AS THE CONSEQUENCE OF A DAMAGED PSYCHE </vt:lpstr>
      <vt:lpstr>PowerPoint Presentation</vt:lpstr>
      <vt:lpstr>ATTACHMENT AND RELATIONSHIPS</vt:lpstr>
      <vt:lpstr>Rejection</vt:lpstr>
      <vt:lpstr>SHAME</vt:lpstr>
      <vt:lpstr>Cognitive Distortions and Pathological Belief Systems </vt:lpstr>
      <vt:lpstr>Be EMOTIONAL INTELLIGENCE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PSYCHOLOGICAL THEORIES OF VIOLENCE</dc:title>
  <dc:creator>Susantha Kumara Rasnayaka Mudiyanselage</dc:creator>
  <cp:lastModifiedBy>Susantha Kumara Rasnayaka Mudiyanselage</cp:lastModifiedBy>
  <cp:revision>13</cp:revision>
  <dcterms:created xsi:type="dcterms:W3CDTF">2022-10-08T13:13:42Z</dcterms:created>
  <dcterms:modified xsi:type="dcterms:W3CDTF">2022-10-12T11:40:01Z</dcterms:modified>
</cp:coreProperties>
</file>