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4" r:id="rId2"/>
    <p:sldId id="275" r:id="rId3"/>
    <p:sldId id="276" r:id="rId4"/>
    <p:sldId id="277" r:id="rId5"/>
    <p:sldId id="280" r:id="rId6"/>
    <p:sldId id="278" r:id="rId7"/>
    <p:sldId id="279" r:id="rId8"/>
    <p:sldId id="273" r:id="rId9"/>
    <p:sldId id="270" r:id="rId10"/>
    <p:sldId id="268" r:id="rId11"/>
    <p:sldId id="262" r:id="rId12"/>
    <p:sldId id="264" r:id="rId13"/>
    <p:sldId id="266" r:id="rId14"/>
    <p:sldId id="265" r:id="rId15"/>
    <p:sldId id="257" r:id="rId16"/>
    <p:sldId id="2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2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B05EB-EEC1-4ADA-BC55-033650F060DE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5CD79-DB67-400E-A7BF-937EE7659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83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  <a:cs typeface="ＭＳ Ｐゴシック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fld id="{73D3C7C0-DCC7-1249-BF2D-42A6A76DE8C0}" type="slidenum">
              <a:rPr lang="sv-SE" sz="1200">
                <a:latin typeface="Arial" charset="0"/>
              </a:rPr>
              <a:pPr/>
              <a:t>1</a:t>
            </a:fld>
            <a:endParaRPr lang="sv-SE" sz="1200">
              <a:latin typeface="Arial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730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  <a:cs typeface="ＭＳ Ｐゴシック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fld id="{4D4167CB-5104-DF43-B5FB-70525FA2E273}" type="slidenum">
              <a:rPr lang="sv-SE" sz="1200">
                <a:latin typeface="Arial" charset="0"/>
              </a:rPr>
              <a:pPr/>
              <a:t>4</a:t>
            </a:fld>
            <a:endParaRPr lang="sv-SE" sz="1200">
              <a:latin typeface="Arial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631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  <a:cs typeface="ＭＳ Ｐゴシック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fld id="{973292F5-347F-854A-8C96-22D1291D630F}" type="slidenum">
              <a:rPr lang="sv-SE" sz="1200">
                <a:latin typeface="Arial" charset="0"/>
              </a:rPr>
              <a:pPr/>
              <a:t>6</a:t>
            </a:fld>
            <a:endParaRPr lang="sv-SE" sz="1200">
              <a:latin typeface="Arial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886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  <a:cs typeface="ＭＳ Ｐゴシック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fld id="{BCF6A8BD-CED8-F741-9CD6-A909AF93EA23}" type="slidenum">
              <a:rPr lang="sv-SE" sz="1200">
                <a:latin typeface="Arial" charset="0"/>
              </a:rPr>
              <a:pPr/>
              <a:t>7</a:t>
            </a:fld>
            <a:endParaRPr lang="sv-SE" sz="1200">
              <a:latin typeface="Arial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406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7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2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9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EF764-3A92-A740-AB75-556C0CDF4EAC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093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8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5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6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5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8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3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4136E-2125-4D2A-90BE-E6E3CDBF0C3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05863-FE0E-4D02-B447-6C67F2FB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9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wdVSerKGW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y2xOe22dwi4&amp;t=17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xHsKqktOjhk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PugNKYwAA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3" name="Text Box 3"/>
          <p:cNvSpPr txBox="1">
            <a:spLocks noChangeArrowheads="1"/>
          </p:cNvSpPr>
          <p:nvPr/>
        </p:nvSpPr>
        <p:spPr bwMode="auto">
          <a:xfrm>
            <a:off x="1738313" y="697783"/>
            <a:ext cx="8929687" cy="5102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4000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r>
              <a:rPr lang="en-US" sz="4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96" charset="-128"/>
              </a:rPr>
              <a:t>Conflict  Resolution: Peace &amp; Violence</a:t>
            </a: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40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40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40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  <a:cs typeface="Arial" charset="0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96" charset="-128"/>
                <a:cs typeface="Arial" charset="0"/>
              </a:rPr>
              <a:t>Susantha </a:t>
            </a:r>
            <a:r>
              <a:rPr lang="en-US" sz="2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96" charset="-128"/>
                <a:cs typeface="Arial" charset="0"/>
              </a:rPr>
              <a:t>Rasnayake</a:t>
            </a: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  <a:cs typeface="Arial" charset="0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  <a:cs typeface="Arial" charset="0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https://www.youtube.com/watch?v=4wdVSerKGW0</a:t>
            </a: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  <a:cs typeface="Arial" charset="0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40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  <a:cs typeface="Arial" charset="0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40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  <a:cs typeface="Arial" charset="0"/>
            </a:endParaRP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  <a:defRPr/>
            </a:pPr>
            <a:endParaRPr lang="en-US" sz="40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ＭＳ Ｐゴシック" pitchFamily="-96" charset="-128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00486" y="19328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189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kern="1200">
                <a:latin typeface="+mj-lt"/>
                <a:ea typeface="+mj-ea"/>
                <a:cs typeface="+mj-cs"/>
              </a:rPr>
              <a:t>Accommodating</a:t>
            </a:r>
          </a:p>
        </p:txBody>
      </p:sp>
      <p:pic>
        <p:nvPicPr>
          <p:cNvPr id="1026" name="Picture 2" descr="Service team struggling with conflict management in a meeting">
            <a:extLst>
              <a:ext uri="{FF2B5EF4-FFF2-40B4-BE49-F238E27FC236}">
                <a16:creationId xmlns:a16="http://schemas.microsoft.com/office/drawing/2014/main" id="{8212CB69-9209-B54F-A0EB-87440D4D17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84"/>
          <a:stretch/>
        </p:blipFill>
        <p:spPr bwMode="auto"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7004" y="670559"/>
            <a:ext cx="4555782" cy="54450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b="1" kern="1200" dirty="0">
                <a:latin typeface="+mn-lt"/>
                <a:ea typeface="+mn-ea"/>
                <a:cs typeface="+mn-cs"/>
              </a:rPr>
              <a:t>You allow them to ‘win’ and get their way.</a:t>
            </a:r>
          </a:p>
          <a:p>
            <a:pPr fontAlgn="base"/>
            <a:r>
              <a:rPr lang="en-US" sz="2000" b="1" dirty="0">
                <a:latin typeface="Lexend Deca"/>
              </a:rPr>
              <a:t>F</a:t>
            </a:r>
            <a:r>
              <a:rPr lang="en-US" sz="2000" b="1" i="0" dirty="0">
                <a:effectLst/>
                <a:latin typeface="Lexend Deca"/>
              </a:rPr>
              <a:t>orsakes your own needs or desires in exchange for those of others. </a:t>
            </a:r>
          </a:p>
          <a:p>
            <a:pPr fontAlgn="base"/>
            <a:r>
              <a:rPr lang="en-US" sz="2000" b="1" i="0" dirty="0">
                <a:effectLst/>
                <a:latin typeface="Lexend Deca"/>
              </a:rPr>
              <a:t>You would be putting the concerns of others before your own.</a:t>
            </a:r>
          </a:p>
          <a:p>
            <a:pPr fontAlgn="base"/>
            <a:r>
              <a:rPr lang="en-US" sz="2000" b="1" i="0" dirty="0">
                <a:effectLst/>
                <a:latin typeface="Lexend Deca"/>
              </a:rPr>
              <a:t>This style could be appropriate when others care more about the issue than you do, you want to keep the peace</a:t>
            </a:r>
          </a:p>
          <a:p>
            <a:pPr fontAlgn="base"/>
            <a:r>
              <a:rPr lang="en-US" sz="2000" b="1" dirty="0">
                <a:latin typeface="Lexend Deca"/>
              </a:rPr>
              <a:t>Y</a:t>
            </a:r>
            <a:r>
              <a:rPr lang="en-US" sz="2000" b="1" i="0" dirty="0">
                <a:effectLst/>
                <a:latin typeface="Lexend Deca"/>
              </a:rPr>
              <a:t>ou feel as though you are in the wrong, or you have no choice but to agree with the other person’s point of view.</a:t>
            </a:r>
          </a:p>
          <a:p>
            <a:pPr marL="0" indent="0">
              <a:buNone/>
            </a:pPr>
            <a:endParaRPr lang="en-US" sz="2000" b="1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728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60" name="Rectangle 23559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62" name="Rectangle 23561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anchor="t">
            <a:normAutofit/>
          </a:bodyPr>
          <a:lstStyle/>
          <a:p>
            <a:r>
              <a:rPr lang="en-US" sz="3400"/>
              <a:t>Withdrawing/Avoidance </a:t>
            </a:r>
            <a:endParaRPr lang="en-US" sz="3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1,157 Conflict Avoidance Stock Photos, Pictures &amp; Royalty ...">
            <a:extLst>
              <a:ext uri="{FF2B5EF4-FFF2-40B4-BE49-F238E27FC236}">
                <a16:creationId xmlns:a16="http://schemas.microsoft.com/office/drawing/2014/main" id="{67363713-4DAF-1097-A56B-D031A5D7A3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5" b="-2"/>
          <a:stretch/>
        </p:blipFill>
        <p:spPr bwMode="auto">
          <a:xfrm>
            <a:off x="0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004" y="77169"/>
            <a:ext cx="4555782" cy="6362541"/>
          </a:xfrm>
        </p:spPr>
        <p:txBody>
          <a:bodyPr anchor="t">
            <a:noAutofit/>
          </a:bodyPr>
          <a:lstStyle/>
          <a:p>
            <a:r>
              <a:rPr lang="en-US" sz="1800" dirty="0"/>
              <a:t>Avoidance:  abandonment of the conflict, physically or psychologically.</a:t>
            </a:r>
          </a:p>
          <a:p>
            <a:r>
              <a:rPr lang="en-US" sz="1800" b="0" i="0" dirty="0">
                <a:effectLst/>
              </a:rPr>
              <a:t>Conflict avoidance is a personality trait in which one would prefer to avoid confrontation or arguments with other people</a:t>
            </a:r>
          </a:p>
          <a:p>
            <a:r>
              <a:rPr lang="en-US" sz="1800" b="0" i="0" dirty="0">
                <a:effectLst/>
              </a:rPr>
              <a:t>May practice various methods such as changing the subject or simply agreeing with the argumentative person as a way of avoiding these conflicts. </a:t>
            </a:r>
          </a:p>
          <a:p>
            <a:r>
              <a:rPr lang="en-US" sz="1800" b="0" i="0" dirty="0">
                <a:effectLst/>
              </a:rPr>
              <a:t>A psychologist or therapist may be able to help an individual learn better methods of dealing with conflicts in a healthy way, rather than practicing conflict avoidance.</a:t>
            </a:r>
            <a:endParaRPr lang="en-US" sz="1800" dirty="0"/>
          </a:p>
          <a:p>
            <a:r>
              <a:rPr lang="en-US" sz="1800" dirty="0"/>
              <a:t>Advantages:  diminishes sense of frustration, forces us to find better alternatives, buys time for cooling off and reminds other party they have a stake in the relationship.</a:t>
            </a:r>
          </a:p>
          <a:p>
            <a:r>
              <a:rPr lang="en-US" sz="1800" dirty="0"/>
              <a:t>Disadvantages:  conflict is not resolved, low joint benefits, high frustration level is possible, harms future cooperation.</a:t>
            </a:r>
          </a:p>
        </p:txBody>
      </p:sp>
    </p:spTree>
    <p:extLst>
      <p:ext uri="{BB962C8B-B14F-4D97-AF65-F5344CB8AC3E}">
        <p14:creationId xmlns:p14="http://schemas.microsoft.com/office/powerpoint/2010/main" val="2432680526"/>
      </p:ext>
    </p:extLst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48931" y="836579"/>
            <a:ext cx="3903614" cy="4229647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1700" dirty="0"/>
              <a:t>Compromise- bargaining</a:t>
            </a:r>
          </a:p>
          <a:p>
            <a:r>
              <a:rPr lang="en-US" sz="1700" u="sng" dirty="0"/>
              <a:t>Occurs when </a:t>
            </a:r>
            <a:r>
              <a:rPr lang="en-US" sz="1700" dirty="0"/>
              <a:t>–  balance minders are in positions, high concern for others</a:t>
            </a:r>
          </a:p>
          <a:p>
            <a:r>
              <a:rPr lang="en-US" sz="1700" dirty="0"/>
              <a:t>all parties give up something they want in order to move forward to a mutually agreed-upon solution.</a:t>
            </a:r>
          </a:p>
          <a:p>
            <a:r>
              <a:rPr lang="en-US" sz="1700" u="sng" dirty="0"/>
              <a:t>Advantages</a:t>
            </a:r>
            <a:r>
              <a:rPr lang="en-US" sz="1700" dirty="0"/>
              <a:t>-  temporary solved, possibility with agreements </a:t>
            </a:r>
          </a:p>
          <a:p>
            <a:r>
              <a:rPr lang="en-US" sz="1700" u="sng" dirty="0"/>
              <a:t>Disadvantage- </a:t>
            </a:r>
            <a:r>
              <a:rPr lang="en-US" sz="1700" dirty="0"/>
              <a:t> conflict can be raised, agreement violation by both party</a:t>
            </a:r>
            <a:br>
              <a:rPr lang="en-US" sz="1700" dirty="0"/>
            </a:br>
            <a:endParaRPr lang="en-US" sz="1700" dirty="0"/>
          </a:p>
        </p:txBody>
      </p:sp>
      <p:sp>
        <p:nvSpPr>
          <p:cNvPr id="25625" name="Rectangle 25624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27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ompromise Conflict High Res Stock Images | Shutterstock">
            <a:extLst>
              <a:ext uri="{FF2B5EF4-FFF2-40B4-BE49-F238E27FC236}">
                <a16:creationId xmlns:a16="http://schemas.microsoft.com/office/drawing/2014/main" id="{3638F140-2BCC-9756-7BA0-69A19DF80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689295"/>
            <a:ext cx="6019331" cy="347616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506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536" name="Straight Arrow Connector 22535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5321" y="1543404"/>
            <a:ext cx="5120113" cy="4083674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1800" dirty="0">
                <a:solidFill>
                  <a:srgbClr val="0070C0"/>
                </a:solidFill>
                <a:latin typeface="Arial Narrow" panose="020B0606020202030204" pitchFamily="34" charset="0"/>
              </a:rPr>
              <a:t>Facilitation</a:t>
            </a:r>
          </a:p>
          <a:p>
            <a:pPr>
              <a:buFontTx/>
              <a:buNone/>
            </a:pPr>
            <a:r>
              <a:rPr lang="en-US" sz="1800" dirty="0">
                <a:latin typeface="Arial Narrow" panose="020B0606020202030204" pitchFamily="34" charset="0"/>
              </a:rPr>
              <a:t>Giving it to the other person</a:t>
            </a:r>
          </a:p>
          <a:p>
            <a:r>
              <a:rPr lang="en-US" sz="1800" dirty="0"/>
              <a:t>Select a time and place suited to working out problems</a:t>
            </a:r>
          </a:p>
          <a:p>
            <a:r>
              <a:rPr lang="en-US" sz="1800" dirty="0"/>
              <a:t>Work together toward a solution</a:t>
            </a:r>
          </a:p>
          <a:p>
            <a:r>
              <a:rPr lang="en-US" sz="1800" dirty="0"/>
              <a:t>Keep an open mind</a:t>
            </a:r>
          </a:p>
          <a:p>
            <a:r>
              <a:rPr lang="en-US" sz="1800" dirty="0"/>
              <a:t>Be flexible</a:t>
            </a:r>
          </a:p>
          <a:p>
            <a:r>
              <a:rPr lang="en-US" sz="1800" dirty="0"/>
              <a:t>Take responsibility for your role in the conflict</a:t>
            </a:r>
          </a:p>
          <a:p>
            <a:r>
              <a:rPr lang="en-US" sz="1400" dirty="0"/>
              <a:t>Peace keeping</a:t>
            </a:r>
          </a:p>
          <a:p>
            <a:r>
              <a:rPr lang="en-US" sz="1400" dirty="0"/>
              <a:t>Peace making</a:t>
            </a:r>
          </a:p>
          <a:p>
            <a:r>
              <a:rPr lang="en-US" sz="1400" dirty="0"/>
              <a:t>Peace building</a:t>
            </a:r>
          </a:p>
          <a:p>
            <a:pPr lvl="1"/>
            <a:r>
              <a:rPr lang="en-US" sz="1100" dirty="0">
                <a:hlinkClick r:id="rId2"/>
              </a:rPr>
              <a:t>https://www.youtube.com/watch?v=y2xOe22dwi4&amp;t=17s</a:t>
            </a:r>
            <a:endParaRPr lang="en-US" sz="1400" dirty="0"/>
          </a:p>
          <a:p>
            <a:pPr>
              <a:buFontTx/>
              <a:buNone/>
            </a:pPr>
            <a:endParaRPr lang="en-US" sz="1800" dirty="0">
              <a:latin typeface="Arial Narrow" panose="020B0606020202030204" pitchFamily="34" charset="0"/>
            </a:endParaRPr>
          </a:p>
        </p:txBody>
      </p:sp>
      <p:pic>
        <p:nvPicPr>
          <p:cNvPr id="2" name="Picture 2" descr="Conflict resolution Stock Photos and Images. 2,471 Conflict resolution  pictures and royalty free photography available to search from thousands of  stock photographers.">
            <a:extLst>
              <a:ext uri="{FF2B5EF4-FFF2-40B4-BE49-F238E27FC236}">
                <a16:creationId xmlns:a16="http://schemas.microsoft.com/office/drawing/2014/main" id="{88814C9D-4C9F-F5BC-BB63-54003A0436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9" r="19841"/>
          <a:stretch/>
        </p:blipFill>
        <p:spPr bwMode="auto"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1461140"/>
      </p:ext>
    </p:extLst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70335"/>
            <a:ext cx="7772400" cy="609600"/>
          </a:xfrm>
        </p:spPr>
        <p:txBody>
          <a:bodyPr>
            <a:normAutofit/>
          </a:bodyPr>
          <a:lstStyle/>
          <a:p>
            <a:r>
              <a:rPr lang="en-US" sz="2400" dirty="0"/>
              <a:t>Confrontation</a:t>
            </a:r>
            <a:endParaRPr lang="en-US" sz="2400" u="sng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685800"/>
            <a:ext cx="7772400" cy="56959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Arguing for your way, believing only one person can win and it should be you, comes from a scarcity mentality.</a:t>
            </a:r>
          </a:p>
        </p:txBody>
      </p:sp>
      <p:pic>
        <p:nvPicPr>
          <p:cNvPr id="3074" name="Picture 2" descr="Conflict Confrontation Stock Vector (Royalty Free) 7678031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596" y="1838743"/>
            <a:ext cx="5715000" cy="41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D011718-49F1-0D5D-2F90-1AE00D5E67B8}"/>
              </a:ext>
            </a:extLst>
          </p:cNvPr>
          <p:cNvSpPr/>
          <p:nvPr/>
        </p:nvSpPr>
        <p:spPr>
          <a:xfrm>
            <a:off x="883138" y="2743200"/>
            <a:ext cx="2305539" cy="1805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But this is not a civilized method of conflict resolving</a:t>
            </a:r>
          </a:p>
        </p:txBody>
      </p:sp>
    </p:spTree>
    <p:extLst>
      <p:ext uri="{BB962C8B-B14F-4D97-AF65-F5344CB8AC3E}">
        <p14:creationId xmlns:p14="http://schemas.microsoft.com/office/powerpoint/2010/main" val="319608915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463"/>
            <a:ext cx="10515600" cy="697833"/>
          </a:xfrm>
        </p:spPr>
        <p:txBody>
          <a:bodyPr>
            <a:normAutofit/>
          </a:bodyPr>
          <a:lstStyle/>
          <a:p>
            <a:r>
              <a:rPr lang="en-US" dirty="0"/>
              <a:t>Collaboration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296"/>
            <a:ext cx="10515600" cy="5302667"/>
          </a:xfrm>
        </p:spPr>
        <p:txBody>
          <a:bodyPr/>
          <a:lstStyle/>
          <a:p>
            <a:pPr lvl="1"/>
            <a:r>
              <a:rPr lang="en-US" dirty="0"/>
              <a:t>It involves talking, listening</a:t>
            </a:r>
          </a:p>
          <a:p>
            <a:pPr lvl="1"/>
            <a:r>
              <a:rPr lang="en-US" dirty="0"/>
              <a:t>Considering the other person’s point of view</a:t>
            </a:r>
          </a:p>
          <a:p>
            <a:pPr lvl="1"/>
            <a:r>
              <a:rPr lang="en-US" dirty="0"/>
              <a:t>Compromising, if necessary</a:t>
            </a:r>
          </a:p>
          <a:p>
            <a:pPr lvl="1"/>
            <a:r>
              <a:rPr lang="en-US" dirty="0"/>
              <a:t>Devising a plan for working jointly to resolve the conflict</a:t>
            </a:r>
          </a:p>
        </p:txBody>
      </p:sp>
      <p:pic>
        <p:nvPicPr>
          <p:cNvPr id="3074" name="Picture 2" descr="How many squares do you see in this figure - Part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64" y="2719137"/>
            <a:ext cx="4440489" cy="399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ifference Between Collaboration and Compromi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053" y="3227470"/>
            <a:ext cx="5238750" cy="348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289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3D3AB-2D84-745B-53CC-DA994ED2C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NOT JUST STOPPING VIOLENCE, WE MUST CREATE LONG-LASTING PEACE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9874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2934892" y="642941"/>
            <a:ext cx="6268640" cy="5500687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dirty="0">
              <a:latin typeface="Constantia" charset="0"/>
            </a:endParaRPr>
          </a:p>
          <a:p>
            <a:pPr algn="l"/>
            <a:endParaRPr lang="en-US" dirty="0">
              <a:latin typeface="Constantia" charset="0"/>
            </a:endParaRPr>
          </a:p>
          <a:p>
            <a:pPr algn="l"/>
            <a:r>
              <a:rPr lang="en-US" sz="2800" dirty="0">
                <a:latin typeface="Constantia" charset="0"/>
              </a:rPr>
              <a:t>What is a conflict?......</a:t>
            </a:r>
          </a:p>
          <a:p>
            <a:pPr algn="l"/>
            <a:endParaRPr lang="en-US" sz="2800" dirty="0">
              <a:latin typeface="Constantia" charset="0"/>
            </a:endParaRPr>
          </a:p>
          <a:p>
            <a:pPr algn="l"/>
            <a:r>
              <a:rPr lang="en-US" sz="2800" dirty="0">
                <a:latin typeface="Constantia" charset="0"/>
              </a:rPr>
              <a:t>“Pursuit of incompatible goals by  two or more parties”</a:t>
            </a:r>
          </a:p>
          <a:p>
            <a:pPr algn="l"/>
            <a:endParaRPr lang="en-US" sz="2800" dirty="0">
              <a:latin typeface="Constantia" charset="0"/>
            </a:endParaRPr>
          </a:p>
          <a:p>
            <a:pPr algn="l"/>
            <a:r>
              <a:rPr lang="en-US" sz="2800" dirty="0">
                <a:latin typeface="Constantia" charset="0"/>
              </a:rPr>
              <a:t>Conflicts are based on differences, but differences do not necessarily cause conflicts. </a:t>
            </a:r>
          </a:p>
          <a:p>
            <a:pPr algn="l"/>
            <a:endParaRPr lang="en-US" sz="2800" dirty="0">
              <a:latin typeface="Constantia" charset="0"/>
            </a:endParaRPr>
          </a:p>
          <a:p>
            <a:pPr algn="l"/>
            <a:r>
              <a:rPr lang="en-US" sz="2800" dirty="0">
                <a:latin typeface="Constantia" charset="0"/>
              </a:rPr>
              <a:t>Differences are natural and fundamental to our existence</a:t>
            </a:r>
          </a:p>
          <a:p>
            <a:pPr algn="l"/>
            <a:endParaRPr lang="en-US" sz="2800" dirty="0">
              <a:latin typeface="Constantia" charset="0"/>
            </a:endParaRPr>
          </a:p>
          <a:p>
            <a:pPr algn="l"/>
            <a:r>
              <a:rPr lang="en-US" sz="2800" dirty="0">
                <a:latin typeface="Constantia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519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latin typeface="Calibri" charset="0"/>
              </a:rPr>
              <a:t>Conflict Triangle: ABC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sz="half" idx="1"/>
          </p:nvPr>
        </p:nvSpPr>
        <p:spPr>
          <a:xfrm>
            <a:off x="2783633" y="1643063"/>
            <a:ext cx="6768751" cy="4525962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buFont typeface="Wingdings 2" charset="0"/>
              <a:buNone/>
            </a:pPr>
            <a:r>
              <a:rPr lang="en-US" dirty="0">
                <a:latin typeface="Constantia" charset="0"/>
              </a:rPr>
              <a:t>			               </a:t>
            </a:r>
            <a:r>
              <a:rPr lang="en-US" dirty="0" err="1">
                <a:latin typeface="Constantia" charset="0"/>
              </a:rPr>
              <a:t>Behaviour</a:t>
            </a:r>
            <a:r>
              <a:rPr lang="en-US" dirty="0">
                <a:latin typeface="Constantia" charset="0"/>
              </a:rPr>
              <a:t> </a:t>
            </a: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Font typeface="Wingdings 2" charset="0"/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None/>
            </a:pPr>
            <a:r>
              <a:rPr lang="en-US" dirty="0">
                <a:latin typeface="Constantia" charset="0"/>
              </a:rPr>
              <a:t>Attitudes 				          Contradiction</a:t>
            </a:r>
          </a:p>
          <a:p>
            <a:pPr eaLnBrk="1" hangingPunct="1">
              <a:buNone/>
            </a:pPr>
            <a:endParaRPr lang="en-US" dirty="0">
              <a:latin typeface="Constantia" charset="0"/>
            </a:endParaRPr>
          </a:p>
          <a:p>
            <a:pPr eaLnBrk="1" hangingPunct="1">
              <a:buNone/>
            </a:pPr>
            <a:r>
              <a:rPr lang="en-US" dirty="0">
                <a:hlinkClick r:id="rId2"/>
              </a:rPr>
              <a:t>https://www.youtube.com/watch?v=xHsKqktOjhk</a:t>
            </a:r>
            <a:r>
              <a:rPr lang="en-US" dirty="0">
                <a:latin typeface="Constantia" charset="0"/>
              </a:rPr>
              <a:t> </a:t>
            </a:r>
          </a:p>
          <a:p>
            <a:pPr eaLnBrk="1" hangingPunct="1">
              <a:buFont typeface="Wingdings 2" charset="0"/>
              <a:buNone/>
            </a:pPr>
            <a:r>
              <a:rPr lang="en-US" dirty="0">
                <a:latin typeface="Constantia" charset="0"/>
              </a:rPr>
              <a:t>			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4381501" y="2143127"/>
            <a:ext cx="3536156" cy="27146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6" name="Picture 2" descr="Johan Galtung, 2012 (cropped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75" y="1196752"/>
            <a:ext cx="2095500" cy="296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3B544F3-52C8-A784-97C1-77DCA1FA1310}"/>
              </a:ext>
            </a:extLst>
          </p:cNvPr>
          <p:cNvSpPr/>
          <p:nvPr/>
        </p:nvSpPr>
        <p:spPr>
          <a:xfrm>
            <a:off x="270875" y="4168881"/>
            <a:ext cx="2095500" cy="285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Juan Galtung</a:t>
            </a:r>
          </a:p>
        </p:txBody>
      </p:sp>
    </p:spTree>
    <p:extLst>
      <p:ext uri="{BB962C8B-B14F-4D97-AF65-F5344CB8AC3E}">
        <p14:creationId xmlns:p14="http://schemas.microsoft.com/office/powerpoint/2010/main" val="380034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14701" y="0"/>
            <a:ext cx="6723460" cy="1371600"/>
          </a:xfrm>
        </p:spPr>
        <p:txBody>
          <a:bodyPr/>
          <a:lstStyle/>
          <a:p>
            <a:pPr marL="685800" indent="-685800"/>
            <a:r>
              <a:rPr lang="sv-SE" sz="4000" b="1">
                <a:latin typeface="Calibri" charset="0"/>
              </a:rPr>
              <a:t>ABC of conflict analysis</a:t>
            </a:r>
            <a:endParaRPr lang="en-US">
              <a:latin typeface="Calibri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9887" y="1557341"/>
            <a:ext cx="6453188" cy="5329237"/>
          </a:xfrm>
        </p:spPr>
        <p:txBody>
          <a:bodyPr/>
          <a:lstStyle/>
          <a:p>
            <a:pPr marL="825500" indent="-825500">
              <a:buNone/>
            </a:pPr>
            <a:endParaRPr lang="sv-SE" dirty="0">
              <a:latin typeface="Constantia" charset="0"/>
            </a:endParaRPr>
          </a:p>
          <a:p>
            <a:pPr marL="825500" indent="-825500">
              <a:buNone/>
            </a:pPr>
            <a:r>
              <a:rPr lang="en-GB" dirty="0">
                <a:latin typeface="Constantia" charset="0"/>
              </a:rPr>
              <a:t>	</a:t>
            </a:r>
          </a:p>
          <a:p>
            <a:pPr marL="825500" indent="-825500">
              <a:buNone/>
            </a:pPr>
            <a:endParaRPr lang="sv-SE" dirty="0">
              <a:latin typeface="Constantia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879064" y="2232893"/>
            <a:ext cx="7795877" cy="3028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en-GB" dirty="0">
              <a:solidFill>
                <a:srgbClr val="4D4D4D"/>
              </a:solidFill>
              <a:latin typeface="Arial Unicode MS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charset="0"/>
              <a:buBlip>
                <a:blip r:embed="rId3"/>
              </a:buBlip>
            </a:pPr>
            <a:r>
              <a:rPr lang="en-GB" dirty="0">
                <a:solidFill>
                  <a:srgbClr val="4D4D4D"/>
                </a:solidFill>
                <a:latin typeface="Arial Unicode MS" charset="0"/>
              </a:rPr>
              <a:t> 	</a:t>
            </a:r>
            <a:r>
              <a:rPr lang="en-GB" dirty="0">
                <a:solidFill>
                  <a:schemeClr val="tx2"/>
                </a:solidFill>
                <a:latin typeface="Arial Unicode MS" charset="0"/>
              </a:rPr>
              <a:t>A (Attitudes)</a:t>
            </a:r>
          </a:p>
          <a:p>
            <a:r>
              <a:rPr lang="en-GB" dirty="0">
                <a:solidFill>
                  <a:schemeClr val="tx2"/>
                </a:solidFill>
                <a:latin typeface="Arial Unicode MS" charset="0"/>
              </a:rPr>
              <a:t>	How we relate to the other</a:t>
            </a:r>
          </a:p>
          <a:p>
            <a:r>
              <a:rPr lang="en-GB" dirty="0">
                <a:solidFill>
                  <a:schemeClr val="tx2"/>
                </a:solidFill>
                <a:latin typeface="Arial Unicode MS" charset="0"/>
              </a:rPr>
              <a:t>	Thoughts, interpretations,  	feelings, 	wishes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charset="0"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Unicode MS" charset="0"/>
              </a:rPr>
              <a:t> 	B (Behaviour)</a:t>
            </a:r>
          </a:p>
          <a:p>
            <a:r>
              <a:rPr lang="en-GB" dirty="0">
                <a:solidFill>
                  <a:schemeClr val="tx2"/>
                </a:solidFill>
                <a:latin typeface="Arial Unicode MS" charset="0"/>
              </a:rPr>
              <a:t>	Our observable actions and 	behaviour</a:t>
            </a:r>
          </a:p>
          <a:p>
            <a:r>
              <a:rPr lang="en-GB" dirty="0">
                <a:solidFill>
                  <a:schemeClr val="tx2"/>
                </a:solidFill>
                <a:latin typeface="Arial Unicode MS" charset="0"/>
              </a:rPr>
              <a:t>	Verbal, symbolic, physical etc.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charset="0"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Unicode MS" charset="0"/>
              </a:rPr>
              <a:t> 	C (contradiction)</a:t>
            </a:r>
          </a:p>
          <a:p>
            <a:r>
              <a:rPr lang="en-GB" dirty="0">
                <a:solidFill>
                  <a:schemeClr val="tx2"/>
                </a:solidFill>
                <a:latin typeface="Arial Unicode MS" charset="0"/>
              </a:rPr>
              <a:t>	What incompatibility is about and what type of conflict.</a:t>
            </a:r>
          </a:p>
          <a:p>
            <a:r>
              <a:rPr lang="en-GB" dirty="0">
                <a:solidFill>
                  <a:schemeClr val="tx2"/>
                </a:solidFill>
                <a:latin typeface="Arial Unicode MS" charset="0"/>
              </a:rPr>
              <a:t>	E.g. Distributional, Positional, Order, or Value</a:t>
            </a:r>
          </a:p>
        </p:txBody>
      </p:sp>
    </p:spTree>
    <p:extLst>
      <p:ext uri="{BB962C8B-B14F-4D97-AF65-F5344CB8AC3E}">
        <p14:creationId xmlns:p14="http://schemas.microsoft.com/office/powerpoint/2010/main" val="3239838010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Three types of violence 		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727200" y="1935163"/>
            <a:ext cx="7776308" cy="3949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tantia" charset="0"/>
              </a:rPr>
              <a:t>According to Juan </a:t>
            </a:r>
            <a:r>
              <a:rPr lang="en-US" dirty="0" err="1">
                <a:latin typeface="Constantia" charset="0"/>
              </a:rPr>
              <a:t>Galtung</a:t>
            </a:r>
            <a:r>
              <a:rPr lang="en-US" dirty="0">
                <a:latin typeface="Constantia" charset="0"/>
              </a:rPr>
              <a:t> </a:t>
            </a:r>
          </a:p>
          <a:p>
            <a:pPr marL="0" indent="0">
              <a:buNone/>
            </a:pPr>
            <a:endParaRPr lang="en-US" dirty="0">
              <a:latin typeface="Constantia" charset="0"/>
            </a:endParaRPr>
          </a:p>
          <a:p>
            <a:pPr eaLnBrk="1" hangingPunct="1"/>
            <a:r>
              <a:rPr lang="en-US" sz="2400" dirty="0">
                <a:latin typeface="Constantia" charset="0"/>
              </a:rPr>
              <a:t>Direct violence </a:t>
            </a:r>
          </a:p>
          <a:p>
            <a:pPr eaLnBrk="1" hangingPunct="1"/>
            <a:r>
              <a:rPr lang="en-US" sz="2400" dirty="0">
                <a:latin typeface="Constantia" charset="0"/>
              </a:rPr>
              <a:t>Structural (indirect) violence </a:t>
            </a:r>
          </a:p>
          <a:p>
            <a:pPr eaLnBrk="1" hangingPunct="1"/>
            <a:r>
              <a:rPr lang="en-US" sz="2400" dirty="0">
                <a:latin typeface="Constantia" charset="0"/>
              </a:rPr>
              <a:t>Cultural violence </a:t>
            </a:r>
          </a:p>
          <a:p>
            <a:pPr eaLnBrk="1" hangingPunct="1"/>
            <a:endParaRPr lang="en-US" sz="2400" dirty="0">
              <a:latin typeface="Constantia" charset="0"/>
            </a:endParaRPr>
          </a:p>
          <a:p>
            <a:pPr eaLnBrk="1" hangingPunct="1"/>
            <a:r>
              <a:rPr lang="en-US" sz="2400" dirty="0">
                <a:latin typeface="Constantia" charset="0"/>
              </a:rPr>
              <a:t>Negative peace Vs Positive peace</a:t>
            </a:r>
          </a:p>
          <a:p>
            <a:pPr eaLnBrk="1" hangingPunct="1"/>
            <a:r>
              <a:rPr lang="en-US" sz="2400" dirty="0">
                <a:hlinkClick r:id="rId2"/>
              </a:rPr>
              <a:t>https://www.youtube.com/watch?v=QPugNKYwAAc</a:t>
            </a:r>
            <a:endParaRPr lang="en-US" sz="3600" dirty="0">
              <a:latin typeface="Constant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84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F15F8F-2F7A-8EDF-B418-B0288756F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0329" y="856429"/>
            <a:ext cx="6631341" cy="4970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1829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>
            <a:extLst>
              <a:ext uri="{FF2B5EF4-FFF2-40B4-BE49-F238E27FC236}">
                <a16:creationId xmlns:a16="http://schemas.microsoft.com/office/drawing/2014/main" id="{2BEAF89A-6A4D-8509-31D2-CACB24635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3157" y="389107"/>
            <a:ext cx="7684852" cy="5729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947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US" sz="2800" b="1" dirty="0"/>
              <a:t>Conflict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r>
              <a:rPr lang="en-US" sz="2000" dirty="0"/>
              <a:t>Conflict resolution can be defined as the informal or formal process that two or more parties use to find a peaceful solution to their dispute.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Conflict Management &amp;amp; Resolution - Michael Lipiner">
            <a:extLst>
              <a:ext uri="{FF2B5EF4-FFF2-40B4-BE49-F238E27FC236}">
                <a16:creationId xmlns:a16="http://schemas.microsoft.com/office/drawing/2014/main" id="{36AC015A-4C93-C5EF-A488-D6BA7BB87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298039"/>
            <a:ext cx="6019331" cy="425867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171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Stages of conflict management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Avoid conflict before it arises</a:t>
            </a:r>
          </a:p>
          <a:p>
            <a:pPr lvl="1"/>
            <a:r>
              <a:rPr lang="en-US" dirty="0"/>
              <a:t>Identify the signs of future conflict</a:t>
            </a:r>
          </a:p>
          <a:p>
            <a:pPr lvl="1"/>
            <a:r>
              <a:rPr lang="en-US" dirty="0"/>
              <a:t>Negotiate with relevant parties</a:t>
            </a:r>
          </a:p>
          <a:p>
            <a:r>
              <a:rPr lang="en-US" dirty="0"/>
              <a:t>Resolving conflict when it arises</a:t>
            </a:r>
          </a:p>
          <a:p>
            <a:pPr lvl="1"/>
            <a:r>
              <a:rPr lang="en-US" dirty="0"/>
              <a:t>Accommodating</a:t>
            </a:r>
          </a:p>
          <a:p>
            <a:pPr lvl="1"/>
            <a:r>
              <a:rPr lang="en-US" dirty="0"/>
              <a:t>Avoiding </a:t>
            </a:r>
          </a:p>
          <a:p>
            <a:pPr lvl="1"/>
            <a:r>
              <a:rPr lang="en-US" dirty="0"/>
              <a:t>Compromising</a:t>
            </a:r>
          </a:p>
          <a:p>
            <a:pPr lvl="1"/>
            <a:r>
              <a:rPr lang="en-US" dirty="0"/>
              <a:t>Facilitation</a:t>
            </a:r>
          </a:p>
          <a:p>
            <a:pPr lvl="1"/>
            <a:r>
              <a:rPr lang="en-US" dirty="0"/>
              <a:t>Confrontation</a:t>
            </a:r>
          </a:p>
          <a:p>
            <a:pPr lvl="1"/>
            <a:r>
              <a:rPr lang="en-US" dirty="0"/>
              <a:t>Collaboration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161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680</Words>
  <Application>Microsoft Office PowerPoint</Application>
  <PresentationFormat>Widescreen</PresentationFormat>
  <Paragraphs>115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 Unicode MS</vt:lpstr>
      <vt:lpstr>Arial</vt:lpstr>
      <vt:lpstr>Arial Narrow</vt:lpstr>
      <vt:lpstr>Calibri</vt:lpstr>
      <vt:lpstr>Calibri Light</vt:lpstr>
      <vt:lpstr>Constantia</vt:lpstr>
      <vt:lpstr>Lexend Deca</vt:lpstr>
      <vt:lpstr>Wingdings</vt:lpstr>
      <vt:lpstr>Wingdings 2</vt:lpstr>
      <vt:lpstr>Office Theme</vt:lpstr>
      <vt:lpstr>PowerPoint Presentation</vt:lpstr>
      <vt:lpstr>PowerPoint Presentation</vt:lpstr>
      <vt:lpstr>Conflict Triangle: ABC</vt:lpstr>
      <vt:lpstr>ABC of conflict analysis</vt:lpstr>
      <vt:lpstr>Three types of violence   </vt:lpstr>
      <vt:lpstr>PowerPoint Presentation</vt:lpstr>
      <vt:lpstr>PowerPoint Presentation</vt:lpstr>
      <vt:lpstr>Conflict Resolution</vt:lpstr>
      <vt:lpstr>Stages of conflict management</vt:lpstr>
      <vt:lpstr>Accommodating</vt:lpstr>
      <vt:lpstr>Withdrawing/Avoidance </vt:lpstr>
      <vt:lpstr>PowerPoint Presentation</vt:lpstr>
      <vt:lpstr>PowerPoint Presentation</vt:lpstr>
      <vt:lpstr>Confrontation</vt:lpstr>
      <vt:lpstr>Collaboration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 resolution </dc:title>
  <dc:creator>ASUS</dc:creator>
  <cp:lastModifiedBy>Susantha Kumara Rasnayaka Mudiyanselage</cp:lastModifiedBy>
  <cp:revision>44</cp:revision>
  <dcterms:created xsi:type="dcterms:W3CDTF">2021-09-10T16:56:44Z</dcterms:created>
  <dcterms:modified xsi:type="dcterms:W3CDTF">2022-11-16T11:42:48Z</dcterms:modified>
</cp:coreProperties>
</file>