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38"/>
  </p:notesMasterIdLst>
  <p:sldIdLst>
    <p:sldId id="341" r:id="rId2"/>
    <p:sldId id="317" r:id="rId3"/>
    <p:sldId id="343" r:id="rId4"/>
    <p:sldId id="344" r:id="rId5"/>
    <p:sldId id="345" r:id="rId6"/>
    <p:sldId id="289" r:id="rId7"/>
    <p:sldId id="290" r:id="rId8"/>
    <p:sldId id="322" r:id="rId9"/>
    <p:sldId id="321" r:id="rId10"/>
    <p:sldId id="332" r:id="rId11"/>
    <p:sldId id="358" r:id="rId12"/>
    <p:sldId id="335" r:id="rId13"/>
    <p:sldId id="336" r:id="rId14"/>
    <p:sldId id="338" r:id="rId15"/>
    <p:sldId id="354" r:id="rId16"/>
    <p:sldId id="339" r:id="rId17"/>
    <p:sldId id="324" r:id="rId18"/>
    <p:sldId id="348" r:id="rId19"/>
    <p:sldId id="355" r:id="rId20"/>
    <p:sldId id="356" r:id="rId21"/>
    <p:sldId id="325" r:id="rId22"/>
    <p:sldId id="346" r:id="rId23"/>
    <p:sldId id="353" r:id="rId24"/>
    <p:sldId id="357" r:id="rId25"/>
    <p:sldId id="347" r:id="rId26"/>
    <p:sldId id="318" r:id="rId27"/>
    <p:sldId id="340" r:id="rId28"/>
    <p:sldId id="300" r:id="rId29"/>
    <p:sldId id="295" r:id="rId30"/>
    <p:sldId id="329" r:id="rId31"/>
    <p:sldId id="298" r:id="rId32"/>
    <p:sldId id="301" r:id="rId33"/>
    <p:sldId id="299" r:id="rId34"/>
    <p:sldId id="297" r:id="rId35"/>
    <p:sldId id="305" r:id="rId36"/>
    <p:sldId id="316" r:id="rId37"/>
  </p:sldIdLst>
  <p:sldSz cx="12192000" cy="6858000"/>
  <p:notesSz cx="6858000" cy="9144000"/>
  <p:defaultTextStyle>
    <a:defPPr>
      <a:defRPr lang="cs-CZ"/>
    </a:defPPr>
    <a:lvl1pPr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Verdana" panose="020B0604030504040204" pitchFamily="34" charset="0"/>
        <a:ea typeface="+mn-ea"/>
        <a:cs typeface="+mn-cs"/>
      </a:defRPr>
    </a:lvl5pPr>
    <a:lvl6pPr marL="2286000" algn="l" defTabSz="914400" rtl="0" eaLnBrk="1" latinLnBrk="0" hangingPunct="1">
      <a:defRPr sz="1000" kern="1200">
        <a:solidFill>
          <a:schemeClr val="tx1"/>
        </a:solidFill>
        <a:latin typeface="Verdana" panose="020B0604030504040204" pitchFamily="34" charset="0"/>
        <a:ea typeface="+mn-ea"/>
        <a:cs typeface="+mn-cs"/>
      </a:defRPr>
    </a:lvl6pPr>
    <a:lvl7pPr marL="2743200" algn="l" defTabSz="914400" rtl="0" eaLnBrk="1" latinLnBrk="0" hangingPunct="1">
      <a:defRPr sz="1000" kern="1200">
        <a:solidFill>
          <a:schemeClr val="tx1"/>
        </a:solidFill>
        <a:latin typeface="Verdana" panose="020B0604030504040204" pitchFamily="34" charset="0"/>
        <a:ea typeface="+mn-ea"/>
        <a:cs typeface="+mn-cs"/>
      </a:defRPr>
    </a:lvl7pPr>
    <a:lvl8pPr marL="3200400" algn="l" defTabSz="914400" rtl="0" eaLnBrk="1" latinLnBrk="0" hangingPunct="1">
      <a:defRPr sz="1000" kern="1200">
        <a:solidFill>
          <a:schemeClr val="tx1"/>
        </a:solidFill>
        <a:latin typeface="Verdana" panose="020B0604030504040204" pitchFamily="34" charset="0"/>
        <a:ea typeface="+mn-ea"/>
        <a:cs typeface="+mn-cs"/>
      </a:defRPr>
    </a:lvl8pPr>
    <a:lvl9pPr marL="3657600" algn="l" defTabSz="914400" rtl="0" eaLnBrk="1" latinLnBrk="0" hangingPunct="1">
      <a:defRPr sz="10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A347"/>
    <a:srgbClr val="808080"/>
    <a:srgbClr val="777777"/>
    <a:srgbClr val="5F5F5F"/>
    <a:srgbClr val="FFBA75"/>
    <a:srgbClr val="DDDDD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84" autoAdjust="0"/>
  </p:normalViewPr>
  <p:slideViewPr>
    <p:cSldViewPr>
      <p:cViewPr varScale="1">
        <p:scale>
          <a:sx n="97" d="100"/>
          <a:sy n="97" d="100"/>
        </p:scale>
        <p:origin x="1074"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78A1CC55-6E5A-42C1-AF8B-DD4ED88674AE}" type="datetimeFigureOut">
              <a:rPr lang="cs-CZ"/>
              <a:pPr>
                <a:defRPr/>
              </a:pPr>
              <a:t>6. 11. 2024</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DE5920D-C150-4479-973E-AE3419236E30}" type="slidenum">
              <a:rPr lang="cs-CZ" altLang="cs-CZ"/>
              <a:pPr>
                <a:defRPr/>
              </a:pPr>
              <a:t>‹#›</a:t>
            </a:fld>
            <a:endParaRPr lang="cs-CZ" altLang="cs-CZ"/>
          </a:p>
        </p:txBody>
      </p:sp>
    </p:spTree>
    <p:extLst>
      <p:ext uri="{BB962C8B-B14F-4D97-AF65-F5344CB8AC3E}">
        <p14:creationId xmlns:p14="http://schemas.microsoft.com/office/powerpoint/2010/main" val="15965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s.wikipedia.org/wiki/N%C3%A1sil%C3%AD#cite_note-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s.wikipedia.org/wiki/Sv%C4%9Btov%C3%A1_zdravotnick%C3%A1_organizac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siv.cz/cs/2021/10/14/ace-study-jak-negativni-zkusenosti-v-detstvi-ovlivnuji-nas-dalsi-zivo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93663" y="739775"/>
            <a:ext cx="6557962" cy="3689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74529" y="4675989"/>
            <a:ext cx="5396211" cy="4429884"/>
          </a:xfrm>
          <a:prstGeom prst="rect">
            <a:avLst/>
          </a:prstGeom>
          <a:noFill/>
          <a:ln>
            <a:noFill/>
          </a:ln>
        </p:spPr>
        <p:txBody>
          <a:bodyPr spcFirstLastPara="1" wrap="square" lIns="90968" tIns="45472" rIns="90968" bIns="45472" anchor="t" anchorCtr="0">
            <a:noAutofit/>
          </a:bodyPr>
          <a:lstStyle/>
          <a:p>
            <a:pPr defTabSz="909828" eaLnBrk="1" fontAlgn="auto" hangingPunct="1">
              <a:spcBef>
                <a:spcPts val="0"/>
              </a:spcBef>
              <a:spcAft>
                <a:spcPts val="0"/>
              </a:spcAft>
              <a:buClr>
                <a:srgbClr val="000000"/>
              </a:buClr>
              <a:buSzPts val="1400"/>
              <a:defRPr/>
            </a:pPr>
            <a:r>
              <a:rPr lang="cs-CZ" dirty="0">
                <a:solidFill>
                  <a:schemeClr val="dk1"/>
                </a:solidFill>
                <a:ea typeface="Calibri"/>
                <a:cs typeface="Segoe UI" panose="020B0502040204020203" pitchFamily="34" charset="0"/>
                <a:sym typeface="Calibri"/>
              </a:rPr>
              <a:t>Každý může mít jinou představu, co to vlastně je, můžeme se odrazit od nějakých obecných definic</a:t>
            </a:r>
            <a:endParaRPr lang="cs-CZ" b="1" dirty="0">
              <a:solidFill>
                <a:schemeClr val="dk1"/>
              </a:solidFill>
              <a:ea typeface="Calibri"/>
              <a:cs typeface="Segoe UI" panose="020B0502040204020203" pitchFamily="34" charset="0"/>
              <a:sym typeface="Calibri"/>
            </a:endParaRPr>
          </a:p>
          <a:p>
            <a:pPr>
              <a:spcBef>
                <a:spcPts val="0"/>
              </a:spcBef>
              <a:spcAft>
                <a:spcPts val="0"/>
              </a:spcAft>
            </a:pPr>
            <a:endParaRPr lang="cs-CZ" b="1" dirty="0">
              <a:solidFill>
                <a:schemeClr val="dk1"/>
              </a:solidFill>
              <a:ea typeface="Calibri"/>
              <a:cs typeface="Segoe UI" panose="020B0502040204020203" pitchFamily="34" charset="0"/>
              <a:sym typeface="Calibri"/>
            </a:endParaRPr>
          </a:p>
          <a:p>
            <a:pPr>
              <a:spcBef>
                <a:spcPts val="0"/>
              </a:spcBef>
              <a:spcAft>
                <a:spcPts val="0"/>
              </a:spcAft>
            </a:pPr>
            <a:r>
              <a:rPr lang="cs-CZ" b="1" dirty="0">
                <a:solidFill>
                  <a:schemeClr val="dk1"/>
                </a:solidFill>
                <a:ea typeface="Calibri"/>
                <a:cs typeface="Segoe UI" panose="020B0502040204020203" pitchFamily="34" charset="0"/>
                <a:sym typeface="Calibri"/>
              </a:rPr>
              <a:t>Násilí</a:t>
            </a:r>
            <a:r>
              <a:rPr lang="cs-CZ" dirty="0">
                <a:solidFill>
                  <a:schemeClr val="dk1"/>
                </a:solidFill>
                <a:ea typeface="Calibri"/>
                <a:cs typeface="Segoe UI" panose="020B0502040204020203" pitchFamily="34" charset="0"/>
                <a:sym typeface="Calibri"/>
              </a:rPr>
              <a:t> je „záměrné použití nebo hrozba použití fyzické síly proti sobě samému, jiné osobě nebo skupině či společnosti osob, které působí nebo má vysokou pravděpodobnost způsobit zranění, smrt, psychické poškození, strádání nebo újmu“</a:t>
            </a:r>
            <a:r>
              <a:rPr lang="cs-CZ" u="sng" baseline="30000" dirty="0">
                <a:solidFill>
                  <a:schemeClr val="dk1"/>
                </a:solidFill>
                <a:ea typeface="Calibri"/>
                <a:cs typeface="Segoe UI" panose="020B0502040204020203" pitchFamily="34" charset="0"/>
                <a:sym typeface="Calibri"/>
                <a:hlinkClick r:id="rId3">
                  <a:extLst>
                    <a:ext uri="{A12FA001-AC4F-418D-AE19-62706E023703}">
                      <ahyp:hlinkClr xmlns:ahyp="http://schemas.microsoft.com/office/drawing/2018/hyperlinkcolor" val="tx"/>
                    </a:ext>
                  </a:extLst>
                </a:hlinkClick>
              </a:rPr>
              <a:t>[1]</a:t>
            </a:r>
            <a:r>
              <a:rPr lang="cs-CZ" dirty="0">
                <a:solidFill>
                  <a:schemeClr val="dk1"/>
                </a:solidFill>
                <a:ea typeface="Calibri"/>
                <a:cs typeface="Segoe UI" panose="020B0502040204020203" pitchFamily="34" charset="0"/>
                <a:sym typeface="Calibri"/>
              </a:rPr>
              <a:t> (definice </a:t>
            </a:r>
            <a:r>
              <a:rPr lang="cs-CZ" u="sng" dirty="0">
                <a:solidFill>
                  <a:schemeClr val="dk1"/>
                </a:solidFill>
                <a:ea typeface="Calibri"/>
                <a:cs typeface="Segoe UI" panose="020B0502040204020203" pitchFamily="34" charset="0"/>
                <a:sym typeface="Calibri"/>
                <a:hlinkClick r:id="rId4">
                  <a:extLst>
                    <a:ext uri="{A12FA001-AC4F-418D-AE19-62706E023703}">
                      <ahyp:hlinkClr xmlns:ahyp="http://schemas.microsoft.com/office/drawing/2018/hyperlinkcolor" val="tx"/>
                    </a:ext>
                  </a:extLst>
                </a:hlinkClick>
              </a:rPr>
              <a:t>Světové zdravotnické organizace WHO</a:t>
            </a:r>
            <a:r>
              <a:rPr lang="cs-CZ" dirty="0">
                <a:solidFill>
                  <a:schemeClr val="dk1"/>
                </a:solidFill>
                <a:ea typeface="Calibri"/>
                <a:cs typeface="Segoe UI" panose="020B0502040204020203" pitchFamily="34" charset="0"/>
                <a:sym typeface="Calibri"/>
              </a:rPr>
              <a:t>).</a:t>
            </a:r>
          </a:p>
          <a:p>
            <a:pPr>
              <a:spcBef>
                <a:spcPts val="0"/>
              </a:spcBef>
              <a:spcAft>
                <a:spcPts val="0"/>
              </a:spcAft>
            </a:pPr>
            <a:endParaRPr lang="cs-CZ" dirty="0">
              <a:solidFill>
                <a:schemeClr val="dk1"/>
              </a:solidFill>
              <a:ea typeface="Calibri"/>
              <a:cs typeface="Segoe UI" panose="020B0502040204020203" pitchFamily="34" charset="0"/>
              <a:sym typeface="Calibri"/>
            </a:endParaRPr>
          </a:p>
          <a:p>
            <a:pPr>
              <a:spcBef>
                <a:spcPts val="0"/>
              </a:spcBef>
              <a:spcAft>
                <a:spcPts val="0"/>
              </a:spcAft>
            </a:pPr>
            <a:r>
              <a:rPr lang="cs-CZ" dirty="0">
                <a:solidFill>
                  <a:schemeClr val="dk1"/>
                </a:solidFill>
                <a:ea typeface="Calibri"/>
                <a:cs typeface="Segoe UI" panose="020B0502040204020203" pitchFamily="34" charset="0"/>
                <a:sym typeface="Calibri"/>
              </a:rPr>
              <a:t>Často mnohem kontrolovanější a účelovější, než si myslíme (nejde úplně o afektivní formu násilí) (Čírtková)</a:t>
            </a:r>
          </a:p>
          <a:p>
            <a:pPr>
              <a:spcBef>
                <a:spcPts val="0"/>
              </a:spcBef>
              <a:spcAft>
                <a:spcPts val="0"/>
              </a:spcAft>
            </a:pPr>
            <a:r>
              <a:rPr lang="cs-CZ" dirty="0">
                <a:solidFill>
                  <a:schemeClr val="dk1"/>
                </a:solidFill>
                <a:ea typeface="Calibri"/>
                <a:cs typeface="Segoe UI" panose="020B0502040204020203" pitchFamily="34" charset="0"/>
                <a:sym typeface="Calibri"/>
              </a:rPr>
              <a:t>Spíše než na cíl bychom se měli zaměřovat na důsledek činu (aktéři násilí to nevnímají tak, že chtějí někomu ublížit), podstatou je MOC (</a:t>
            </a:r>
            <a:r>
              <a:rPr lang="cs-CZ" dirty="0" err="1">
                <a:solidFill>
                  <a:schemeClr val="dk1"/>
                </a:solidFill>
                <a:ea typeface="Calibri"/>
                <a:cs typeface="Segoe UI" panose="020B0502040204020203" pitchFamily="34" charset="0"/>
                <a:sym typeface="Calibri"/>
              </a:rPr>
              <a:t>Isdal</a:t>
            </a:r>
            <a:r>
              <a:rPr lang="cs-CZ" dirty="0">
                <a:solidFill>
                  <a:schemeClr val="dk1"/>
                </a:solidFill>
                <a:ea typeface="Calibri"/>
                <a:cs typeface="Segoe UI" panose="020B0502040204020203" pitchFamily="34" charset="0"/>
                <a:sym typeface="Calibri"/>
              </a:rPr>
              <a:t>).</a:t>
            </a:r>
          </a:p>
          <a:p>
            <a:pPr>
              <a:spcBef>
                <a:spcPts val="0"/>
              </a:spcBef>
              <a:spcAft>
                <a:spcPts val="0"/>
              </a:spcAft>
            </a:pPr>
            <a:r>
              <a:rPr lang="cs-CZ" dirty="0">
                <a:solidFill>
                  <a:schemeClr val="dk1"/>
                </a:solidFill>
                <a:ea typeface="Calibri"/>
                <a:cs typeface="Segoe UI" panose="020B0502040204020203" pitchFamily="34" charset="0"/>
                <a:sym typeface="Calibri"/>
              </a:rPr>
              <a:t>Násilí </a:t>
            </a:r>
            <a:r>
              <a:rPr lang="cs-CZ" dirty="0" err="1">
                <a:solidFill>
                  <a:schemeClr val="dk1"/>
                </a:solidFill>
                <a:ea typeface="Calibri"/>
                <a:cs typeface="Segoe UI" panose="020B0502040204020203" pitchFamily="34" charset="0"/>
                <a:sym typeface="Calibri"/>
              </a:rPr>
              <a:t>vs</a:t>
            </a:r>
            <a:r>
              <a:rPr lang="cs-CZ" dirty="0">
                <a:solidFill>
                  <a:schemeClr val="dk1"/>
                </a:solidFill>
                <a:ea typeface="Calibri"/>
                <a:cs typeface="Segoe UI" panose="020B0502040204020203" pitchFamily="34" charset="0"/>
                <a:sym typeface="Calibri"/>
              </a:rPr>
              <a:t> sebeobrana – kdo má moc? je vztah rovnocenný?</a:t>
            </a:r>
          </a:p>
          <a:p>
            <a:pPr>
              <a:spcBef>
                <a:spcPts val="0"/>
              </a:spcBef>
              <a:spcAft>
                <a:spcPts val="0"/>
              </a:spcAft>
            </a:pPr>
            <a:endParaRPr dirty="0">
              <a:solidFill>
                <a:schemeClr val="dk1"/>
              </a:solidFill>
              <a:ea typeface="Calibri"/>
              <a:cs typeface="Segoe UI" panose="020B0502040204020203" pitchFamily="34" charset="0"/>
              <a:sym typeface="Calibri"/>
            </a:endParaRPr>
          </a:p>
          <a:p>
            <a:pPr>
              <a:spcBef>
                <a:spcPts val="0"/>
              </a:spcBef>
              <a:spcAft>
                <a:spcPts val="0"/>
              </a:spcAft>
              <a:buClr>
                <a:schemeClr val="dk1"/>
              </a:buClr>
              <a:buSzPts val="1200"/>
            </a:pPr>
            <a:r>
              <a:rPr lang="cs-CZ" dirty="0">
                <a:cs typeface="Segoe UI" panose="020B0502040204020203" pitchFamily="34" charset="0"/>
              </a:rPr>
              <a:t>*Provedené výzkumy však opakovaně poukazují na to, že senzitivita vůči fenoménu i informovanost o dané oblasti jsou v ČR poměrně nízké, tolerance vůči partnerskému násilí je v ČR poměrně vysoká. </a:t>
            </a:r>
          </a:p>
          <a:p>
            <a:pPr>
              <a:spcBef>
                <a:spcPts val="0"/>
              </a:spcBef>
              <a:spcAft>
                <a:spcPts val="0"/>
              </a:spcAft>
              <a:buClr>
                <a:schemeClr val="dk1"/>
              </a:buClr>
              <a:buSzPts val="1200"/>
            </a:pPr>
            <a:r>
              <a:rPr lang="cs-CZ" dirty="0">
                <a:cs typeface="Segoe UI" panose="020B0502040204020203" pitchFamily="34" charset="0"/>
              </a:rPr>
              <a:t>(https://www.tojerovnost.cz/</a:t>
            </a:r>
            <a:r>
              <a:rPr lang="cs-CZ" dirty="0" err="1">
                <a:cs typeface="Segoe UI" panose="020B0502040204020203" pitchFamily="34" charset="0"/>
              </a:rPr>
              <a:t>wp-content</a:t>
            </a:r>
            <a:r>
              <a:rPr lang="cs-CZ" dirty="0">
                <a:cs typeface="Segoe UI" panose="020B0502040204020203" pitchFamily="34" charset="0"/>
              </a:rPr>
              <a:t>/</a:t>
            </a:r>
            <a:r>
              <a:rPr lang="cs-CZ" dirty="0" err="1">
                <a:cs typeface="Segoe UI" panose="020B0502040204020203" pitchFamily="34" charset="0"/>
              </a:rPr>
              <a:t>uploads</a:t>
            </a:r>
            <a:r>
              <a:rPr lang="cs-CZ" dirty="0">
                <a:cs typeface="Segoe UI" panose="020B0502040204020203" pitchFamily="34" charset="0"/>
              </a:rPr>
              <a:t>/2021/06/Analyza-existujicich-vyzkumu-v-oblasti-partnerskeho-nasili.pdf)</a:t>
            </a:r>
          </a:p>
        </p:txBody>
      </p:sp>
      <p:sp>
        <p:nvSpPr>
          <p:cNvPr id="2" name="Zástupný symbol pro číslo snímku 1"/>
          <p:cNvSpPr>
            <a:spLocks noGrp="1"/>
          </p:cNvSpPr>
          <p:nvPr>
            <p:ph type="sldNum" sz="quarter" idx="10"/>
          </p:nvPr>
        </p:nvSpPr>
        <p:spPr/>
        <p:txBody>
          <a:bodyPr/>
          <a:lstStyle/>
          <a:p>
            <a:fld id="{85CE5F0C-03C1-4BEB-9848-4B278D84B15F}" type="slidenum">
              <a:rPr lang="cs-CZ" altLang="cs-CZ" smtClean="0"/>
              <a:pPr/>
              <a:t>3</a:t>
            </a:fld>
            <a:endParaRPr lang="cs-CZ" altLang="cs-CZ" dirty="0"/>
          </a:p>
        </p:txBody>
      </p:sp>
    </p:spTree>
    <p:extLst>
      <p:ext uri="{BB962C8B-B14F-4D97-AF65-F5344CB8AC3E}">
        <p14:creationId xmlns:p14="http://schemas.microsoft.com/office/powerpoint/2010/main" val="297948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Mapování jako základ terapeutické</a:t>
            </a:r>
            <a:r>
              <a:rPr lang="cs-CZ" baseline="0" dirty="0"/>
              <a:t> práce s násilím jako </a:t>
            </a:r>
            <a:r>
              <a:rPr lang="cs-CZ" baseline="0" dirty="0" err="1"/>
              <a:t>transgeneračním</a:t>
            </a:r>
            <a:r>
              <a:rPr lang="cs-CZ" baseline="0" dirty="0"/>
              <a:t> fenoménem</a:t>
            </a:r>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14</a:t>
            </a:fld>
            <a:endParaRPr lang="cs-CZ" altLang="cs-CZ"/>
          </a:p>
        </p:txBody>
      </p:sp>
    </p:spTree>
    <p:extLst>
      <p:ext uri="{BB962C8B-B14F-4D97-AF65-F5344CB8AC3E}">
        <p14:creationId xmlns:p14="http://schemas.microsoft.com/office/powerpoint/2010/main" val="131985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4661e1eae5_0_0: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4661e1eae5_0_0:notes"/>
          <p:cNvSpPr txBox="1">
            <a:spLocks noGrp="1"/>
          </p:cNvSpPr>
          <p:nvPr>
            <p:ph type="body" idx="1"/>
          </p:nvPr>
        </p:nvSpPr>
        <p:spPr>
          <a:xfrm>
            <a:off x="679768" y="4690269"/>
            <a:ext cx="5438100" cy="4443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4661e1eae5_0_0:notes"/>
          <p:cNvSpPr txBox="1">
            <a:spLocks noGrp="1"/>
          </p:cNvSpPr>
          <p:nvPr>
            <p:ph type="sldNum" idx="12"/>
          </p:nvPr>
        </p:nvSpPr>
        <p:spPr>
          <a:xfrm>
            <a:off x="3850443" y="9378824"/>
            <a:ext cx="2945700" cy="493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cs-CZ"/>
              <a:t>15</a:t>
            </a:fld>
            <a:endParaRPr/>
          </a:p>
        </p:txBody>
      </p:sp>
    </p:spTree>
    <p:extLst>
      <p:ext uri="{BB962C8B-B14F-4D97-AF65-F5344CB8AC3E}">
        <p14:creationId xmlns:p14="http://schemas.microsoft.com/office/powerpoint/2010/main" val="393228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Zdroj studie: </a:t>
            </a:r>
            <a:r>
              <a:rPr lang="nb-NO" dirty="0"/>
              <a:t>https://cosiv.cz/cs/2021/10/14/ace-study-jak-negativni-zkusenosti-v-detstvi-ovlivnuji-nas-dalsi-zivot/</a:t>
            </a: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cs-CZ"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Vliv traumatu na mozek: https://www.youtube.com/watch?v=ZdIQRxwT1I0 </a:t>
            </a:r>
            <a:endParaRPr lang="nb-NO" dirty="0"/>
          </a:p>
          <a:p>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17</a:t>
            </a:fld>
            <a:endParaRPr lang="cs-CZ" altLang="cs-CZ"/>
          </a:p>
        </p:txBody>
      </p:sp>
    </p:spTree>
    <p:extLst>
      <p:ext uri="{BB962C8B-B14F-4D97-AF65-F5344CB8AC3E}">
        <p14:creationId xmlns:p14="http://schemas.microsoft.com/office/powerpoint/2010/main" val="1319045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txBox="1">
            <a:spLocks noGrp="1"/>
          </p:cNvSpPr>
          <p:nvPr>
            <p:ph type="body" idx="1"/>
          </p:nvPr>
        </p:nvSpPr>
        <p:spPr>
          <a:xfrm>
            <a:off x="679450" y="4691063"/>
            <a:ext cx="5438700" cy="4441800"/>
          </a:xfrm>
          <a:prstGeom prst="rect">
            <a:avLst/>
          </a:prstGeom>
          <a:noFill/>
          <a:ln>
            <a:noFill/>
          </a:ln>
        </p:spPr>
        <p:txBody>
          <a:bodyPr spcFirstLastPara="1" wrap="square" lIns="91275" tIns="45625" rIns="91275" bIns="45625" anchor="t" anchorCtr="0">
            <a:noAutofit/>
          </a:bodyPr>
          <a:lstStyle/>
          <a:p>
            <a:pPr marL="0" lvl="0" indent="0" algn="l" rtl="0">
              <a:spcBef>
                <a:spcPts val="560"/>
              </a:spcBef>
              <a:spcAft>
                <a:spcPts val="0"/>
              </a:spcAft>
              <a:buClr>
                <a:schemeClr val="hlink"/>
              </a:buClr>
              <a:buSzPts val="1200"/>
              <a:buFont typeface="Calibri"/>
              <a:buNone/>
            </a:pPr>
            <a:r>
              <a:rPr lang="cs-CZ" u="sng" dirty="0">
                <a:solidFill>
                  <a:schemeClr val="hlink"/>
                </a:solidFill>
                <a:latin typeface="Calibri" panose="020F0502020204030204" pitchFamily="34" charset="0"/>
                <a:cs typeface="Calibri" panose="020F0502020204030204" pitchFamily="34" charset="0"/>
                <a:hlinkClick r:id="rId3"/>
              </a:rPr>
              <a:t>https://cosiv.cz/cs/2021/10/14/ace-study-jak-negativni-zkusenosti-v-detstvi-ovlivnuji-nas-dalsi-zivot/</a:t>
            </a:r>
            <a:endParaRPr dirty="0">
              <a:latin typeface="Calibri" panose="020F0502020204030204" pitchFamily="34" charset="0"/>
              <a:cs typeface="Calibri" panose="020F0502020204030204" pitchFamily="34" charset="0"/>
            </a:endParaRPr>
          </a:p>
          <a:p>
            <a:pPr marL="0" lvl="0" indent="0" algn="l" rtl="0">
              <a:spcBef>
                <a:spcPts val="560"/>
              </a:spcBef>
              <a:spcAft>
                <a:spcPts val="0"/>
              </a:spcAft>
              <a:buClr>
                <a:schemeClr val="dk1"/>
              </a:buClr>
              <a:buSzPts val="1200"/>
              <a:buFont typeface="Calibri"/>
              <a:buNone/>
            </a:pPr>
            <a:r>
              <a:rPr lang="cs-CZ" dirty="0">
                <a:latin typeface="Calibri" panose="020F0502020204030204" pitchFamily="34" charset="0"/>
                <a:cs typeface="Calibri" panose="020F0502020204030204" pitchFamily="34" charset="0"/>
              </a:rPr>
              <a:t>V ČR celkem 62 % respondentů zažilo jednu ze sledovaných negativních zkušeností, 27% zažilo 2-3 negativní zkušenosti, 4 a více typů negativních zkušeností v dětství zažívalo dokonce 10 % dotázaných.</a:t>
            </a:r>
            <a:endParaRPr dirty="0">
              <a:latin typeface="Calibri" panose="020F0502020204030204" pitchFamily="34" charset="0"/>
              <a:cs typeface="Calibri" panose="020F0502020204030204" pitchFamily="34" charset="0"/>
            </a:endParaRPr>
          </a:p>
        </p:txBody>
      </p:sp>
      <p:sp>
        <p:nvSpPr>
          <p:cNvPr id="287" name="Google Shape;287;p2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733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FCA1F5-86A0-407B-BD08-419DF9848861}" type="slidenum">
              <a:rPr lang="nb-NO" smtClean="0"/>
              <a:t>21</a:t>
            </a:fld>
            <a:endParaRPr lang="nb-NO"/>
          </a:p>
        </p:txBody>
      </p:sp>
    </p:spTree>
    <p:extLst>
      <p:ext uri="{BB962C8B-B14F-4D97-AF65-F5344CB8AC3E}">
        <p14:creationId xmlns:p14="http://schemas.microsoft.com/office/powerpoint/2010/main" val="344759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6FCA1F5-86A0-407B-BD08-419DF9848861}" type="slidenum">
              <a:rPr lang="nb-NO" smtClean="0"/>
              <a:t>22</a:t>
            </a:fld>
            <a:endParaRPr lang="nb-NO"/>
          </a:p>
        </p:txBody>
      </p:sp>
    </p:spTree>
    <p:extLst>
      <p:ext uri="{BB962C8B-B14F-4D97-AF65-F5344CB8AC3E}">
        <p14:creationId xmlns:p14="http://schemas.microsoft.com/office/powerpoint/2010/main" val="180847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8:notes"/>
          <p:cNvSpPr txBox="1">
            <a:spLocks noGrp="1"/>
          </p:cNvSpPr>
          <p:nvPr>
            <p:ph type="body" idx="1"/>
          </p:nvPr>
        </p:nvSpPr>
        <p:spPr>
          <a:xfrm>
            <a:off x="679450" y="4691063"/>
            <a:ext cx="5438775" cy="4441825"/>
          </a:xfrm>
          <a:prstGeom prst="rect">
            <a:avLst/>
          </a:prstGeom>
          <a:noFill/>
          <a:ln>
            <a:noFill/>
          </a:ln>
        </p:spPr>
        <p:txBody>
          <a:bodyPr spcFirstLastPara="1" wrap="square" lIns="91275" tIns="45625" rIns="91275" bIns="45625" anchor="t" anchorCtr="0">
            <a:normAutofit/>
          </a:bodyPr>
          <a:lstStyle/>
          <a:p>
            <a:pPr marL="0" lvl="0" indent="0" algn="l" rtl="0">
              <a:spcBef>
                <a:spcPts val="0"/>
              </a:spcBef>
              <a:spcAft>
                <a:spcPts val="0"/>
              </a:spcAft>
              <a:buClr>
                <a:schemeClr val="dk1"/>
              </a:buClr>
              <a:buSzPts val="1200"/>
              <a:buFont typeface="Calibri"/>
              <a:buNone/>
            </a:pPr>
            <a:r>
              <a:rPr lang="cs-CZ" dirty="0"/>
              <a:t>Specifický vzorek české studie - studenti VŠ (v “běžné” populaci čísla možná ještě vyšší?) </a:t>
            </a:r>
            <a:r>
              <a:rPr lang="cs-CZ" dirty="0">
                <a:sym typeface="Wingdings" panose="05000000000000000000" pitchFamily="2" charset="2"/>
              </a:rPr>
              <a:t> není reprezentativní pro celou populaci</a:t>
            </a:r>
            <a:endParaRPr dirty="0"/>
          </a:p>
        </p:txBody>
      </p:sp>
      <p:sp>
        <p:nvSpPr>
          <p:cNvPr id="320" name="Google Shape;320;p28:notes"/>
          <p:cNvSpPr txBox="1">
            <a:spLocks noGrp="1"/>
          </p:cNvSpPr>
          <p:nvPr>
            <p:ph type="sldNum" idx="12"/>
          </p:nvPr>
        </p:nvSpPr>
        <p:spPr>
          <a:xfrm>
            <a:off x="3849688" y="9378950"/>
            <a:ext cx="2946400" cy="493713"/>
          </a:xfrm>
          <a:prstGeom prst="rect">
            <a:avLst/>
          </a:prstGeom>
          <a:noFill/>
          <a:ln>
            <a:noFill/>
          </a:ln>
        </p:spPr>
        <p:txBody>
          <a:bodyPr spcFirstLastPara="1" wrap="square" lIns="91275" tIns="45625" rIns="91275" bIns="45625"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cs-CZ"/>
              <a:t>23</a:t>
            </a:fld>
            <a:endParaRPr/>
          </a:p>
        </p:txBody>
      </p:sp>
    </p:spTree>
    <p:extLst>
      <p:ext uri="{BB962C8B-B14F-4D97-AF65-F5344CB8AC3E}">
        <p14:creationId xmlns:p14="http://schemas.microsoft.com/office/powerpoint/2010/main" val="375609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txBox="1">
            <a:spLocks noGrp="1"/>
          </p:cNvSpPr>
          <p:nvPr>
            <p:ph type="body" idx="1"/>
          </p:nvPr>
        </p:nvSpPr>
        <p:spPr>
          <a:xfrm>
            <a:off x="679450" y="4691063"/>
            <a:ext cx="5438700" cy="4441800"/>
          </a:xfrm>
          <a:prstGeom prst="rect">
            <a:avLst/>
          </a:prstGeom>
          <a:noFill/>
          <a:ln>
            <a:noFill/>
          </a:ln>
        </p:spPr>
        <p:txBody>
          <a:bodyPr spcFirstLastPara="1" wrap="square" lIns="91275" tIns="45625" rIns="91275" bIns="45625" anchor="t" anchorCtr="0">
            <a:noAutofit/>
          </a:bodyPr>
          <a:lstStyle/>
          <a:p>
            <a:pPr marL="0" lvl="0" indent="0" algn="l" rtl="0">
              <a:spcBef>
                <a:spcPts val="560"/>
              </a:spcBef>
              <a:spcAft>
                <a:spcPts val="0"/>
              </a:spcAft>
              <a:buClr>
                <a:schemeClr val="hlink"/>
              </a:buClr>
              <a:buSzPts val="1200"/>
              <a:buFont typeface="Calibri"/>
              <a:buNone/>
            </a:pPr>
            <a:r>
              <a:rPr lang="cs-CZ" dirty="0">
                <a:latin typeface="Calibri" panose="020F0502020204030204" pitchFamily="34" charset="0"/>
                <a:cs typeface="Calibri" panose="020F0502020204030204" pitchFamily="34" charset="0"/>
              </a:rPr>
              <a:t>Výzkum Sofa – Society </a:t>
            </a:r>
            <a:r>
              <a:rPr lang="cs-CZ" dirty="0" err="1">
                <a:latin typeface="Calibri" panose="020F0502020204030204" pitchFamily="34" charset="0"/>
                <a:cs typeface="Calibri" panose="020F0502020204030204" pitchFamily="34" charset="0"/>
              </a:rPr>
              <a:t>for</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all</a:t>
            </a:r>
            <a:endParaRPr dirty="0">
              <a:latin typeface="Calibri" panose="020F0502020204030204" pitchFamily="34" charset="0"/>
              <a:cs typeface="Calibri" panose="020F0502020204030204" pitchFamily="34" charset="0"/>
            </a:endParaRPr>
          </a:p>
        </p:txBody>
      </p:sp>
      <p:sp>
        <p:nvSpPr>
          <p:cNvPr id="287" name="Google Shape;287;p23: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68697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109538"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4" name="Google Shape;244;p17:notes"/>
          <p:cNvSpPr txBox="1">
            <a:spLocks noGrp="1"/>
          </p:cNvSpPr>
          <p:nvPr>
            <p:ph type="body" idx="1"/>
          </p:nvPr>
        </p:nvSpPr>
        <p:spPr>
          <a:xfrm>
            <a:off x="679768" y="4690269"/>
            <a:ext cx="5438140" cy="444341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Často jsou děti taky zataženy do konfliktu jako „rukojmí“ a „prostředek“ k manipulaci s obětí</a:t>
            </a:r>
            <a:endParaRPr/>
          </a:p>
        </p:txBody>
      </p:sp>
      <p:sp>
        <p:nvSpPr>
          <p:cNvPr id="245" name="Google Shape;245;p17:notes"/>
          <p:cNvSpPr txBox="1">
            <a:spLocks noGrp="1"/>
          </p:cNvSpPr>
          <p:nvPr>
            <p:ph type="sldNum" idx="12"/>
          </p:nvPr>
        </p:nvSpPr>
        <p:spPr>
          <a:xfrm>
            <a:off x="3850443" y="9378824"/>
            <a:ext cx="2945659" cy="4937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sz="1200">
                <a:solidFill>
                  <a:schemeClr val="dk1"/>
                </a:solidFill>
                <a:latin typeface="Verdana"/>
                <a:ea typeface="Verdana"/>
                <a:cs typeface="Verdana"/>
                <a:sym typeface="Verdana"/>
              </a:rPr>
              <a:t>25</a:t>
            </a:fld>
            <a:endParaRPr sz="12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87762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26</a:t>
            </a:fld>
            <a:endParaRPr lang="cs-CZ" altLang="cs-CZ"/>
          </a:p>
        </p:txBody>
      </p:sp>
    </p:spTree>
    <p:extLst>
      <p:ext uri="{BB962C8B-B14F-4D97-AF65-F5344CB8AC3E}">
        <p14:creationId xmlns:p14="http://schemas.microsoft.com/office/powerpoint/2010/main" val="3886237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93663" y="739775"/>
            <a:ext cx="6557962" cy="3689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74529" y="4675989"/>
            <a:ext cx="5396211" cy="4429884"/>
          </a:xfrm>
          <a:prstGeom prst="rect">
            <a:avLst/>
          </a:prstGeom>
          <a:noFill/>
          <a:ln>
            <a:noFill/>
          </a:ln>
        </p:spPr>
        <p:txBody>
          <a:bodyPr spcFirstLastPara="1" wrap="square" lIns="90968" tIns="45472" rIns="90968" bIns="45472" anchor="t" anchorCtr="0">
            <a:noAutofit/>
          </a:bodyPr>
          <a:lstStyle/>
          <a:p>
            <a:pPr>
              <a:spcBef>
                <a:spcPts val="0"/>
              </a:spcBef>
              <a:spcAft>
                <a:spcPts val="0"/>
              </a:spcAft>
            </a:pPr>
            <a:r>
              <a:rPr lang="cs-CZ" b="1" dirty="0">
                <a:solidFill>
                  <a:schemeClr val="dk1"/>
                </a:solidFill>
                <a:ea typeface="Calibri"/>
                <a:cs typeface="Segoe UI" panose="020B0502040204020203" pitchFamily="34" charset="0"/>
                <a:sym typeface="Calibri"/>
              </a:rPr>
              <a:t>Fyzické násilí</a:t>
            </a:r>
            <a:r>
              <a:rPr lang="cs-CZ" dirty="0">
                <a:solidFill>
                  <a:schemeClr val="dk1"/>
                </a:solidFill>
                <a:ea typeface="Calibri"/>
                <a:cs typeface="Segoe UI" panose="020B0502040204020203" pitchFamily="34" charset="0"/>
                <a:sym typeface="Calibri"/>
              </a:rPr>
              <a:t> – násilné držení, strkání, třesení, tahání za vlasy, bití, kopání, užití zbraní, vražda apod.</a:t>
            </a:r>
            <a:endParaRPr lang="cs-CZ" dirty="0">
              <a:cs typeface="Segoe UI" panose="020B0502040204020203" pitchFamily="34" charset="0"/>
            </a:endParaRPr>
          </a:p>
          <a:p>
            <a:pPr>
              <a:spcBef>
                <a:spcPts val="0"/>
              </a:spcBef>
              <a:spcAft>
                <a:spcPts val="0"/>
              </a:spcAft>
            </a:pPr>
            <a:r>
              <a:rPr lang="cs-CZ" b="1" dirty="0">
                <a:solidFill>
                  <a:schemeClr val="dk1"/>
                </a:solidFill>
                <a:ea typeface="Calibri"/>
                <a:cs typeface="Segoe UI" panose="020B0502040204020203" pitchFamily="34" charset="0"/>
                <a:sym typeface="Calibri"/>
              </a:rPr>
              <a:t>Psychické násilí</a:t>
            </a:r>
            <a:r>
              <a:rPr lang="cs-CZ" dirty="0">
                <a:solidFill>
                  <a:schemeClr val="dk1"/>
                </a:solidFill>
                <a:ea typeface="Calibri"/>
                <a:cs typeface="Segoe UI" panose="020B0502040204020203" pitchFamily="34" charset="0"/>
                <a:sym typeface="Calibri"/>
              </a:rPr>
              <a:t> – využívané na zvládnutí vlastních emocí (např. z vlastního strachu udělám problém s důvěryhodností partnera*</a:t>
            </a:r>
            <a:r>
              <a:rPr lang="cs-CZ" dirty="0" err="1">
                <a:solidFill>
                  <a:schemeClr val="dk1"/>
                </a:solidFill>
                <a:ea typeface="Calibri"/>
                <a:cs typeface="Segoe UI" panose="020B0502040204020203" pitchFamily="34" charset="0"/>
                <a:sym typeface="Calibri"/>
              </a:rPr>
              <a:t>rky</a:t>
            </a:r>
            <a:r>
              <a:rPr lang="cs-CZ" dirty="0">
                <a:solidFill>
                  <a:schemeClr val="dk1"/>
                </a:solidFill>
                <a:ea typeface="Calibri"/>
                <a:cs typeface="Segoe UI" panose="020B0502040204020203" pitchFamily="34" charset="0"/>
                <a:sym typeface="Calibri"/>
              </a:rPr>
              <a:t>)</a:t>
            </a:r>
            <a:endParaRPr lang="cs-CZ" b="1" dirty="0">
              <a:solidFill>
                <a:schemeClr val="dk1"/>
              </a:solidFill>
              <a:ea typeface="Calibri"/>
              <a:cs typeface="Segoe UI" panose="020B0502040204020203" pitchFamily="34" charset="0"/>
              <a:sym typeface="Calibri"/>
            </a:endParaRP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přímá/nepřímá výhružka („To tě radši zabiju než abych tě nechal odejít.“, „Tak se zase uklidníme, jo?) – pro ostatní nemusí být postřehnutelná</a:t>
            </a: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degradující a ponižující chování – i před kamarády, dětmi apod.</a:t>
            </a: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kontrola – např. i co si obléká partner*</a:t>
            </a:r>
            <a:r>
              <a:rPr lang="cs-CZ" dirty="0" err="1">
                <a:solidFill>
                  <a:schemeClr val="dk1"/>
                </a:solidFill>
                <a:ea typeface="Calibri"/>
                <a:cs typeface="Segoe UI" panose="020B0502040204020203" pitchFamily="34" charset="0"/>
                <a:sym typeface="Calibri"/>
              </a:rPr>
              <a:t>ka</a:t>
            </a:r>
            <a:endParaRPr lang="cs-CZ" dirty="0">
              <a:solidFill>
                <a:schemeClr val="dk1"/>
              </a:solidFill>
              <a:ea typeface="Calibri"/>
              <a:cs typeface="Segoe UI" panose="020B0502040204020203" pitchFamily="34" charset="0"/>
              <a:sym typeface="Calibri"/>
            </a:endParaRP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patologická žárlivost</a:t>
            </a: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izolace – buď jako druh násilí, který zvyšuje závislost na tom, kdo násilí páchá, nebo způsob, jak ho zakrýt</a:t>
            </a:r>
          </a:p>
          <a:p>
            <a:pPr marL="170593" indent="-170593">
              <a:spcBef>
                <a:spcPts val="0"/>
              </a:spcBef>
              <a:spcAft>
                <a:spcPts val="0"/>
              </a:spcAft>
              <a:buFontTx/>
              <a:buChar char="-"/>
            </a:pPr>
            <a:r>
              <a:rPr lang="cs-CZ" dirty="0">
                <a:solidFill>
                  <a:schemeClr val="dk1"/>
                </a:solidFill>
                <a:ea typeface="Calibri"/>
                <a:cs typeface="Segoe UI" panose="020B0502040204020203" pitchFamily="34" charset="0"/>
                <a:sym typeface="Calibri"/>
              </a:rPr>
              <a:t>emoční násilí – arogantní postoj, „psychohry“ (</a:t>
            </a:r>
            <a:r>
              <a:rPr lang="cs-CZ" dirty="0" err="1">
                <a:solidFill>
                  <a:schemeClr val="dk1"/>
                </a:solidFill>
                <a:ea typeface="Calibri"/>
                <a:cs typeface="Segoe UI" panose="020B0502040204020203" pitchFamily="34" charset="0"/>
                <a:sym typeface="Calibri"/>
              </a:rPr>
              <a:t>gaslighting</a:t>
            </a:r>
            <a:r>
              <a:rPr lang="cs-CZ" dirty="0">
                <a:solidFill>
                  <a:schemeClr val="dk1"/>
                </a:solidFill>
                <a:ea typeface="Calibri"/>
                <a:cs typeface="Segoe UI" panose="020B0502040204020203" pitchFamily="34" charset="0"/>
                <a:sym typeface="Calibri"/>
              </a:rPr>
              <a:t>), zákazy o příkazy</a:t>
            </a:r>
            <a:endParaRPr lang="cs-CZ" b="0" dirty="0">
              <a:cs typeface="Segoe UI" panose="020B0502040204020203" pitchFamily="34" charset="0"/>
            </a:endParaRPr>
          </a:p>
          <a:p>
            <a:pPr>
              <a:spcBef>
                <a:spcPts val="0"/>
              </a:spcBef>
              <a:spcAft>
                <a:spcPts val="0"/>
              </a:spcAft>
            </a:pPr>
            <a:r>
              <a:rPr lang="cs-CZ" b="1" dirty="0">
                <a:solidFill>
                  <a:schemeClr val="dk1"/>
                </a:solidFill>
                <a:ea typeface="Calibri"/>
                <a:cs typeface="Segoe UI" panose="020B0502040204020203" pitchFamily="34" charset="0"/>
                <a:sym typeface="Calibri"/>
              </a:rPr>
              <a:t>Sexuální násilí</a:t>
            </a:r>
            <a:r>
              <a:rPr lang="cs-CZ" dirty="0">
                <a:solidFill>
                  <a:schemeClr val="dk1"/>
                </a:solidFill>
                <a:ea typeface="Calibri"/>
                <a:cs typeface="Segoe UI" panose="020B0502040204020203" pitchFamily="34" charset="0"/>
                <a:sym typeface="Calibri"/>
              </a:rPr>
              <a:t> – nejvíce psychicky destruktivní? – zasahuje nejintimnější rovinu a zároveň existenciální rozměr (reprodukce)</a:t>
            </a:r>
            <a:endParaRPr lang="cs-CZ" b="1" dirty="0">
              <a:solidFill>
                <a:schemeClr val="dk1"/>
              </a:solidFill>
              <a:ea typeface="Calibri"/>
              <a:cs typeface="Segoe UI" panose="020B0502040204020203" pitchFamily="34" charset="0"/>
              <a:sym typeface="Calibri"/>
            </a:endParaRPr>
          </a:p>
          <a:p>
            <a:pPr>
              <a:spcBef>
                <a:spcPts val="0"/>
              </a:spcBef>
              <a:spcAft>
                <a:spcPts val="0"/>
              </a:spcAft>
            </a:pPr>
            <a:r>
              <a:rPr lang="cs-CZ" b="1" dirty="0">
                <a:solidFill>
                  <a:schemeClr val="dk1"/>
                </a:solidFill>
                <a:ea typeface="Calibri"/>
                <a:cs typeface="Segoe UI" panose="020B0502040204020203" pitchFamily="34" charset="0"/>
                <a:sym typeface="Calibri"/>
              </a:rPr>
              <a:t>Materiální násilí</a:t>
            </a:r>
            <a:r>
              <a:rPr lang="cs-CZ" dirty="0">
                <a:solidFill>
                  <a:schemeClr val="dk1"/>
                </a:solidFill>
                <a:ea typeface="Calibri"/>
                <a:cs typeface="Segoe UI" panose="020B0502040204020203" pitchFamily="34" charset="0"/>
                <a:sym typeface="Calibri"/>
              </a:rPr>
              <a:t> – ničení věcí</a:t>
            </a:r>
            <a:endParaRPr lang="cs-CZ" dirty="0">
              <a:cs typeface="Segoe UI" panose="020B0502040204020203" pitchFamily="34" charset="0"/>
            </a:endParaRPr>
          </a:p>
          <a:p>
            <a:pPr>
              <a:spcBef>
                <a:spcPts val="0"/>
              </a:spcBef>
              <a:spcAft>
                <a:spcPts val="0"/>
              </a:spcAft>
            </a:pPr>
            <a:r>
              <a:rPr lang="cs-CZ" b="1" dirty="0">
                <a:solidFill>
                  <a:schemeClr val="dk1"/>
                </a:solidFill>
                <a:ea typeface="Calibri"/>
                <a:cs typeface="Segoe UI" panose="020B0502040204020203" pitchFamily="34" charset="0"/>
                <a:sym typeface="Calibri"/>
              </a:rPr>
              <a:t>Latentní násilí</a:t>
            </a:r>
            <a:r>
              <a:rPr lang="cs-CZ" dirty="0">
                <a:solidFill>
                  <a:schemeClr val="dk1"/>
                </a:solidFill>
                <a:ea typeface="Calibri"/>
                <a:cs typeface="Segoe UI" panose="020B0502040204020203" pitchFamily="34" charset="0"/>
                <a:sym typeface="Calibri"/>
              </a:rPr>
              <a:t> – hustá „atmosféra“, pocit, že k něčemu brzy dojde, ale nevíme kdy, součást je strategické chování za účelem se vyhnout potenciálnímu </a:t>
            </a:r>
            <a:r>
              <a:rPr lang="cs-CZ" dirty="0" err="1">
                <a:solidFill>
                  <a:schemeClr val="dk1"/>
                </a:solidFill>
                <a:ea typeface="Calibri"/>
                <a:cs typeface="Segoe UI" panose="020B0502040204020203" pitchFamily="34" charset="0"/>
                <a:sym typeface="Calibri"/>
              </a:rPr>
              <a:t>spouštěci</a:t>
            </a:r>
            <a:r>
              <a:rPr lang="cs-CZ" dirty="0">
                <a:solidFill>
                  <a:schemeClr val="dk1"/>
                </a:solidFill>
                <a:ea typeface="Calibri"/>
                <a:cs typeface="Segoe UI" panose="020B0502040204020203" pitchFamily="34" charset="0"/>
                <a:sym typeface="Calibri"/>
              </a:rPr>
              <a:t> (nebo naopak „vyprovokování“, aby už bylo po tom?)</a:t>
            </a:r>
          </a:p>
          <a:p>
            <a:pPr>
              <a:spcBef>
                <a:spcPts val="0"/>
              </a:spcBef>
              <a:spcAft>
                <a:spcPts val="0"/>
              </a:spcAft>
            </a:pPr>
            <a:endParaRPr lang="cs-CZ" dirty="0">
              <a:solidFill>
                <a:schemeClr val="dk1"/>
              </a:solidFill>
              <a:cs typeface="Segoe UI" panose="020B0502040204020203" pitchFamily="34" charset="0"/>
              <a:sym typeface="Calibri"/>
            </a:endParaRPr>
          </a:p>
          <a:p>
            <a:pPr defTabSz="909828">
              <a:spcBef>
                <a:spcPts val="0"/>
              </a:spcBef>
              <a:spcAft>
                <a:spcPts val="0"/>
              </a:spcAft>
              <a:defRPr/>
            </a:pPr>
            <a:r>
              <a:rPr lang="cs-CZ" altLang="cs-CZ" i="1" dirty="0">
                <a:solidFill>
                  <a:srgbClr val="000000"/>
                </a:solidFill>
                <a:cs typeface="Times New Roman" panose="02020603050405020304" pitchFamily="18" charset="0"/>
              </a:rPr>
              <a:t>Vyjma psychického násilí se zřídka setkáváme jen s jedinou izolovanou formou, pravidlem bývá jejich kombinace.</a:t>
            </a:r>
          </a:p>
          <a:p>
            <a:pPr>
              <a:spcBef>
                <a:spcPts val="0"/>
              </a:spcBef>
              <a:spcAft>
                <a:spcPts val="0"/>
              </a:spcAft>
            </a:pPr>
            <a:endParaRPr lang="cs-CZ" dirty="0">
              <a:cs typeface="Segoe UI" panose="020B0502040204020203" pitchFamily="34" charset="0"/>
            </a:endParaRPr>
          </a:p>
          <a:p>
            <a:pPr>
              <a:spcBef>
                <a:spcPts val="0"/>
              </a:spcBef>
              <a:spcAft>
                <a:spcPts val="0"/>
              </a:spcAft>
              <a:buClr>
                <a:schemeClr val="dk1"/>
              </a:buClr>
              <a:buSzPts val="1200"/>
            </a:pPr>
            <a:endParaRPr dirty="0">
              <a:cs typeface="Segoe UI" panose="020B0502040204020203" pitchFamily="34" charset="0"/>
            </a:endParaRPr>
          </a:p>
        </p:txBody>
      </p:sp>
      <p:sp>
        <p:nvSpPr>
          <p:cNvPr id="2" name="Zástupný symbol pro číslo snímku 1"/>
          <p:cNvSpPr>
            <a:spLocks noGrp="1"/>
          </p:cNvSpPr>
          <p:nvPr>
            <p:ph type="sldNum" sz="quarter" idx="10"/>
          </p:nvPr>
        </p:nvSpPr>
        <p:spPr/>
        <p:txBody>
          <a:bodyPr/>
          <a:lstStyle/>
          <a:p>
            <a:fld id="{85CE5F0C-03C1-4BEB-9848-4B278D84B15F}" type="slidenum">
              <a:rPr lang="cs-CZ" altLang="cs-CZ" smtClean="0"/>
              <a:pPr/>
              <a:t>4</a:t>
            </a:fld>
            <a:endParaRPr lang="cs-CZ" altLang="cs-CZ" dirty="0"/>
          </a:p>
        </p:txBody>
      </p:sp>
    </p:spTree>
    <p:extLst>
      <p:ext uri="{BB962C8B-B14F-4D97-AF65-F5344CB8AC3E}">
        <p14:creationId xmlns:p14="http://schemas.microsoft.com/office/powerpoint/2010/main" val="2803109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https://www.mayoclinic.org/diseases-conditions/child-abuse/symptoms-causes/syc-20370864</a:t>
            </a:r>
          </a:p>
          <a:p>
            <a:r>
              <a:rPr lang="cs-CZ" b="0"/>
              <a:t>https://www.societyforall.cz/karta-kid</a:t>
            </a:r>
            <a:endParaRPr lang="cs-CZ" b="0"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27</a:t>
            </a:fld>
            <a:endParaRPr lang="cs-CZ" altLang="cs-CZ"/>
          </a:p>
        </p:txBody>
      </p:sp>
    </p:spTree>
    <p:extLst>
      <p:ext uri="{BB962C8B-B14F-4D97-AF65-F5344CB8AC3E}">
        <p14:creationId xmlns:p14="http://schemas.microsoft.com/office/powerpoint/2010/main" val="359029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dirty="0"/>
              <a:t>Viz první bod –</a:t>
            </a:r>
            <a:r>
              <a:rPr lang="cs-CZ" altLang="cs-CZ" baseline="0" dirty="0"/>
              <a:t> velmi časté, hodně to pozorujeme u našich klientů, že znají násilí (v nějaké podobě) ze svého dětství</a:t>
            </a:r>
            <a:endParaRPr lang="cs-CZ" altLang="cs-CZ" dirty="0"/>
          </a:p>
        </p:txBody>
      </p:sp>
      <p:sp>
        <p:nvSpPr>
          <p:cNvPr id="307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F58A4D86-B981-4866-B4FA-AD44319550E8}" type="slidenum">
              <a:rPr lang="cs-CZ" altLang="cs-CZ" sz="1200" smtClean="0"/>
              <a:pPr/>
              <a:t>28</a:t>
            </a:fld>
            <a:endParaRPr lang="cs-CZ" altLang="cs-CZ" sz="1200"/>
          </a:p>
        </p:txBody>
      </p:sp>
    </p:spTree>
    <p:extLst>
      <p:ext uri="{BB962C8B-B14F-4D97-AF65-F5344CB8AC3E}">
        <p14:creationId xmlns:p14="http://schemas.microsoft.com/office/powerpoint/2010/main" val="380269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a:p>
        </p:txBody>
      </p:sp>
      <p:sp>
        <p:nvSpPr>
          <p:cNvPr id="327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33A8D626-21FA-4B12-A631-846F756355B9}" type="slidenum">
              <a:rPr lang="cs-CZ" altLang="cs-CZ" sz="1200" smtClean="0"/>
              <a:pPr/>
              <a:t>29</a:t>
            </a:fld>
            <a:endParaRPr lang="cs-CZ" altLang="cs-CZ" sz="1200"/>
          </a:p>
        </p:txBody>
      </p:sp>
    </p:spTree>
    <p:extLst>
      <p:ext uri="{BB962C8B-B14F-4D97-AF65-F5344CB8AC3E}">
        <p14:creationId xmlns:p14="http://schemas.microsoft.com/office/powerpoint/2010/main" val="134245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obrázek snímk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
        <p:nvSpPr>
          <p:cNvPr id="1638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BB5337C9-3A09-40B1-8DF2-6457388497AF}" type="slidenum">
              <a:rPr lang="cs-CZ" altLang="cs-CZ" sz="1200" smtClean="0"/>
              <a:pPr/>
              <a:t>30</a:t>
            </a:fld>
            <a:endParaRPr lang="cs-CZ" altLang="cs-CZ" sz="1200"/>
          </a:p>
        </p:txBody>
      </p:sp>
    </p:spTree>
    <p:extLst>
      <p:ext uri="{BB962C8B-B14F-4D97-AF65-F5344CB8AC3E}">
        <p14:creationId xmlns:p14="http://schemas.microsoft.com/office/powerpoint/2010/main" val="442772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36</a:t>
            </a:fld>
            <a:endParaRPr lang="cs-CZ" altLang="cs-CZ"/>
          </a:p>
        </p:txBody>
      </p:sp>
    </p:spTree>
    <p:extLst>
      <p:ext uri="{BB962C8B-B14F-4D97-AF65-F5344CB8AC3E}">
        <p14:creationId xmlns:p14="http://schemas.microsoft.com/office/powerpoint/2010/main" val="181129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93663" y="739775"/>
            <a:ext cx="6557962" cy="3689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74529" y="4675989"/>
            <a:ext cx="5396211" cy="4429884"/>
          </a:xfrm>
          <a:prstGeom prst="rect">
            <a:avLst/>
          </a:prstGeom>
          <a:noFill/>
          <a:ln>
            <a:noFill/>
          </a:ln>
        </p:spPr>
        <p:txBody>
          <a:bodyPr spcFirstLastPara="1" wrap="square" lIns="90968" tIns="45472" rIns="90968" bIns="45472" anchor="t" anchorCtr="0">
            <a:noAutofit/>
          </a:bodyPr>
          <a:lstStyle/>
          <a:p>
            <a:pPr>
              <a:spcBef>
                <a:spcPts val="0"/>
              </a:spcBef>
              <a:spcAft>
                <a:spcPts val="0"/>
              </a:spcAft>
            </a:pPr>
            <a:r>
              <a:rPr lang="cs-CZ" dirty="0">
                <a:cs typeface="Segoe UI" panose="020B0502040204020203" pitchFamily="34" charset="0"/>
              </a:rPr>
              <a:t>Zdroje:</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https://www.tojerovnost.cz/wp-content/uploads/2021/06/Analyza-vyskytu-a-latence-DN.pdf</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https://www.tojerovnost.cz/wp-content/uploads/2021/06/Analyza-existujicich-vyzkumu-v-oblasti-partnerskeho-nasili.pdf</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https://www.profem.cz/shared/clanky/422/EkonomDopadyDN-Zdravi_WEB.pdf (2016)</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https://www.persefona.cz/source/pdf/Fra%20results%20-%20countries%20summery.pdf</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https://www.tojerovnost.cz/wp-content/uploads/2021/06/Analyza-ekonomickych-dopadu-DN.pdf</a:t>
            </a:r>
            <a:endParaRPr dirty="0">
              <a:cs typeface="Segoe UI" panose="020B0502040204020203" pitchFamily="34" charset="0"/>
            </a:endParaRPr>
          </a:p>
          <a:p>
            <a:pPr marL="227457" indent="-227457">
              <a:spcBef>
                <a:spcPts val="0"/>
              </a:spcBef>
              <a:spcAft>
                <a:spcPts val="0"/>
              </a:spcAft>
              <a:buFont typeface="+mj-lt"/>
              <a:buAutoNum type="arabicPeriod"/>
            </a:pPr>
            <a:r>
              <a:rPr lang="cs-CZ" dirty="0">
                <a:cs typeface="Segoe UI" panose="020B0502040204020203" pitchFamily="34" charset="0"/>
              </a:rPr>
              <a:t>https://www.irozhlas.cz/zpravy-domov/pruzkum-obeti-domaciho-nasili-je-v-cesku-kazda-sesta-zena-_201510131246_mhromadka </a:t>
            </a:r>
            <a:endParaRPr dirty="0">
              <a:cs typeface="Segoe UI" panose="020B0502040204020203" pitchFamily="34" charset="0"/>
            </a:endParaRPr>
          </a:p>
          <a:p>
            <a:pPr>
              <a:spcBef>
                <a:spcPts val="0"/>
              </a:spcBef>
              <a:spcAft>
                <a:spcPts val="0"/>
              </a:spcAft>
            </a:pPr>
            <a:r>
              <a:rPr lang="cs-CZ" dirty="0">
                <a:cs typeface="Segoe UI" panose="020B0502040204020203" pitchFamily="34" charset="0"/>
                <a:sym typeface="Wingdings" panose="05000000000000000000" pitchFamily="2" charset="2"/>
              </a:rPr>
              <a:t>            </a:t>
            </a:r>
            <a:r>
              <a:rPr lang="cs-CZ" dirty="0">
                <a:cs typeface="Segoe UI" panose="020B0502040204020203" pitchFamily="34" charset="0"/>
              </a:rPr>
              <a:t>44 % respondentů má nějakou zkušenost, každá 6. žena je obětí, zřejmě klesá častost </a:t>
            </a:r>
            <a:r>
              <a:rPr lang="cs-CZ" dirty="0" err="1">
                <a:cs typeface="Segoe UI" panose="020B0502040204020203" pitchFamily="34" charset="0"/>
              </a:rPr>
              <a:t>fyz</a:t>
            </a:r>
            <a:r>
              <a:rPr lang="cs-CZ" dirty="0">
                <a:cs typeface="Segoe UI" panose="020B0502040204020203" pitchFamily="34" charset="0"/>
              </a:rPr>
              <a:t>. nás. X roste psych. nás., největší překážkou v hlášení je rozpoznání DN</a:t>
            </a:r>
            <a:endParaRPr dirty="0">
              <a:cs typeface="Segoe UI" panose="020B0502040204020203" pitchFamily="34" charset="0"/>
            </a:endParaRPr>
          </a:p>
          <a:p>
            <a:pPr>
              <a:spcBef>
                <a:spcPts val="0"/>
              </a:spcBef>
              <a:spcAft>
                <a:spcPts val="0"/>
              </a:spcAft>
            </a:pPr>
            <a:endParaRPr lang="cs-CZ" dirty="0">
              <a:cs typeface="Segoe UI" panose="020B0502040204020203" pitchFamily="34" charset="0"/>
            </a:endParaRPr>
          </a:p>
          <a:p>
            <a:pPr eaLnBrk="1" hangingPunct="1">
              <a:defRPr/>
            </a:pPr>
            <a:r>
              <a:rPr lang="cs-CZ" altLang="cs-CZ" sz="2200" dirty="0">
                <a:latin typeface="Source Sans Pro" panose="020B0503030403020204" pitchFamily="34" charset="-18"/>
              </a:rPr>
              <a:t>Reprezentativní statistiky dlouhodobě uvádí, že v ČR se více než </a:t>
            </a:r>
            <a:r>
              <a:rPr lang="cs-CZ" altLang="cs-CZ" sz="2200" b="1" dirty="0">
                <a:latin typeface="Source Sans Pro" panose="020B0503030403020204" pitchFamily="34" charset="-18"/>
              </a:rPr>
              <a:t>16% populace nad 15 let</a:t>
            </a:r>
            <a:r>
              <a:rPr lang="cs-CZ" altLang="cs-CZ" sz="2200" dirty="0">
                <a:latin typeface="Source Sans Pro" panose="020B0503030403020204" pitchFamily="34" charset="-18"/>
              </a:rPr>
              <a:t> setkalo s nějakou formou domácího násilí.</a:t>
            </a:r>
          </a:p>
          <a:p>
            <a:pPr marL="800100" lvl="1" indent="-342900" eaLnBrk="1" hangingPunct="1">
              <a:buClr>
                <a:schemeClr val="accent6"/>
              </a:buClr>
              <a:buFont typeface="Arial" panose="020B0604020202020204" pitchFamily="34" charset="0"/>
              <a:buChar char="•"/>
              <a:defRPr/>
            </a:pPr>
            <a:r>
              <a:rPr lang="cs-CZ" altLang="cs-CZ" sz="2200" dirty="0">
                <a:latin typeface="Source Sans Pro" panose="020B0503030403020204" pitchFamily="34" charset="-18"/>
              </a:rPr>
              <a:t>Jedna z pěti žen v EU zažila fyzické anebo sexuální násilí ze strany bývalého nebo současného partnera</a:t>
            </a:r>
            <a:endParaRPr lang="cs-CZ" altLang="cs-CZ" sz="2000" dirty="0">
              <a:latin typeface="Source Sans Pro" panose="020B0503030403020204" pitchFamily="34" charset="-18"/>
            </a:endParaRPr>
          </a:p>
          <a:p>
            <a:pPr eaLnBrk="1" hangingPunct="1">
              <a:defRPr/>
            </a:pPr>
            <a:endParaRPr lang="cs-CZ" altLang="cs-CZ" sz="2400" dirty="0">
              <a:latin typeface="Source Sans Pro" panose="020B0503030403020204" pitchFamily="34" charset="-18"/>
            </a:endParaRPr>
          </a:p>
          <a:p>
            <a:pPr eaLnBrk="1" hangingPunct="1">
              <a:defRPr/>
            </a:pPr>
            <a:r>
              <a:rPr lang="cs-CZ" altLang="cs-CZ" sz="2400" dirty="0">
                <a:latin typeface="Source Sans Pro" panose="020B0503030403020204" pitchFamily="34" charset="-18"/>
              </a:rPr>
              <a:t>Pravděpodobnost být napaden/-a, poraněn/-a, usmrcen/-a </a:t>
            </a:r>
          </a:p>
          <a:p>
            <a:pPr eaLnBrk="1" hangingPunct="1">
              <a:defRPr/>
            </a:pPr>
            <a:r>
              <a:rPr lang="cs-CZ" altLang="cs-CZ" sz="2400" dirty="0">
                <a:latin typeface="Source Sans Pro" panose="020B0503030403020204" pitchFamily="34" charset="-18"/>
              </a:rPr>
              <a:t>v </a:t>
            </a:r>
            <a:r>
              <a:rPr lang="cs-CZ" altLang="cs-CZ" sz="2400" b="1" dirty="0">
                <a:latin typeface="Source Sans Pro" panose="020B0503030403020204" pitchFamily="34" charset="-18"/>
              </a:rPr>
              <a:t>kruhu rodiny</a:t>
            </a:r>
            <a:r>
              <a:rPr lang="cs-CZ" altLang="cs-CZ" sz="2400" dirty="0">
                <a:latin typeface="Source Sans Pro" panose="020B0503030403020204" pitchFamily="34" charset="-18"/>
              </a:rPr>
              <a:t> je v ČR  </a:t>
            </a:r>
            <a:r>
              <a:rPr lang="cs-CZ" altLang="cs-CZ" sz="2400" b="1" dirty="0">
                <a:latin typeface="Source Sans Pro" panose="020B0503030403020204" pitchFamily="34" charset="-18"/>
              </a:rPr>
              <a:t>3x</a:t>
            </a:r>
            <a:r>
              <a:rPr lang="cs-CZ" altLang="cs-CZ" sz="2400" dirty="0">
                <a:latin typeface="Source Sans Pro" panose="020B0503030403020204" pitchFamily="34" charset="-18"/>
              </a:rPr>
              <a:t>  větší než pravděpodobnost napadení neznámým člověkem.</a:t>
            </a:r>
          </a:p>
          <a:p>
            <a:pPr eaLnBrk="1" hangingPunct="1">
              <a:defRPr/>
            </a:pPr>
            <a:r>
              <a:rPr lang="cs-CZ" altLang="cs-CZ" sz="1500" b="1" i="1" dirty="0">
                <a:latin typeface="Source Sans Pro" panose="020B0503030403020204" pitchFamily="34" charset="-18"/>
              </a:rPr>
              <a:t>(Novotný, Zapletal: Kriminologie, Praha, 2001)</a:t>
            </a:r>
          </a:p>
          <a:p>
            <a:pPr>
              <a:spcBef>
                <a:spcPts val="0"/>
              </a:spcBef>
              <a:spcAft>
                <a:spcPts val="0"/>
              </a:spcAft>
            </a:pPr>
            <a:endParaRPr dirty="0">
              <a:cs typeface="Segoe UI" panose="020B0502040204020203" pitchFamily="34" charset="0"/>
            </a:endParaRPr>
          </a:p>
        </p:txBody>
      </p:sp>
      <p:sp>
        <p:nvSpPr>
          <p:cNvPr id="2" name="Zástupný symbol pro číslo snímku 1"/>
          <p:cNvSpPr>
            <a:spLocks noGrp="1"/>
          </p:cNvSpPr>
          <p:nvPr>
            <p:ph type="sldNum" sz="quarter" idx="10"/>
          </p:nvPr>
        </p:nvSpPr>
        <p:spPr/>
        <p:txBody>
          <a:bodyPr/>
          <a:lstStyle/>
          <a:p>
            <a:fld id="{85CE5F0C-03C1-4BEB-9848-4B278D84B15F}" type="slidenum">
              <a:rPr lang="cs-CZ" altLang="cs-CZ" smtClean="0"/>
              <a:pPr/>
              <a:t>5</a:t>
            </a:fld>
            <a:endParaRPr lang="cs-CZ" altLang="cs-CZ" dirty="0"/>
          </a:p>
        </p:txBody>
      </p:sp>
    </p:spTree>
    <p:extLst>
      <p:ext uri="{BB962C8B-B14F-4D97-AF65-F5344CB8AC3E}">
        <p14:creationId xmlns:p14="http://schemas.microsoft.com/office/powerpoint/2010/main" val="133007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dirty="0"/>
          </a:p>
        </p:txBody>
      </p:sp>
      <p:sp>
        <p:nvSpPr>
          <p:cNvPr id="71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BC7F0175-BA75-4203-A026-E247FAB876A0}" type="slidenum">
              <a:rPr lang="cs-CZ" altLang="cs-CZ" sz="1200" smtClean="0"/>
              <a:pPr/>
              <a:t>6</a:t>
            </a:fld>
            <a:endParaRPr lang="cs-CZ" altLang="cs-CZ" sz="1200"/>
          </a:p>
        </p:txBody>
      </p:sp>
    </p:spTree>
    <p:extLst>
      <p:ext uri="{BB962C8B-B14F-4D97-AF65-F5344CB8AC3E}">
        <p14:creationId xmlns:p14="http://schemas.microsoft.com/office/powerpoint/2010/main" val="257926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Calibri" panose="020F0502020204030204" pitchFamily="34" charset="0"/>
              <a:buAutoNum type="arabicPeriod"/>
            </a:pPr>
            <a:r>
              <a:rPr lang="cs-CZ" altLang="cs-CZ" dirty="0">
                <a:latin typeface="Verdana" panose="020B0604030504040204" pitchFamily="34" charset="0"/>
              </a:rPr>
              <a:t>(</a:t>
            </a:r>
            <a:r>
              <a:rPr lang="cs-CZ" altLang="cs-CZ" dirty="0" err="1">
                <a:latin typeface="Verdana" panose="020B0604030504040204" pitchFamily="34" charset="0"/>
              </a:rPr>
              <a:t>Bowker</a:t>
            </a:r>
            <a:r>
              <a:rPr lang="cs-CZ" altLang="cs-CZ" dirty="0">
                <a:latin typeface="Verdana" panose="020B0604030504040204" pitchFamily="34" charset="0"/>
              </a:rPr>
              <a:t> – </a:t>
            </a:r>
            <a:r>
              <a:rPr lang="cs-CZ" altLang="cs-CZ" dirty="0" err="1">
                <a:latin typeface="Verdana" panose="020B0604030504040204" pitchFamily="34" charset="0"/>
              </a:rPr>
              <a:t>Arbitell</a:t>
            </a:r>
            <a:r>
              <a:rPr lang="cs-CZ" altLang="cs-CZ" dirty="0">
                <a:latin typeface="Verdana" panose="020B0604030504040204" pitchFamily="34" charset="0"/>
              </a:rPr>
              <a:t> – </a:t>
            </a:r>
            <a:r>
              <a:rPr lang="cs-CZ" altLang="cs-CZ" dirty="0" err="1">
                <a:latin typeface="Verdana" panose="020B0604030504040204" pitchFamily="34" charset="0"/>
              </a:rPr>
              <a:t>McFerron</a:t>
            </a:r>
            <a:r>
              <a:rPr lang="cs-CZ" altLang="cs-CZ" dirty="0">
                <a:latin typeface="Verdana" panose="020B0604030504040204" pitchFamily="34" charset="0"/>
              </a:rPr>
              <a:t>: On </a:t>
            </a:r>
            <a:r>
              <a:rPr lang="cs-CZ" altLang="cs-CZ" dirty="0" err="1">
                <a:latin typeface="Verdana" panose="020B0604030504040204" pitchFamily="34" charset="0"/>
              </a:rPr>
              <a:t>the</a:t>
            </a:r>
            <a:r>
              <a:rPr lang="cs-CZ" altLang="cs-CZ" dirty="0">
                <a:latin typeface="Verdana" panose="020B0604030504040204" pitchFamily="34" charset="0"/>
              </a:rPr>
              <a:t> </a:t>
            </a:r>
            <a:r>
              <a:rPr lang="cs-CZ" altLang="cs-CZ" dirty="0" err="1">
                <a:latin typeface="Verdana" panose="020B0604030504040204" pitchFamily="34" charset="0"/>
              </a:rPr>
              <a:t>relationship</a:t>
            </a:r>
            <a:r>
              <a:rPr lang="cs-CZ" altLang="cs-CZ" dirty="0">
                <a:latin typeface="Verdana" panose="020B0604030504040204" pitchFamily="34" charset="0"/>
              </a:rPr>
              <a:t> </a:t>
            </a:r>
            <a:r>
              <a:rPr lang="cs-CZ" altLang="cs-CZ" dirty="0" err="1">
                <a:latin typeface="Verdana" panose="020B0604030504040204" pitchFamily="34" charset="0"/>
              </a:rPr>
              <a:t>between</a:t>
            </a:r>
            <a:r>
              <a:rPr lang="cs-CZ" altLang="cs-CZ" dirty="0">
                <a:latin typeface="Verdana" panose="020B0604030504040204" pitchFamily="34" charset="0"/>
              </a:rPr>
              <a:t> </a:t>
            </a:r>
            <a:r>
              <a:rPr lang="cs-CZ" altLang="cs-CZ" dirty="0" err="1">
                <a:latin typeface="Verdana" panose="020B0604030504040204" pitchFamily="34" charset="0"/>
              </a:rPr>
              <a:t>wife</a:t>
            </a:r>
            <a:r>
              <a:rPr lang="cs-CZ" altLang="cs-CZ" dirty="0">
                <a:latin typeface="Verdana" panose="020B0604030504040204" pitchFamily="34" charset="0"/>
              </a:rPr>
              <a:t> </a:t>
            </a:r>
            <a:r>
              <a:rPr lang="cs-CZ" altLang="cs-CZ" dirty="0" err="1">
                <a:latin typeface="Verdana" panose="020B0604030504040204" pitchFamily="34" charset="0"/>
              </a:rPr>
              <a:t>beating</a:t>
            </a:r>
            <a:r>
              <a:rPr lang="cs-CZ" altLang="cs-CZ" dirty="0">
                <a:latin typeface="Verdana" panose="020B0604030504040204" pitchFamily="34" charset="0"/>
              </a:rPr>
              <a:t> and </a:t>
            </a:r>
            <a:r>
              <a:rPr lang="cs-CZ" altLang="cs-CZ" dirty="0" err="1">
                <a:latin typeface="Verdana" panose="020B0604030504040204" pitchFamily="34" charset="0"/>
              </a:rPr>
              <a:t>child</a:t>
            </a:r>
            <a:r>
              <a:rPr lang="cs-CZ" altLang="cs-CZ" dirty="0">
                <a:latin typeface="Verdana" panose="020B0604030504040204" pitchFamily="34" charset="0"/>
              </a:rPr>
              <a:t> abuse. In: </a:t>
            </a:r>
            <a:r>
              <a:rPr lang="cs-CZ" altLang="cs-CZ" dirty="0" err="1">
                <a:latin typeface="Verdana" panose="020B0604030504040204" pitchFamily="34" charset="0"/>
              </a:rPr>
              <a:t>Yllö</a:t>
            </a:r>
            <a:r>
              <a:rPr lang="cs-CZ" altLang="cs-CZ" dirty="0">
                <a:latin typeface="Verdana" panose="020B0604030504040204" pitchFamily="34" charset="0"/>
              </a:rPr>
              <a:t> K. – </a:t>
            </a:r>
            <a:r>
              <a:rPr lang="cs-CZ" altLang="cs-CZ" dirty="0" err="1">
                <a:latin typeface="Verdana" panose="020B0604030504040204" pitchFamily="34" charset="0"/>
              </a:rPr>
              <a:t>Bograd</a:t>
            </a:r>
            <a:r>
              <a:rPr lang="cs-CZ" altLang="cs-CZ" dirty="0">
                <a:latin typeface="Verdana" panose="020B0604030504040204" pitchFamily="34" charset="0"/>
              </a:rPr>
              <a:t> M. (</a:t>
            </a:r>
            <a:r>
              <a:rPr lang="cs-CZ" altLang="cs-CZ" dirty="0" err="1">
                <a:latin typeface="Verdana" panose="020B0604030504040204" pitchFamily="34" charset="0"/>
              </a:rPr>
              <a:t>eds</a:t>
            </a:r>
            <a:r>
              <a:rPr lang="cs-CZ" altLang="cs-CZ" dirty="0">
                <a:latin typeface="Verdana" panose="020B0604030504040204" pitchFamily="34" charset="0"/>
              </a:rPr>
              <a:t>.): </a:t>
            </a:r>
            <a:r>
              <a:rPr lang="cs-CZ" altLang="cs-CZ" dirty="0" err="1">
                <a:latin typeface="Verdana" panose="020B0604030504040204" pitchFamily="34" charset="0"/>
              </a:rPr>
              <a:t>Feminist</a:t>
            </a:r>
            <a:r>
              <a:rPr lang="cs-CZ" altLang="cs-CZ" dirty="0">
                <a:latin typeface="Verdana" panose="020B0604030504040204" pitchFamily="34" charset="0"/>
              </a:rPr>
              <a:t> </a:t>
            </a:r>
            <a:r>
              <a:rPr lang="cs-CZ" altLang="cs-CZ" dirty="0" err="1">
                <a:latin typeface="Verdana" panose="020B0604030504040204" pitchFamily="34" charset="0"/>
              </a:rPr>
              <a:t>perspectives</a:t>
            </a:r>
            <a:r>
              <a:rPr lang="cs-CZ" altLang="cs-CZ" dirty="0">
                <a:latin typeface="Verdana" panose="020B0604030504040204" pitchFamily="34" charset="0"/>
              </a:rPr>
              <a:t> on </a:t>
            </a:r>
            <a:r>
              <a:rPr lang="cs-CZ" altLang="cs-CZ" dirty="0" err="1">
                <a:latin typeface="Verdana" panose="020B0604030504040204" pitchFamily="34" charset="0"/>
              </a:rPr>
              <a:t>wife</a:t>
            </a:r>
            <a:r>
              <a:rPr lang="cs-CZ" altLang="cs-CZ" dirty="0">
                <a:latin typeface="Verdana" panose="020B0604030504040204" pitchFamily="34" charset="0"/>
              </a:rPr>
              <a:t> abuse. London, 1989.)</a:t>
            </a:r>
          </a:p>
          <a:p>
            <a:pPr marL="228600" indent="-228600" eaLnBrk="1" hangingPunct="1">
              <a:spcBef>
                <a:spcPct val="0"/>
              </a:spcBef>
              <a:buFont typeface="Calibri" panose="020F0502020204030204" pitchFamily="34" charset="0"/>
              <a:buAutoNum type="arabicPeriod"/>
            </a:pPr>
            <a:r>
              <a:rPr lang="cs-CZ" altLang="cs-CZ" sz="1600" dirty="0">
                <a:latin typeface="Verdana" panose="020B0604030504040204" pitchFamily="34" charset="0"/>
              </a:rPr>
              <a:t>(</a:t>
            </a:r>
            <a:r>
              <a:rPr lang="cs-CZ" altLang="cs-CZ" dirty="0" err="1">
                <a:latin typeface="Verdana" panose="020B0604030504040204" pitchFamily="34" charset="0"/>
              </a:rPr>
              <a:t>Kavemann</a:t>
            </a:r>
            <a:r>
              <a:rPr lang="cs-CZ" altLang="cs-CZ" dirty="0">
                <a:latin typeface="Verdana" panose="020B0604030504040204" pitchFamily="34" charset="0"/>
              </a:rPr>
              <a:t> – </a:t>
            </a:r>
            <a:r>
              <a:rPr lang="cs-CZ" altLang="cs-CZ" dirty="0" err="1">
                <a:latin typeface="Verdana" panose="020B0604030504040204" pitchFamily="34" charset="0"/>
              </a:rPr>
              <a:t>Kreyssig</a:t>
            </a:r>
            <a:r>
              <a:rPr lang="cs-CZ" altLang="cs-CZ" dirty="0">
                <a:latin typeface="Verdana" panose="020B0604030504040204" pitchFamily="34" charset="0"/>
              </a:rPr>
              <a:t>: </a:t>
            </a:r>
            <a:r>
              <a:rPr lang="cs-CZ" altLang="cs-CZ" dirty="0" err="1">
                <a:latin typeface="Verdana" panose="020B0604030504040204" pitchFamily="34" charset="0"/>
              </a:rPr>
              <a:t>Handbuch</a:t>
            </a:r>
            <a:r>
              <a:rPr lang="cs-CZ" altLang="cs-CZ" dirty="0">
                <a:latin typeface="Verdana" panose="020B0604030504040204" pitchFamily="34" charset="0"/>
              </a:rPr>
              <a:t> </a:t>
            </a:r>
            <a:r>
              <a:rPr lang="cs-CZ" altLang="cs-CZ" dirty="0" err="1">
                <a:latin typeface="Verdana" panose="020B0604030504040204" pitchFamily="34" charset="0"/>
              </a:rPr>
              <a:t>Kinder</a:t>
            </a:r>
            <a:r>
              <a:rPr lang="cs-CZ" altLang="cs-CZ" dirty="0">
                <a:latin typeface="Verdana" panose="020B0604030504040204" pitchFamily="34" charset="0"/>
              </a:rPr>
              <a:t> </a:t>
            </a:r>
            <a:r>
              <a:rPr lang="cs-CZ" altLang="cs-CZ" dirty="0" err="1">
                <a:latin typeface="Verdana" panose="020B0604030504040204" pitchFamily="34" charset="0"/>
              </a:rPr>
              <a:t>und</a:t>
            </a:r>
            <a:r>
              <a:rPr lang="cs-CZ" altLang="cs-CZ" dirty="0">
                <a:latin typeface="Verdana" panose="020B0604030504040204" pitchFamily="34" charset="0"/>
              </a:rPr>
              <a:t> </a:t>
            </a:r>
            <a:r>
              <a:rPr lang="cs-CZ" altLang="cs-CZ" dirty="0" err="1">
                <a:latin typeface="Verdana" panose="020B0604030504040204" pitchFamily="34" charset="0"/>
              </a:rPr>
              <a:t>häusliche</a:t>
            </a:r>
            <a:r>
              <a:rPr lang="cs-CZ" altLang="cs-CZ" dirty="0">
                <a:latin typeface="Verdana" panose="020B0604030504040204" pitchFamily="34" charset="0"/>
              </a:rPr>
              <a:t> </a:t>
            </a:r>
            <a:r>
              <a:rPr lang="cs-CZ" altLang="cs-CZ" dirty="0" err="1">
                <a:latin typeface="Verdana" panose="020B0604030504040204" pitchFamily="34" charset="0"/>
              </a:rPr>
              <a:t>Gewalt</a:t>
            </a:r>
            <a:r>
              <a:rPr lang="cs-CZ" altLang="cs-CZ" dirty="0">
                <a:latin typeface="Verdana" panose="020B0604030504040204" pitchFamily="34" charset="0"/>
              </a:rPr>
              <a:t>. Wiesbaden, 2006)</a:t>
            </a:r>
          </a:p>
          <a:p>
            <a:pPr marL="228600" indent="-228600" eaLnBrk="1" hangingPunct="1">
              <a:spcBef>
                <a:spcPct val="0"/>
              </a:spcBef>
              <a:buFont typeface="Calibri" panose="020F0502020204030204" pitchFamily="34" charset="0"/>
              <a:buAutoNum type="arabicPeriod"/>
            </a:pPr>
            <a:r>
              <a:rPr lang="cs-CZ" altLang="cs-CZ" dirty="0">
                <a:latin typeface="Verdana" panose="020B0604030504040204" pitchFamily="34" charset="0"/>
              </a:rPr>
              <a:t>(</a:t>
            </a:r>
            <a:r>
              <a:rPr lang="cs-CZ" altLang="cs-CZ" dirty="0" err="1">
                <a:latin typeface="Verdana" panose="020B0604030504040204" pitchFamily="34" charset="0"/>
              </a:rPr>
              <a:t>proFem</a:t>
            </a:r>
            <a:r>
              <a:rPr lang="cs-CZ" altLang="cs-CZ" dirty="0">
                <a:latin typeface="Verdana" panose="020B0604030504040204" pitchFamily="34" charset="0"/>
              </a:rPr>
              <a:t>, 2014)</a:t>
            </a:r>
          </a:p>
          <a:p>
            <a:pPr marL="228600" indent="-228600" eaLnBrk="1" hangingPunct="1">
              <a:spcBef>
                <a:spcPct val="0"/>
              </a:spcBef>
              <a:buFont typeface="Calibri" panose="020F0502020204030204" pitchFamily="34" charset="0"/>
              <a:buAutoNum type="arabicPeriod"/>
            </a:pPr>
            <a:r>
              <a:rPr lang="cs-CZ" altLang="cs-CZ" sz="1600" dirty="0">
                <a:latin typeface="Verdana" panose="020B0604030504040204" pitchFamily="34" charset="0"/>
              </a:rPr>
              <a:t>(</a:t>
            </a:r>
            <a:r>
              <a:rPr lang="cs-CZ" altLang="cs-CZ" dirty="0">
                <a:latin typeface="Verdana" panose="020B0604030504040204" pitchFamily="34" charset="0"/>
              </a:rPr>
              <a:t>Rosa, 2007)</a:t>
            </a:r>
          </a:p>
          <a:p>
            <a:pPr marL="228600" indent="-228600" eaLnBrk="1" hangingPunct="1">
              <a:spcBef>
                <a:spcPct val="0"/>
              </a:spcBef>
              <a:buFont typeface="Calibri" panose="020F0502020204030204" pitchFamily="34" charset="0"/>
              <a:buAutoNum type="arabicPeriod"/>
            </a:pPr>
            <a:r>
              <a:rPr lang="cs-CZ" altLang="cs-CZ" dirty="0">
                <a:latin typeface="Verdana" panose="020B0604030504040204" pitchFamily="34" charset="0"/>
              </a:rPr>
              <a:t>(Násilí na ženách: průzkum napříč EU, 2014)</a:t>
            </a:r>
          </a:p>
          <a:p>
            <a:pPr marL="228600" indent="-228600" eaLnBrk="1" hangingPunct="1">
              <a:spcBef>
                <a:spcPct val="0"/>
              </a:spcBef>
              <a:buFont typeface="Calibri" panose="020F0502020204030204" pitchFamily="34" charset="0"/>
              <a:buAutoNum type="arabicPeriod"/>
            </a:pPr>
            <a:endParaRPr lang="cs-CZ" altLang="cs-CZ" dirty="0">
              <a:latin typeface="Verdana" panose="020B0604030504040204" pitchFamily="34" charset="0"/>
            </a:endParaRPr>
          </a:p>
          <a:p>
            <a:pPr marL="228600" indent="-228600" eaLnBrk="1" hangingPunct="1">
              <a:spcBef>
                <a:spcPct val="0"/>
              </a:spcBef>
              <a:buFont typeface="Calibri" panose="020F0502020204030204" pitchFamily="34" charset="0"/>
              <a:buAutoNum type="arabicPeriod"/>
            </a:pPr>
            <a:endParaRPr lang="cs-CZ" altLang="cs-CZ" i="1" dirty="0"/>
          </a:p>
        </p:txBody>
      </p:sp>
      <p:sp>
        <p:nvSpPr>
          <p:cNvPr id="92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fld id="{34DA27E5-7FE2-4941-BEFE-7024E3552394}" type="slidenum">
              <a:rPr lang="cs-CZ" altLang="cs-CZ" sz="1200" smtClean="0"/>
              <a:pPr/>
              <a:t>7</a:t>
            </a:fld>
            <a:endParaRPr lang="cs-CZ" altLang="cs-CZ" sz="1200"/>
          </a:p>
        </p:txBody>
      </p:sp>
    </p:spTree>
    <p:extLst>
      <p:ext uri="{BB962C8B-B14F-4D97-AF65-F5344CB8AC3E}">
        <p14:creationId xmlns:p14="http://schemas.microsoft.com/office/powerpoint/2010/main" val="423464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1.Představení filmu</a:t>
            </a:r>
          </a:p>
          <a:p>
            <a:r>
              <a:rPr lang="cs-CZ" dirty="0"/>
              <a:t>2. Rozdělení</a:t>
            </a:r>
            <a:r>
              <a:rPr lang="cs-CZ" baseline="0" dirty="0"/>
              <a:t> do 3členných skupin</a:t>
            </a:r>
          </a:p>
          <a:p>
            <a:r>
              <a:rPr lang="cs-CZ" baseline="0" dirty="0"/>
              <a:t>3. Reflexe vlastních postojů – v trojicích – my budeme obcházet skupinky a pozorovat, trochu se zapojovat, pomáhat rozproudit diskuzi… - 10 – 20 minut - </a:t>
            </a:r>
            <a:r>
              <a:rPr lang="cs-CZ" b="1" baseline="0" dirty="0"/>
              <a:t>oznámíme 10 minut</a:t>
            </a:r>
            <a:r>
              <a:rPr lang="cs-CZ" baseline="0" dirty="0"/>
              <a:t>, budeme počítat, že to může být trochu více, maximálně 20´</a:t>
            </a:r>
          </a:p>
          <a:p>
            <a:r>
              <a:rPr lang="cs-CZ" baseline="0" dirty="0"/>
              <a:t>4. Ve skupině rozlosovat 1-2-3 čísla.</a:t>
            </a:r>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8</a:t>
            </a:fld>
            <a:endParaRPr lang="cs-CZ" altLang="cs-CZ"/>
          </a:p>
        </p:txBody>
      </p:sp>
    </p:spTree>
    <p:extLst>
      <p:ext uri="{BB962C8B-B14F-4D97-AF65-F5344CB8AC3E}">
        <p14:creationId xmlns:p14="http://schemas.microsoft.com/office/powerpoint/2010/main" val="243184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Pouštíme film</a:t>
            </a:r>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9</a:t>
            </a:fld>
            <a:endParaRPr lang="cs-CZ" altLang="cs-CZ"/>
          </a:p>
        </p:txBody>
      </p:sp>
    </p:spTree>
    <p:extLst>
      <p:ext uri="{BB962C8B-B14F-4D97-AF65-F5344CB8AC3E}">
        <p14:creationId xmlns:p14="http://schemas.microsoft.com/office/powerpoint/2010/main" val="2988597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cs-CZ" dirty="0"/>
              <a:t>Otázky necháme ve</a:t>
            </a:r>
            <a:r>
              <a:rPr lang="cs-CZ" baseline="0" dirty="0"/>
              <a:t> skupince prodiskutovat – </a:t>
            </a:r>
            <a:r>
              <a:rPr lang="cs-CZ" baseline="0" dirty="0" err="1"/>
              <a:t>max</a:t>
            </a:r>
            <a:r>
              <a:rPr lang="cs-CZ" baseline="0" dirty="0"/>
              <a:t> 10 minut, pak vyzveme, aby sdíleli na co přišli všichni společně</a:t>
            </a:r>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10</a:t>
            </a:fld>
            <a:endParaRPr lang="cs-CZ" altLang="cs-CZ"/>
          </a:p>
        </p:txBody>
      </p:sp>
    </p:spTree>
    <p:extLst>
      <p:ext uri="{BB962C8B-B14F-4D97-AF65-F5344CB8AC3E}">
        <p14:creationId xmlns:p14="http://schemas.microsoft.com/office/powerpoint/2010/main" val="211079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Jak</a:t>
            </a:r>
            <a:r>
              <a:rPr lang="cs-CZ" baseline="0" dirty="0"/>
              <a:t> to může vypadat na první pohled</a:t>
            </a:r>
            <a:endParaRPr lang="cs-CZ" dirty="0"/>
          </a:p>
        </p:txBody>
      </p:sp>
      <p:sp>
        <p:nvSpPr>
          <p:cNvPr id="4" name="Zástupný symbol pro číslo snímku 3"/>
          <p:cNvSpPr>
            <a:spLocks noGrp="1"/>
          </p:cNvSpPr>
          <p:nvPr>
            <p:ph type="sldNum" sz="quarter" idx="10"/>
          </p:nvPr>
        </p:nvSpPr>
        <p:spPr/>
        <p:txBody>
          <a:bodyPr/>
          <a:lstStyle/>
          <a:p>
            <a:pPr>
              <a:defRPr/>
            </a:pPr>
            <a:fld id="{CDE5920D-C150-4479-973E-AE3419236E30}" type="slidenum">
              <a:rPr lang="cs-CZ" altLang="cs-CZ" smtClean="0"/>
              <a:pPr>
                <a:defRPr/>
              </a:pPr>
              <a:t>13</a:t>
            </a:fld>
            <a:endParaRPr lang="cs-CZ" altLang="cs-CZ"/>
          </a:p>
        </p:txBody>
      </p:sp>
    </p:spTree>
    <p:extLst>
      <p:ext uri="{BB962C8B-B14F-4D97-AF65-F5344CB8AC3E}">
        <p14:creationId xmlns:p14="http://schemas.microsoft.com/office/powerpoint/2010/main" val="2614713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t="-10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75104" y="3268505"/>
            <a:ext cx="8290560" cy="1106129"/>
          </a:xfrm>
        </p:spPr>
        <p:txBody>
          <a:bodyPr anchor="b"/>
          <a:lstStyle>
            <a:lvl1pPr algn="ctr">
              <a:defRPr sz="6000" b="1">
                <a:solidFill>
                  <a:schemeClr val="tx1"/>
                </a:solidFill>
              </a:defRPr>
            </a:lvl1pPr>
          </a:lstStyle>
          <a:p>
            <a:r>
              <a:rPr lang="cs-CZ" dirty="0"/>
              <a:t>Název</a:t>
            </a:r>
            <a:endParaRPr lang="en-US" dirty="0"/>
          </a:p>
        </p:txBody>
      </p:sp>
      <p:sp>
        <p:nvSpPr>
          <p:cNvPr id="3" name="Subtitle 2"/>
          <p:cNvSpPr>
            <a:spLocks noGrp="1"/>
          </p:cNvSpPr>
          <p:nvPr>
            <p:ph type="subTitle" idx="1" hasCustomPrompt="1"/>
          </p:nvPr>
        </p:nvSpPr>
        <p:spPr>
          <a:xfrm>
            <a:off x="1975104" y="4977353"/>
            <a:ext cx="8290560" cy="1279688"/>
          </a:xfrm>
        </p:spPr>
        <p:txBody>
          <a:bodyPr/>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Jméno lektora, datum kurzu, pro koho</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0CE8B03-88B5-4B89-8A8B-EF4278748C7F}" type="slidenum">
              <a:rPr lang="cs-CZ" altLang="cs-CZ" smtClean="0"/>
              <a:pPr>
                <a:defRPr/>
              </a:pPr>
              <a:t>‹#›</a:t>
            </a:fld>
            <a:endParaRPr lang="cs-CZ" altLang="cs-CZ"/>
          </a:p>
        </p:txBody>
      </p:sp>
    </p:spTree>
    <p:extLst>
      <p:ext uri="{BB962C8B-B14F-4D97-AF65-F5344CB8AC3E}">
        <p14:creationId xmlns:p14="http://schemas.microsoft.com/office/powerpoint/2010/main" val="172027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700"/>
            <a:ext cx="10515600" cy="1281113"/>
          </a:xfrm>
        </p:spPr>
        <p:txBody>
          <a:bodyPr/>
          <a:lstStyle>
            <a:lvl1pPr algn="ctr">
              <a:defRPr b="1" baseline="0">
                <a:solidFill>
                  <a:schemeClr val="bg1"/>
                </a:solidFill>
              </a:defRPr>
            </a:lvl1pPr>
          </a:lstStyle>
          <a:p>
            <a:r>
              <a:rPr lang="cs-CZ"/>
              <a:t>Kliknutím lze upravit styl.</a:t>
            </a:r>
            <a:endParaRPr lang="en-US" dirty="0"/>
          </a:p>
        </p:txBody>
      </p:sp>
      <p:sp>
        <p:nvSpPr>
          <p:cNvPr id="3" name="Content Placeholder 2"/>
          <p:cNvSpPr>
            <a:spLocks noGrp="1"/>
          </p:cNvSpPr>
          <p:nvPr>
            <p:ph idx="1"/>
          </p:nvPr>
        </p:nvSpPr>
        <p:spPr>
          <a:xfrm>
            <a:off x="838200" y="1716505"/>
            <a:ext cx="10515600" cy="446045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61351E8F-90E9-489D-BDFB-4663D57C5583}" type="slidenum">
              <a:rPr lang="cs-CZ" altLang="cs-CZ" smtClean="0"/>
              <a:pPr>
                <a:defRPr/>
              </a:pPr>
              <a:t>‹#›</a:t>
            </a:fld>
            <a:endParaRPr lang="cs-CZ" altLang="cs-CZ"/>
          </a:p>
        </p:txBody>
      </p:sp>
    </p:spTree>
    <p:extLst>
      <p:ext uri="{BB962C8B-B14F-4D97-AF65-F5344CB8AC3E}">
        <p14:creationId xmlns:p14="http://schemas.microsoft.com/office/powerpoint/2010/main" val="191220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124325"/>
          </a:xfrm>
        </p:spPr>
        <p:txBody>
          <a:bodyPr anchor="b"/>
          <a:lstStyle>
            <a:lvl1pPr algn="l">
              <a:defRPr sz="6000" b="0">
                <a:solidFill>
                  <a:schemeClr val="tx1"/>
                </a:solidFill>
              </a:defRPr>
            </a:lvl1pPr>
          </a:lstStyle>
          <a:p>
            <a:r>
              <a:rPr lang="cs-CZ"/>
              <a:t>Kliknutím lze upravit styl.</a:t>
            </a:r>
            <a:endParaRPr lang="en-US" dirty="0"/>
          </a:p>
        </p:txBody>
      </p:sp>
      <p:sp>
        <p:nvSpPr>
          <p:cNvPr id="3" name="Text Placeholder 2"/>
          <p:cNvSpPr>
            <a:spLocks noGrp="1"/>
          </p:cNvSpPr>
          <p:nvPr>
            <p:ph type="body" idx="1"/>
          </p:nvPr>
        </p:nvSpPr>
        <p:spPr>
          <a:xfrm>
            <a:off x="831850" y="4700337"/>
            <a:ext cx="10515600" cy="138931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A1F4A10B-6699-4C87-B76B-CB3F961FDEE9}" type="slidenum">
              <a:rPr lang="cs-CZ" altLang="cs-CZ" smtClean="0"/>
              <a:pPr>
                <a:defRPr/>
              </a:pPr>
              <a:t>‹#›</a:t>
            </a:fld>
            <a:endParaRPr lang="cs-CZ" altLang="cs-CZ"/>
          </a:p>
        </p:txBody>
      </p:sp>
    </p:spTree>
    <p:extLst>
      <p:ext uri="{BB962C8B-B14F-4D97-AF65-F5344CB8AC3E}">
        <p14:creationId xmlns:p14="http://schemas.microsoft.com/office/powerpoint/2010/main" val="210059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lvl1pPr algn="ctr">
              <a:defRPr b="1">
                <a:solidFill>
                  <a:schemeClr val="bg1"/>
                </a:solidFill>
              </a:defRPr>
            </a:lvl1pPr>
          </a:lstStyle>
          <a:p>
            <a:r>
              <a:rPr lang="cs-CZ"/>
              <a:t>Kliknutím lze upravit styl.</a:t>
            </a:r>
            <a:endParaRPr lang="en-US" dirty="0"/>
          </a:p>
        </p:txBody>
      </p:sp>
      <p:sp>
        <p:nvSpPr>
          <p:cNvPr id="3" name="Content Placeholder 2"/>
          <p:cNvSpPr>
            <a:spLocks noGrp="1"/>
          </p:cNvSpPr>
          <p:nvPr>
            <p:ph sz="half" idx="1"/>
          </p:nvPr>
        </p:nvSpPr>
        <p:spPr>
          <a:xfrm>
            <a:off x="838200" y="1620253"/>
            <a:ext cx="5181600" cy="4556709"/>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620253"/>
            <a:ext cx="5181600" cy="455671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C89B86D0-606C-462E-AB43-E7D63E1A92A9}" type="slidenum">
              <a:rPr lang="cs-CZ" altLang="cs-CZ" smtClean="0"/>
              <a:pPr>
                <a:defRPr/>
              </a:pPr>
              <a:t>‹#›</a:t>
            </a:fld>
            <a:endParaRPr lang="cs-CZ" altLang="cs-CZ"/>
          </a:p>
        </p:txBody>
      </p:sp>
    </p:spTree>
    <p:extLst>
      <p:ext uri="{BB962C8B-B14F-4D97-AF65-F5344CB8AC3E}">
        <p14:creationId xmlns:p14="http://schemas.microsoft.com/office/powerpoint/2010/main" val="139696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4283"/>
            <a:ext cx="10515600" cy="1325563"/>
          </a:xfrm>
        </p:spPr>
        <p:txBody>
          <a:bodyPr/>
          <a:lstStyle>
            <a:lvl1pPr algn="ctr">
              <a:defRPr b="1">
                <a:solidFill>
                  <a:schemeClr val="bg1"/>
                </a:solidFill>
              </a:defRPr>
            </a:lvl1pPr>
          </a:lstStyle>
          <a:p>
            <a:r>
              <a:rPr lang="cs-CZ"/>
              <a:t>Kliknutím lze upravit styl.</a:t>
            </a:r>
            <a:endParaRPr lang="en-US" dirty="0"/>
          </a:p>
        </p:txBody>
      </p:sp>
      <p:sp>
        <p:nvSpPr>
          <p:cNvPr id="3" name="Text Placeholder 2"/>
          <p:cNvSpPr>
            <a:spLocks noGrp="1"/>
          </p:cNvSpPr>
          <p:nvPr>
            <p:ph type="body" idx="1"/>
          </p:nvPr>
        </p:nvSpPr>
        <p:spPr>
          <a:xfrm>
            <a:off x="839788" y="1608371"/>
            <a:ext cx="5157787" cy="8248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839788" y="2432283"/>
            <a:ext cx="5157787" cy="375738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0612" y="16083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72200" y="2432283"/>
            <a:ext cx="5183188" cy="3757379"/>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AA087986-EF49-47F5-9FFC-A65D85B41C83}" type="slidenum">
              <a:rPr lang="cs-CZ" altLang="cs-CZ" smtClean="0"/>
              <a:pPr>
                <a:defRPr/>
              </a:pPr>
              <a:t>‹#›</a:t>
            </a:fld>
            <a:endParaRPr lang="cs-CZ" altLang="cs-CZ"/>
          </a:p>
        </p:txBody>
      </p:sp>
    </p:spTree>
    <p:extLst>
      <p:ext uri="{BB962C8B-B14F-4D97-AF65-F5344CB8AC3E}">
        <p14:creationId xmlns:p14="http://schemas.microsoft.com/office/powerpoint/2010/main" val="3668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ý">
    <p:bg>
      <p:bgPr>
        <a:solidFill>
          <a:schemeClr val="accent1">
            <a:alpha val="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ED41685F-1F06-4C1D-95A0-2002D68A634D}" type="slidenum">
              <a:rPr lang="cs-CZ" altLang="cs-CZ" smtClean="0"/>
              <a:pPr>
                <a:defRPr/>
              </a:pPr>
              <a:t>‹#›</a:t>
            </a:fld>
            <a:endParaRPr lang="cs-CZ" altLang="cs-CZ"/>
          </a:p>
        </p:txBody>
      </p:sp>
    </p:spTree>
    <p:extLst>
      <p:ext uri="{BB962C8B-B14F-4D97-AF65-F5344CB8AC3E}">
        <p14:creationId xmlns:p14="http://schemas.microsoft.com/office/powerpoint/2010/main" val="323916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826684" y="301625"/>
            <a:ext cx="9751483"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1826684" y="1827213"/>
            <a:ext cx="4773083"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802967" y="1827213"/>
            <a:ext cx="4775200" cy="4114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4595A80-1DD8-42BA-868D-DB6A64BCA01E}" type="slidenum">
              <a:rPr lang="cs-CZ" altLang="cs-CZ"/>
              <a:pPr>
                <a:defRPr/>
              </a:pPr>
              <a:t>‹#›</a:t>
            </a:fld>
            <a:endParaRPr lang="cs-CZ" altLang="cs-CZ"/>
          </a:p>
        </p:txBody>
      </p:sp>
    </p:spTree>
    <p:extLst>
      <p:ext uri="{BB962C8B-B14F-4D97-AF65-F5344CB8AC3E}">
        <p14:creationId xmlns:p14="http://schemas.microsoft.com/office/powerpoint/2010/main" val="360310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b="1">
                <a:solidFill>
                  <a:schemeClr val="bg1"/>
                </a:solidFill>
                <a:latin typeface="Corbel" panose="020B0503020204020204" pitchFamily="34" charset="0"/>
              </a:defRPr>
            </a:lvl1pPr>
          </a:lstStyle>
          <a:p>
            <a:r>
              <a:rPr lang="cs-CZ" dirty="0"/>
              <a:t>Kliknutím lze upravit styl.</a:t>
            </a:r>
          </a:p>
        </p:txBody>
      </p:sp>
      <p:sp>
        <p:nvSpPr>
          <p:cNvPr id="3" name="Zástupný symbol pro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solidFill>
                  <a:prstClr val="black"/>
                </a:solidFill>
                <a:latin typeface="Corbel" panose="020B0503020204020204" pitchFamily="34" charset="0"/>
                <a:cs typeface="+mn-cs"/>
              </a:defRPr>
            </a:lvl1pPr>
          </a:lstStyle>
          <a:p>
            <a:pPr>
              <a:defRPr/>
            </a:pPr>
            <a:fld id="{BAE2A680-5710-4519-BEFA-7F568B02F8E5}" type="datetime1">
              <a:rPr lang="cs-CZ" smtClean="0"/>
              <a:t>6. 11. 2024</a:t>
            </a:fld>
            <a:endParaRPr lang="cs-CZ" dirty="0"/>
          </a:p>
        </p:txBody>
      </p:sp>
      <p:sp>
        <p:nvSpPr>
          <p:cNvPr id="4" name="Zástupný symbol pro zápatí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solidFill>
                  <a:prstClr val="black"/>
                </a:solidFill>
                <a:latin typeface="Corbel" panose="020B0503020204020204" pitchFamily="34" charset="0"/>
                <a:cs typeface="+mn-cs"/>
              </a:defRPr>
            </a:lvl1pPr>
          </a:lstStyle>
          <a:p>
            <a:pPr>
              <a:defRPr/>
            </a:pPr>
            <a:endParaRPr lang="cs-CZ" dirty="0"/>
          </a:p>
        </p:txBody>
      </p:sp>
      <p:sp>
        <p:nvSpPr>
          <p:cNvPr id="5" name="Zástupný symbol pro číslo snímku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orbel" panose="020B0503020204020204" pitchFamily="34" charset="0"/>
              </a:defRPr>
            </a:lvl1pPr>
          </a:lstStyle>
          <a:p>
            <a:fld id="{109BC381-7D8F-4151-8772-BAC03BBD5138}" type="slidenum">
              <a:rPr lang="cs-CZ" altLang="cs-CZ" smtClean="0"/>
              <a:pPr/>
              <a:t>‹#›</a:t>
            </a:fld>
            <a:endParaRPr lang="cs-CZ" altLang="cs-CZ" dirty="0"/>
          </a:p>
        </p:txBody>
      </p:sp>
    </p:spTree>
    <p:extLst>
      <p:ext uri="{BB962C8B-B14F-4D97-AF65-F5344CB8AC3E}">
        <p14:creationId xmlns:p14="http://schemas.microsoft.com/office/powerpoint/2010/main" val="266794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tellysbilde">
  <p:cSld name="1_Tittellysbilde">
    <p:spTree>
      <p:nvGrpSpPr>
        <p:cNvPr id="1" name="Shape 49"/>
        <p:cNvGrpSpPr/>
        <p:nvPr/>
      </p:nvGrpSpPr>
      <p:grpSpPr>
        <a:xfrm>
          <a:off x="0" y="0"/>
          <a:ext cx="0" cy="0"/>
          <a:chOff x="0" y="0"/>
          <a:chExt cx="0" cy="0"/>
        </a:xfrm>
      </p:grpSpPr>
      <p:sp>
        <p:nvSpPr>
          <p:cNvPr id="50" name="Google Shape;50;p54"/>
          <p:cNvSpPr>
            <a:spLocks noGrp="1"/>
          </p:cNvSpPr>
          <p:nvPr>
            <p:ph type="pic" idx="2"/>
          </p:nvPr>
        </p:nvSpPr>
        <p:spPr>
          <a:xfrm>
            <a:off x="0" y="0"/>
            <a:ext cx="12192000" cy="6858000"/>
          </a:xfrm>
          <a:prstGeom prst="rect">
            <a:avLst/>
          </a:prstGeom>
          <a:noFill/>
          <a:ln>
            <a:noFill/>
          </a:ln>
        </p:spPr>
      </p:sp>
      <p:sp>
        <p:nvSpPr>
          <p:cNvPr id="51" name="Google Shape;51;p54"/>
          <p:cNvSpPr txBox="1">
            <a:spLocks noGrp="1"/>
          </p:cNvSpPr>
          <p:nvPr>
            <p:ph type="subTitle" idx="1"/>
          </p:nvPr>
        </p:nvSpPr>
        <p:spPr>
          <a:xfrm>
            <a:off x="3097469" y="5054195"/>
            <a:ext cx="5997063" cy="335980"/>
          </a:xfrm>
          <a:prstGeom prst="rect">
            <a:avLst/>
          </a:prstGeom>
          <a:noFill/>
          <a:ln>
            <a:noFill/>
          </a:ln>
        </p:spPr>
        <p:txBody>
          <a:bodyPr spcFirstLastPara="1" wrap="square" lIns="91425" tIns="45700" rIns="91425" bIns="45700" anchor="ctr" anchorCtr="0">
            <a:normAutofit/>
          </a:bodyPr>
          <a:lstStyle>
            <a:lvl1pPr marR="0" lvl="0" algn="ctr" rtl="0">
              <a:spcBef>
                <a:spcPts val="271"/>
              </a:spcBef>
              <a:spcAft>
                <a:spcPts val="0"/>
              </a:spcAft>
              <a:buClr>
                <a:schemeClr val="lt2"/>
              </a:buClr>
              <a:buSzPts val="1353"/>
              <a:buFont typeface="Arial"/>
              <a:buNone/>
              <a:defRPr sz="1353" b="0" i="0" u="none" strike="noStrike" cap="none">
                <a:solidFill>
                  <a:schemeClr val="lt2"/>
                </a:solidFill>
                <a:latin typeface="Calibri"/>
                <a:ea typeface="Calibri"/>
                <a:cs typeface="Calibri"/>
                <a:sym typeface="Calibri"/>
              </a:defRPr>
            </a:lvl1pPr>
            <a:lvl2pPr marR="0" lvl="1" algn="ctr" rtl="0">
              <a:spcBef>
                <a:spcPts val="299"/>
              </a:spcBef>
              <a:spcAft>
                <a:spcPts val="0"/>
              </a:spcAft>
              <a:buClr>
                <a:schemeClr val="dk1"/>
              </a:buClr>
              <a:buSzPts val="1497"/>
              <a:buFont typeface="Arial"/>
              <a:buNone/>
              <a:defRPr sz="1497" b="0" i="0" u="none" strike="noStrike" cap="none">
                <a:solidFill>
                  <a:schemeClr val="dk1"/>
                </a:solidFill>
                <a:latin typeface="Calibri"/>
                <a:ea typeface="Calibri"/>
                <a:cs typeface="Calibri"/>
                <a:sym typeface="Calibri"/>
              </a:defRPr>
            </a:lvl2pPr>
            <a:lvl3pPr marR="0" lvl="2" algn="ctr" rtl="0">
              <a:spcBef>
                <a:spcPts val="270"/>
              </a:spcBef>
              <a:spcAft>
                <a:spcPts val="0"/>
              </a:spcAft>
              <a:buClr>
                <a:schemeClr val="dk1"/>
              </a:buClr>
              <a:buSzPts val="1348"/>
              <a:buFont typeface="Arial"/>
              <a:buNone/>
              <a:defRPr sz="1348" b="0" i="0" u="none" strike="noStrike" cap="none">
                <a:solidFill>
                  <a:schemeClr val="dk1"/>
                </a:solidFill>
                <a:latin typeface="Calibri"/>
                <a:ea typeface="Calibri"/>
                <a:cs typeface="Calibri"/>
                <a:sym typeface="Calibri"/>
              </a:defRPr>
            </a:lvl3pPr>
            <a:lvl4pPr marR="0" lvl="3"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4pPr>
            <a:lvl5pPr marR="0" lvl="4"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5pPr>
            <a:lvl6pPr marR="0" lvl="5"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6pPr>
            <a:lvl7pPr marR="0" lvl="6"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7pPr>
            <a:lvl8pPr marR="0" lvl="7"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8pPr>
            <a:lvl9pPr marR="0" lvl="8" algn="ctr" rtl="0">
              <a:spcBef>
                <a:spcPts val="240"/>
              </a:spcBef>
              <a:spcAft>
                <a:spcPts val="0"/>
              </a:spcAft>
              <a:buClr>
                <a:schemeClr val="dk1"/>
              </a:buClr>
              <a:buSzPts val="1198"/>
              <a:buFont typeface="Arial"/>
              <a:buNone/>
              <a:defRPr sz="1198" b="0" i="0" u="none" strike="noStrike" cap="none">
                <a:solidFill>
                  <a:schemeClr val="dk1"/>
                </a:solidFill>
                <a:latin typeface="Calibri"/>
                <a:ea typeface="Calibri"/>
                <a:cs typeface="Calibri"/>
                <a:sym typeface="Calibri"/>
              </a:defRPr>
            </a:lvl9pPr>
          </a:lstStyle>
          <a:p>
            <a:endParaRPr/>
          </a:p>
        </p:txBody>
      </p:sp>
      <p:sp>
        <p:nvSpPr>
          <p:cNvPr id="52" name="Google Shape;52;p54"/>
          <p:cNvSpPr txBox="1">
            <a:spLocks noGrp="1"/>
          </p:cNvSpPr>
          <p:nvPr>
            <p:ph type="body" idx="3"/>
          </p:nvPr>
        </p:nvSpPr>
        <p:spPr>
          <a:xfrm>
            <a:off x="3027657" y="2742188"/>
            <a:ext cx="6136689" cy="1512957"/>
          </a:xfrm>
          <a:prstGeom prst="rect">
            <a:avLst/>
          </a:prstGeom>
          <a:blipFill rotWithShape="1">
            <a:blip r:embed="rId2">
              <a:alphaModFix/>
            </a:blip>
            <a:stretch>
              <a:fillRect/>
            </a:stretch>
          </a:blipFill>
          <a:ln>
            <a:noFill/>
          </a:ln>
        </p:spPr>
        <p:txBody>
          <a:bodyPr spcFirstLastPara="1" wrap="square" lIns="91425" tIns="45700" rIns="91425" bIns="45700" anchor="t" anchorCtr="0">
            <a:noAutofit/>
          </a:bodyPr>
          <a:lstStyle>
            <a:lvl1pPr marL="457200" marR="0" lvl="0" indent="-234950" algn="l" rtl="0">
              <a:spcBef>
                <a:spcPts val="20"/>
              </a:spcBef>
              <a:spcAft>
                <a:spcPts val="0"/>
              </a:spcAft>
              <a:buClr>
                <a:srgbClr val="000000"/>
              </a:buClr>
              <a:buSzPts val="100"/>
              <a:buFont typeface="Arial"/>
              <a:buChar char="•"/>
              <a:defRPr sz="100" b="0" i="0" u="none" strike="noStrike" cap="none">
                <a:solidFill>
                  <a:srgbClr val="000000"/>
                </a:solidFill>
                <a:latin typeface="Calibri"/>
                <a:ea typeface="Calibri"/>
                <a:cs typeface="Calibri"/>
                <a:sym typeface="Calibri"/>
              </a:defRPr>
            </a:lvl1pPr>
            <a:lvl2pPr marL="914400" marR="0" lvl="1" indent="-234950" algn="l" rtl="0">
              <a:spcBef>
                <a:spcPts val="20"/>
              </a:spcBef>
              <a:spcAft>
                <a:spcPts val="0"/>
              </a:spcAft>
              <a:buClr>
                <a:srgbClr val="000000"/>
              </a:buClr>
              <a:buSzPts val="100"/>
              <a:buFont typeface="Arial"/>
              <a:buChar char="–"/>
              <a:defRPr sz="100" b="0" i="0" u="none" strike="noStrike" cap="none">
                <a:solidFill>
                  <a:srgbClr val="000000"/>
                </a:solidFill>
                <a:latin typeface="Calibri"/>
                <a:ea typeface="Calibri"/>
                <a:cs typeface="Calibri"/>
                <a:sym typeface="Calibri"/>
              </a:defRPr>
            </a:lvl2pPr>
            <a:lvl3pPr marL="1371600" marR="0" lvl="2" indent="-234950" algn="l" rtl="0">
              <a:spcBef>
                <a:spcPts val="20"/>
              </a:spcBef>
              <a:spcAft>
                <a:spcPts val="0"/>
              </a:spcAft>
              <a:buClr>
                <a:srgbClr val="000000"/>
              </a:buClr>
              <a:buSzPts val="100"/>
              <a:buFont typeface="Arial"/>
              <a:buChar char="•"/>
              <a:defRPr sz="100" b="0" i="0" u="none" strike="noStrike" cap="none">
                <a:solidFill>
                  <a:srgbClr val="000000"/>
                </a:solidFill>
                <a:latin typeface="Calibri"/>
                <a:ea typeface="Calibri"/>
                <a:cs typeface="Calibri"/>
                <a:sym typeface="Calibri"/>
              </a:defRPr>
            </a:lvl3pPr>
            <a:lvl4pPr marL="1828800" marR="0" lvl="3" indent="-234950" algn="l" rtl="0">
              <a:spcBef>
                <a:spcPts val="20"/>
              </a:spcBef>
              <a:spcAft>
                <a:spcPts val="0"/>
              </a:spcAft>
              <a:buClr>
                <a:srgbClr val="000000"/>
              </a:buClr>
              <a:buSzPts val="100"/>
              <a:buFont typeface="Arial"/>
              <a:buChar char="–"/>
              <a:defRPr sz="100" b="0" i="0" u="none" strike="noStrike" cap="none">
                <a:solidFill>
                  <a:srgbClr val="000000"/>
                </a:solidFill>
                <a:latin typeface="Calibri"/>
                <a:ea typeface="Calibri"/>
                <a:cs typeface="Calibri"/>
                <a:sym typeface="Calibri"/>
              </a:defRPr>
            </a:lvl4pPr>
            <a:lvl5pPr marL="2286000" marR="0" lvl="4" indent="-234950" algn="l" rtl="0">
              <a:spcBef>
                <a:spcPts val="20"/>
              </a:spcBef>
              <a:spcAft>
                <a:spcPts val="0"/>
              </a:spcAft>
              <a:buClr>
                <a:srgbClr val="000000"/>
              </a:buClr>
              <a:buSzPts val="100"/>
              <a:buFont typeface="Arial"/>
              <a:buChar char="»"/>
              <a:defRPr sz="100" b="0" i="0" u="none" strike="noStrike" cap="none">
                <a:solidFill>
                  <a:srgbClr val="000000"/>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191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cs-CZ" dirty="0"/>
              <a:t>Kliknutím lze upravit styl.</a:t>
            </a:r>
            <a:endParaRPr lang="en-US" dirty="0"/>
          </a:p>
        </p:txBody>
      </p:sp>
      <p:sp>
        <p:nvSpPr>
          <p:cNvPr id="3" name="Text Placeholder 2"/>
          <p:cNvSpPr>
            <a:spLocks noGrp="1"/>
          </p:cNvSpPr>
          <p:nvPr>
            <p:ph type="body" idx="1"/>
          </p:nvPr>
        </p:nvSpPr>
        <p:spPr>
          <a:xfrm>
            <a:off x="838200" y="1588168"/>
            <a:ext cx="10515600" cy="4588795"/>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7BC8E7-602E-49BB-B296-6C832CA31E71}" type="slidenum">
              <a:rPr lang="cs-CZ" altLang="cs-CZ" smtClean="0"/>
              <a:pPr>
                <a:defRPr/>
              </a:pPr>
              <a:t>‹#›</a:t>
            </a:fld>
            <a:endParaRPr lang="cs-CZ" altLang="cs-CZ"/>
          </a:p>
        </p:txBody>
      </p:sp>
    </p:spTree>
    <p:extLst>
      <p:ext uri="{BB962C8B-B14F-4D97-AF65-F5344CB8AC3E}">
        <p14:creationId xmlns:p14="http://schemas.microsoft.com/office/powerpoint/2010/main" val="73165299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9" r:id="rId8"/>
    <p:sldLayoutId id="2147483900" r:id="rId9"/>
  </p:sldLayoutIdLst>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Corbel" panose="020B0503020204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ZdIQRxwT1I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ayoclinic.org/diseases-conditions/child-abuse/symptoms-causes/syc-2037086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societyforall.cz/karta-ki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egaknihy.cz/pece-a-vychova-deti/139120-trauma-ocima-ditete.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Rodinné systémy</a:t>
            </a:r>
          </a:p>
        </p:txBody>
      </p:sp>
      <p:sp>
        <p:nvSpPr>
          <p:cNvPr id="5" name="Podnadpis 4"/>
          <p:cNvSpPr>
            <a:spLocks noGrp="1"/>
          </p:cNvSpPr>
          <p:nvPr>
            <p:ph type="subTitle" idx="1"/>
          </p:nvPr>
        </p:nvSpPr>
        <p:spPr>
          <a:xfrm>
            <a:off x="1975104" y="4977352"/>
            <a:ext cx="8290560" cy="1619999"/>
          </a:xfrm>
        </p:spPr>
        <p:txBody>
          <a:bodyPr>
            <a:normAutofit fontScale="92500" lnSpcReduction="20000"/>
          </a:bodyPr>
          <a:lstStyle/>
          <a:p>
            <a:pPr algn="ctr"/>
            <a:r>
              <a:rPr lang="cs-CZ" sz="4100" i="1" dirty="0"/>
              <a:t>a domácí násilí</a:t>
            </a:r>
          </a:p>
          <a:p>
            <a:pPr algn="ctr"/>
            <a:endParaRPr lang="cs-CZ" i="1" dirty="0"/>
          </a:p>
          <a:p>
            <a:pPr algn="ctr"/>
            <a:r>
              <a:rPr lang="cs-CZ" sz="1800" dirty="0"/>
              <a:t>Mgr. Zuzana Žoudlíková, Mgr. Mária </a:t>
            </a:r>
            <a:r>
              <a:rPr lang="cs-CZ" sz="1800" dirty="0" err="1"/>
              <a:t>Chocholáčková</a:t>
            </a:r>
            <a:endParaRPr lang="cs-CZ" sz="1800" dirty="0"/>
          </a:p>
          <a:p>
            <a:pPr algn="ctr"/>
            <a:r>
              <a:rPr lang="cs-CZ" sz="1800" dirty="0"/>
              <a:t>6.11.2024</a:t>
            </a:r>
          </a:p>
        </p:txBody>
      </p:sp>
    </p:spTree>
    <p:extLst>
      <p:ext uri="{BB962C8B-B14F-4D97-AF65-F5344CB8AC3E}">
        <p14:creationId xmlns:p14="http://schemas.microsoft.com/office/powerpoint/2010/main" val="252652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ve skupince</a:t>
            </a:r>
          </a:p>
        </p:txBody>
      </p:sp>
      <p:sp>
        <p:nvSpPr>
          <p:cNvPr id="3" name="Zástupný symbol pro obsah 2"/>
          <p:cNvSpPr>
            <a:spLocks noGrp="1"/>
          </p:cNvSpPr>
          <p:nvPr>
            <p:ph idx="1"/>
          </p:nvPr>
        </p:nvSpPr>
        <p:spPr/>
        <p:txBody>
          <a:bodyPr>
            <a:normAutofit fontScale="70000" lnSpcReduction="20000"/>
          </a:bodyPr>
          <a:lstStyle/>
          <a:p>
            <a:pPr>
              <a:lnSpc>
                <a:spcPct val="150000"/>
              </a:lnSpc>
            </a:pPr>
            <a:r>
              <a:rPr lang="cs-CZ" dirty="0"/>
              <a:t>1.  Jak myslíte, že se cítí matka a o co se snaží? </a:t>
            </a:r>
          </a:p>
          <a:p>
            <a:pPr>
              <a:lnSpc>
                <a:spcPct val="150000"/>
              </a:lnSpc>
            </a:pPr>
            <a:r>
              <a:rPr lang="cs-CZ" dirty="0"/>
              <a:t>2.  Jak myslíte, že se cítí Boj a o co se snaží? </a:t>
            </a:r>
          </a:p>
          <a:p>
            <a:pPr>
              <a:lnSpc>
                <a:spcPct val="150000"/>
              </a:lnSpc>
            </a:pPr>
            <a:r>
              <a:rPr lang="cs-CZ" dirty="0"/>
              <a:t>3.  Jak myslíte, že se cítí otec a o co se snaží? </a:t>
            </a:r>
          </a:p>
          <a:p>
            <a:pPr marL="0" indent="0">
              <a:lnSpc>
                <a:spcPct val="150000"/>
              </a:lnSpc>
              <a:buNone/>
            </a:pPr>
            <a:r>
              <a:rPr lang="cs-CZ" sz="2800" dirty="0"/>
              <a:t>Pro všechny:</a:t>
            </a:r>
          </a:p>
          <a:p>
            <a:pPr lvl="1">
              <a:lnSpc>
                <a:spcPct val="150000"/>
              </a:lnSpc>
            </a:pPr>
            <a:r>
              <a:rPr lang="cs-CZ" sz="2400" dirty="0"/>
              <a:t>Jaké druhy násilí ve filmu vidíte? </a:t>
            </a:r>
          </a:p>
          <a:p>
            <a:pPr lvl="1">
              <a:lnSpc>
                <a:spcPct val="150000"/>
              </a:lnSpc>
            </a:pPr>
            <a:r>
              <a:rPr lang="cs-CZ" sz="2400" dirty="0"/>
              <a:t>Jak poznat, že je Bój vystaven násilí? (sousedka, ostatní lidé zvenku)</a:t>
            </a:r>
          </a:p>
          <a:p>
            <a:pPr lvl="1">
              <a:lnSpc>
                <a:spcPct val="150000"/>
              </a:lnSpc>
            </a:pPr>
            <a:r>
              <a:rPr lang="cs-CZ" sz="2400" dirty="0"/>
              <a:t>Co Bój potřebuje?</a:t>
            </a:r>
          </a:p>
          <a:p>
            <a:pPr lvl="1">
              <a:lnSpc>
                <a:spcPct val="150000"/>
              </a:lnSpc>
            </a:pPr>
            <a:r>
              <a:rPr lang="cs-CZ" sz="2400" dirty="0"/>
              <a:t>Čí odpovědnost je situaci řešit?</a:t>
            </a:r>
          </a:p>
          <a:p>
            <a:pPr lvl="1">
              <a:lnSpc>
                <a:spcPct val="150000"/>
              </a:lnSpc>
            </a:pPr>
            <a:r>
              <a:rPr lang="cs-CZ" sz="2400" dirty="0"/>
              <a:t>Jak by se dala situace řešit? </a:t>
            </a:r>
          </a:p>
          <a:p>
            <a:pPr lvl="1">
              <a:lnSpc>
                <a:spcPct val="150000"/>
              </a:lnSpc>
            </a:pPr>
            <a:r>
              <a:rPr lang="cs-CZ" dirty="0"/>
              <a:t>Jak mluvit s Bójem, matkou a otcem o násilí?</a:t>
            </a:r>
          </a:p>
          <a:p>
            <a:pPr>
              <a:lnSpc>
                <a:spcPct val="150000"/>
              </a:lnSpc>
            </a:pPr>
            <a:endParaRPr lang="cs-CZ" sz="2800" dirty="0"/>
          </a:p>
          <a:p>
            <a:endParaRPr lang="cs-CZ" dirty="0"/>
          </a:p>
        </p:txBody>
      </p:sp>
    </p:spTree>
    <p:extLst>
      <p:ext uri="{BB962C8B-B14F-4D97-AF65-F5344CB8AC3E}">
        <p14:creationId xmlns:p14="http://schemas.microsoft.com/office/powerpoint/2010/main" val="143759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5C358B-FA63-4D55-8A59-A6F7F221E8F3}"/>
              </a:ext>
            </a:extLst>
          </p:cNvPr>
          <p:cNvSpPr>
            <a:spLocks noGrp="1"/>
          </p:cNvSpPr>
          <p:nvPr>
            <p:ph type="title"/>
          </p:nvPr>
        </p:nvSpPr>
        <p:spPr/>
        <p:txBody>
          <a:bodyPr/>
          <a:lstStyle/>
          <a:p>
            <a:r>
              <a:rPr lang="cs-CZ" dirty="0"/>
              <a:t>Společná reflexe</a:t>
            </a:r>
          </a:p>
        </p:txBody>
      </p:sp>
      <p:sp>
        <p:nvSpPr>
          <p:cNvPr id="3" name="Zástupný symbol pro obsah 2">
            <a:extLst>
              <a:ext uri="{FF2B5EF4-FFF2-40B4-BE49-F238E27FC236}">
                <a16:creationId xmlns:a16="http://schemas.microsoft.com/office/drawing/2014/main" id="{092A9389-1C0C-4B1C-9BBD-69E53A77B2F3}"/>
              </a:ext>
            </a:extLst>
          </p:cNvPr>
          <p:cNvSpPr>
            <a:spLocks noGrp="1"/>
          </p:cNvSpPr>
          <p:nvPr>
            <p:ph idx="1"/>
          </p:nvPr>
        </p:nvSpPr>
        <p:spPr/>
        <p:txBody>
          <a:bodyPr/>
          <a:lstStyle/>
          <a:p>
            <a:pPr marL="117560" indent="0">
              <a:buNone/>
            </a:pPr>
            <a:endParaRPr lang="cs-CZ" dirty="0"/>
          </a:p>
          <a:p>
            <a:pPr marL="974810" lvl="1" indent="-457200">
              <a:buFont typeface="Arial" panose="020B0604020202020204" pitchFamily="34" charset="0"/>
              <a:buChar char="•"/>
            </a:pPr>
            <a:r>
              <a:rPr lang="cs-CZ" b="1" dirty="0">
                <a:solidFill>
                  <a:srgbClr val="FFA347"/>
                </a:solidFill>
              </a:rPr>
              <a:t>Na co jste ve trojicích přišli? </a:t>
            </a:r>
          </a:p>
          <a:p>
            <a:pPr marL="974810" lvl="1" indent="-457200">
              <a:buFont typeface="Arial" panose="020B0604020202020204" pitchFamily="34" charset="0"/>
              <a:buChar char="•"/>
            </a:pPr>
            <a:r>
              <a:rPr lang="cs-CZ" b="1" dirty="0">
                <a:solidFill>
                  <a:srgbClr val="FFA347"/>
                </a:solidFill>
              </a:rPr>
              <a:t>Jaké to pro vás bylo slyšet perspektivu všech zúčastněných?</a:t>
            </a:r>
          </a:p>
          <a:p>
            <a:pPr marL="974810" lvl="1" indent="-457200">
              <a:buFont typeface="Arial" panose="020B0604020202020204" pitchFamily="34" charset="0"/>
              <a:buChar char="•"/>
            </a:pPr>
            <a:r>
              <a:rPr lang="cs-CZ" b="1" dirty="0">
                <a:solidFill>
                  <a:srgbClr val="FFA347"/>
                </a:solidFill>
              </a:rPr>
              <a:t>Co pro vás bylo zajímavé, nečekané, obtížné? </a:t>
            </a:r>
          </a:p>
          <a:p>
            <a:endParaRPr lang="cs-CZ" dirty="0"/>
          </a:p>
        </p:txBody>
      </p:sp>
    </p:spTree>
    <p:extLst>
      <p:ext uri="{BB962C8B-B14F-4D97-AF65-F5344CB8AC3E}">
        <p14:creationId xmlns:p14="http://schemas.microsoft.com/office/powerpoint/2010/main" val="215325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perspektiv</a:t>
            </a:r>
          </a:p>
        </p:txBody>
      </p:sp>
      <p:sp>
        <p:nvSpPr>
          <p:cNvPr id="3" name="Zástupný symbol pro obsah 2"/>
          <p:cNvSpPr>
            <a:spLocks noGrp="1"/>
          </p:cNvSpPr>
          <p:nvPr>
            <p:ph idx="1"/>
          </p:nvPr>
        </p:nvSpPr>
        <p:spPr/>
        <p:txBody>
          <a:bodyPr>
            <a:normAutofit/>
          </a:bodyPr>
          <a:lstStyle/>
          <a:p>
            <a:r>
              <a:rPr lang="nb-NO" sz="1800" dirty="0">
                <a:cs typeface="Calibri"/>
              </a:rPr>
              <a:t>Alex: </a:t>
            </a:r>
            <a:r>
              <a:rPr lang="cs-CZ" sz="1800" dirty="0">
                <a:cs typeface="Calibri"/>
              </a:rPr>
              <a:t>mám z táty strach. Někdy je zlý. Uhodil mámu a mně dá někdy facku. Bolí to. </a:t>
            </a:r>
            <a:r>
              <a:rPr lang="nb-NO" sz="1800" dirty="0">
                <a:cs typeface="Calibri"/>
              </a:rPr>
              <a:t> </a:t>
            </a:r>
            <a:endParaRPr lang="nb-NO" sz="1800" dirty="0"/>
          </a:p>
          <a:p>
            <a:r>
              <a:rPr lang="cs-CZ" sz="1800" dirty="0">
                <a:solidFill>
                  <a:srgbClr val="FFA347"/>
                </a:solidFill>
              </a:rPr>
              <a:t>Otec</a:t>
            </a:r>
            <a:r>
              <a:rPr lang="nb-NO" sz="1800" dirty="0">
                <a:solidFill>
                  <a:srgbClr val="FFA347"/>
                </a:solidFill>
              </a:rPr>
              <a:t>: </a:t>
            </a:r>
            <a:r>
              <a:rPr lang="cs-CZ" sz="1800" dirty="0">
                <a:solidFill>
                  <a:srgbClr val="FFA347"/>
                </a:solidFill>
              </a:rPr>
              <a:t>Jednou jsem mu musel ukázat, že to myslím vážně. Chytil jsem ho za ruku a odtáhl do pokoje a někdy ho prostě musím postrčit. Ale nemyslím to špatně. Je to jen když neposlouchá. </a:t>
            </a:r>
            <a:endParaRPr lang="nb-NO" sz="1800" dirty="0">
              <a:solidFill>
                <a:srgbClr val="FFA347"/>
              </a:solidFill>
              <a:cs typeface="Calibri"/>
            </a:endParaRPr>
          </a:p>
          <a:p>
            <a:r>
              <a:rPr lang="cs-CZ" sz="1800" dirty="0"/>
              <a:t>Alex</a:t>
            </a:r>
            <a:r>
              <a:rPr lang="nb-NO" sz="1800" dirty="0"/>
              <a:t>: </a:t>
            </a:r>
            <a:r>
              <a:rPr lang="cs-CZ" sz="1800" dirty="0"/>
              <a:t>Má tak velké ruce. Často hází věcmi, někdy praští do dveří nebo do stolu. A jednou mámě rozbil telefon. </a:t>
            </a:r>
            <a:endParaRPr lang="nb-NO" sz="1800" dirty="0">
              <a:cs typeface="Calibri"/>
            </a:endParaRPr>
          </a:p>
          <a:p>
            <a:r>
              <a:rPr lang="cs-CZ" sz="1800" dirty="0">
                <a:solidFill>
                  <a:srgbClr val="FFA347"/>
                </a:solidFill>
              </a:rPr>
              <a:t>Otec</a:t>
            </a:r>
            <a:r>
              <a:rPr lang="nb-NO" sz="1800" dirty="0">
                <a:solidFill>
                  <a:srgbClr val="FFA347"/>
                </a:solidFill>
              </a:rPr>
              <a:t>: </a:t>
            </a:r>
            <a:r>
              <a:rPr lang="cs-CZ" sz="1800" dirty="0">
                <a:solidFill>
                  <a:srgbClr val="FFA347"/>
                </a:solidFill>
              </a:rPr>
              <a:t>Lepší si to vybít na věcech. Já nejsem žádný násilník. </a:t>
            </a:r>
          </a:p>
          <a:p>
            <a:r>
              <a:rPr lang="cs-CZ" sz="1800" dirty="0"/>
              <a:t>A</a:t>
            </a:r>
            <a:r>
              <a:rPr lang="nb-NO" sz="1800" dirty="0"/>
              <a:t>: </a:t>
            </a:r>
            <a:r>
              <a:rPr lang="cs-CZ" sz="1800" dirty="0"/>
              <a:t>Máma pak nemohla zavolat do školy, že přijdu pozdě a dlouho neměla telefon. </a:t>
            </a:r>
            <a:endParaRPr lang="nb-NO" sz="1800" dirty="0">
              <a:cs typeface="Calibri"/>
            </a:endParaRPr>
          </a:p>
          <a:p>
            <a:r>
              <a:rPr lang="cs-CZ" sz="1800" dirty="0">
                <a:solidFill>
                  <a:srgbClr val="FFA347"/>
                </a:solidFill>
              </a:rPr>
              <a:t>Otec</a:t>
            </a:r>
            <a:r>
              <a:rPr lang="nb-NO" sz="1800" dirty="0">
                <a:solidFill>
                  <a:srgbClr val="FFA347"/>
                </a:solidFill>
              </a:rPr>
              <a:t>: </a:t>
            </a:r>
            <a:r>
              <a:rPr lang="cs-CZ" sz="1800" dirty="0">
                <a:solidFill>
                  <a:srgbClr val="FFA347"/>
                </a:solidFill>
              </a:rPr>
              <a:t>Stalo se to párkrát. Vybuchnu, ale rychle to přejde a pak je to v pohodě. </a:t>
            </a:r>
            <a:endParaRPr lang="nb-NO" sz="1800" dirty="0">
              <a:solidFill>
                <a:srgbClr val="FFA347"/>
              </a:solidFill>
              <a:cs typeface="Calibri"/>
            </a:endParaRPr>
          </a:p>
          <a:p>
            <a:r>
              <a:rPr lang="cs-CZ" sz="1800" dirty="0"/>
              <a:t>A</a:t>
            </a:r>
            <a:r>
              <a:rPr lang="nb-NO" sz="1800" dirty="0"/>
              <a:t>:</a:t>
            </a:r>
            <a:r>
              <a:rPr lang="cs-CZ" sz="1800" dirty="0"/>
              <a:t> Táta je někdy super hodný a pak se najednou naštve. Pořád musím dávat pozor. Dokážu mu to číst ze zad. Jsem rád když se nehrbí. </a:t>
            </a:r>
          </a:p>
          <a:p>
            <a:r>
              <a:rPr lang="cs-CZ" sz="1800" dirty="0">
                <a:solidFill>
                  <a:srgbClr val="FFA347"/>
                </a:solidFill>
              </a:rPr>
              <a:t>Otec: Já si myslím, že ho to nijak neovlivnilo. Dávám si pozor, aby když se hádáme, tak Alex spí. A když jsem to tenkrát přehnal, tak ráno nic neříkal. Máme se spolu skvěle. Hodně si hrajeme. Určitě se mě nebojí. Tím jsem si jistý. </a:t>
            </a:r>
            <a:r>
              <a:rPr lang="nb-NO" sz="1800" dirty="0">
                <a:solidFill>
                  <a:srgbClr val="FFA347"/>
                </a:solidFill>
              </a:rPr>
              <a:t> </a:t>
            </a:r>
            <a:endParaRPr lang="nb-NO" sz="1800" dirty="0">
              <a:solidFill>
                <a:srgbClr val="FFA347"/>
              </a:solidFill>
              <a:cs typeface="Calibri"/>
            </a:endParaRPr>
          </a:p>
        </p:txBody>
      </p:sp>
    </p:spTree>
    <p:extLst>
      <p:ext uri="{BB962C8B-B14F-4D97-AF65-F5344CB8AC3E}">
        <p14:creationId xmlns:p14="http://schemas.microsoft.com/office/powerpoint/2010/main" val="253384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 name="Obrázek 39"/>
          <p:cNvPicPr>
            <a:picLocks noChangeAspect="1"/>
          </p:cNvPicPr>
          <p:nvPr/>
        </p:nvPicPr>
        <p:blipFill>
          <a:blip r:embed="rId3"/>
          <a:stretch>
            <a:fillRect/>
          </a:stretch>
        </p:blipFill>
        <p:spPr>
          <a:xfrm>
            <a:off x="2783632" y="1772816"/>
            <a:ext cx="6624736" cy="4397576"/>
          </a:xfrm>
          <a:prstGeom prst="rect">
            <a:avLst/>
          </a:prstGeom>
        </p:spPr>
      </p:pic>
    </p:spTree>
    <p:extLst>
      <p:ext uri="{BB962C8B-B14F-4D97-AF65-F5344CB8AC3E}">
        <p14:creationId xmlns:p14="http://schemas.microsoft.com/office/powerpoint/2010/main" val="1565147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a:stretch>
            <a:fillRect/>
          </a:stretch>
        </p:blipFill>
        <p:spPr>
          <a:xfrm>
            <a:off x="2815594" y="1772816"/>
            <a:ext cx="6560812" cy="4518706"/>
          </a:xfrm>
          <a:prstGeom prst="rect">
            <a:avLst/>
          </a:prstGeom>
        </p:spPr>
      </p:pic>
    </p:spTree>
    <p:extLst>
      <p:ext uri="{BB962C8B-B14F-4D97-AF65-F5344CB8AC3E}">
        <p14:creationId xmlns:p14="http://schemas.microsoft.com/office/powerpoint/2010/main" val="215057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24661e1eae5_0_0"/>
          <p:cNvPicPr preferRelativeResize="0"/>
          <p:nvPr/>
        </p:nvPicPr>
        <p:blipFill>
          <a:blip r:embed="rId3">
            <a:alphaModFix/>
          </a:blip>
          <a:stretch>
            <a:fillRect/>
          </a:stretch>
        </p:blipFill>
        <p:spPr>
          <a:xfrm>
            <a:off x="1747802" y="1868994"/>
            <a:ext cx="4006554" cy="4201433"/>
          </a:xfrm>
          <a:prstGeom prst="rect">
            <a:avLst/>
          </a:prstGeom>
          <a:noFill/>
          <a:ln>
            <a:noFill/>
          </a:ln>
        </p:spPr>
      </p:pic>
      <p:pic>
        <p:nvPicPr>
          <p:cNvPr id="1026" name="Picture 2" descr="https://uploads-ssl.webflow.com/612ca84c365129cb60d559dc/6447bdb9ce5b77517fe38491_Potr%CC%8Cebujes%CC%8C%20terapi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889" y="1868993"/>
            <a:ext cx="4201433" cy="4201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99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Vliv násilí v rodině na děti</a:t>
            </a:r>
          </a:p>
        </p:txBody>
      </p:sp>
      <p:sp>
        <p:nvSpPr>
          <p:cNvPr id="3" name="Zástupný symbol pro obsah 2"/>
          <p:cNvSpPr>
            <a:spLocks noGrp="1"/>
          </p:cNvSpPr>
          <p:nvPr>
            <p:ph type="body" idx="1"/>
          </p:nvPr>
        </p:nvSpPr>
        <p:spPr>
          <a:xfrm>
            <a:off x="831850" y="4797152"/>
            <a:ext cx="10515600" cy="1728192"/>
          </a:xfrm>
        </p:spPr>
        <p:txBody>
          <a:bodyPr>
            <a:normAutofit fontScale="62500" lnSpcReduction="20000"/>
          </a:bodyPr>
          <a:lstStyle/>
          <a:p>
            <a:pPr marL="0" indent="0">
              <a:buNone/>
            </a:pPr>
            <a:r>
              <a:rPr lang="cs-CZ" sz="4400" dirty="0"/>
              <a:t>ACE studie</a:t>
            </a:r>
          </a:p>
          <a:p>
            <a:pPr marL="0" indent="0">
              <a:buNone/>
            </a:pPr>
            <a:r>
              <a:rPr lang="cs-CZ" sz="4400" dirty="0"/>
              <a:t>Vývojové, emocionální, kognitivní, sociální, behaviorální hledisko</a:t>
            </a:r>
          </a:p>
          <a:p>
            <a:pPr marL="0" indent="0">
              <a:buNone/>
            </a:pPr>
            <a:r>
              <a:rPr lang="cs-CZ" sz="4400" dirty="0"/>
              <a:t>Syndrom CAN</a:t>
            </a:r>
          </a:p>
          <a:p>
            <a:pPr marL="0" indent="0">
              <a:buNone/>
            </a:pPr>
            <a:r>
              <a:rPr lang="cs-CZ" sz="4400" dirty="0"/>
              <a:t>Na koho se obrátit</a:t>
            </a:r>
          </a:p>
        </p:txBody>
      </p:sp>
    </p:spTree>
    <p:extLst>
      <p:ext uri="{BB962C8B-B14F-4D97-AF65-F5344CB8AC3E}">
        <p14:creationId xmlns:p14="http://schemas.microsoft.com/office/powerpoint/2010/main" val="92774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Dopady na děti</a:t>
            </a:r>
          </a:p>
        </p:txBody>
      </p:sp>
      <p:sp>
        <p:nvSpPr>
          <p:cNvPr id="3" name="Zástupný symbol pro obsah 2"/>
          <p:cNvSpPr>
            <a:spLocks noGrp="1"/>
          </p:cNvSpPr>
          <p:nvPr>
            <p:ph idx="1"/>
          </p:nvPr>
        </p:nvSpPr>
        <p:spPr/>
        <p:txBody>
          <a:bodyPr>
            <a:normAutofit lnSpcReduction="10000"/>
          </a:bodyPr>
          <a:lstStyle/>
          <a:p>
            <a:pPr marL="0" lvl="4" indent="0" eaLnBrk="1" fontAlgn="auto" hangingPunct="1">
              <a:spcAft>
                <a:spcPts val="1200"/>
              </a:spcAft>
              <a:buNone/>
              <a:defRPr/>
            </a:pPr>
            <a:r>
              <a:rPr lang="cs-CZ" sz="2800" b="1" dirty="0">
                <a:solidFill>
                  <a:srgbClr val="FFA347"/>
                </a:solidFill>
              </a:rPr>
              <a:t>ACE studie</a:t>
            </a:r>
          </a:p>
          <a:p>
            <a:pPr marL="571500" lvl="4" indent="-571500" eaLnBrk="1" fontAlgn="auto" hangingPunct="1">
              <a:spcAft>
                <a:spcPts val="1200"/>
              </a:spcAft>
              <a:buFont typeface="Arial" panose="020B0604020202020204" pitchFamily="34" charset="0"/>
              <a:buChar char="•"/>
              <a:defRPr/>
            </a:pPr>
            <a:r>
              <a:rPr lang="cs-CZ" sz="2800" dirty="0"/>
              <a:t>Dlouhodobá studie, </a:t>
            </a:r>
            <a:r>
              <a:rPr lang="nb-NO" sz="2800" dirty="0"/>
              <a:t>n =</a:t>
            </a:r>
            <a:r>
              <a:rPr lang="cs-CZ" sz="2800" dirty="0"/>
              <a:t> 17000 </a:t>
            </a:r>
            <a:r>
              <a:rPr lang="nb-NO" sz="2800" dirty="0"/>
              <a:t>​</a:t>
            </a:r>
          </a:p>
          <a:p>
            <a:pPr marL="571500" lvl="4" indent="-571500" eaLnBrk="1" fontAlgn="auto" hangingPunct="1">
              <a:spcAft>
                <a:spcPts val="1200"/>
              </a:spcAft>
              <a:buFont typeface="Arial" panose="020B0604020202020204" pitchFamily="34" charset="0"/>
              <a:buChar char="•"/>
              <a:defRPr/>
            </a:pPr>
            <a:r>
              <a:rPr lang="nb-NO" sz="2800" dirty="0"/>
              <a:t>Souvislost mezi ACE skórem v dětství a </a:t>
            </a:r>
            <a:r>
              <a:rPr lang="nb-NO" sz="2800" b="1" dirty="0"/>
              <a:t>psychi</a:t>
            </a:r>
            <a:r>
              <a:rPr lang="cs-CZ" sz="2800" b="1" dirty="0"/>
              <a:t>c</a:t>
            </a:r>
            <a:r>
              <a:rPr lang="nb-NO" sz="2800" b="1" dirty="0"/>
              <a:t>kými</a:t>
            </a:r>
            <a:r>
              <a:rPr lang="cs-CZ" sz="2800" b="1" dirty="0"/>
              <a:t> a somatickými</a:t>
            </a:r>
            <a:r>
              <a:rPr lang="nb-NO" sz="2800" b="1" dirty="0"/>
              <a:t> nemocemi a sociálními problémy v dospělosti</a:t>
            </a:r>
            <a:endParaRPr lang="en-US" sz="2800" b="1" dirty="0"/>
          </a:p>
          <a:p>
            <a:pPr marL="571500" lvl="4" indent="-571500" eaLnBrk="1" fontAlgn="auto" hangingPunct="1">
              <a:spcAft>
                <a:spcPts val="1200"/>
              </a:spcAft>
              <a:buFont typeface="Arial" panose="020B0604020202020204" pitchFamily="34" charset="0"/>
              <a:buChar char="•"/>
              <a:defRPr/>
            </a:pPr>
            <a:r>
              <a:rPr lang="nb-NO" sz="2800" dirty="0"/>
              <a:t>Zažívat násilí v rodině v dětství  je největší </a:t>
            </a:r>
            <a:r>
              <a:rPr lang="cs-CZ" sz="2800" dirty="0"/>
              <a:t>prediktor</a:t>
            </a:r>
            <a:r>
              <a:rPr lang="nb-NO" sz="2800" dirty="0"/>
              <a:t> úmrtí v nižším věku než je běžné</a:t>
            </a:r>
            <a:r>
              <a:rPr lang="en-US" sz="2800" dirty="0"/>
              <a:t>​</a:t>
            </a:r>
            <a:endParaRPr lang="cs-CZ" sz="2800" dirty="0"/>
          </a:p>
          <a:p>
            <a:pPr marL="571500" lvl="4" indent="-571500" eaLnBrk="1" fontAlgn="auto" hangingPunct="1">
              <a:spcAft>
                <a:spcPts val="1200"/>
              </a:spcAft>
              <a:buFont typeface="Arial" panose="020B0604020202020204" pitchFamily="34" charset="0"/>
              <a:buChar char="•"/>
              <a:defRPr/>
            </a:pPr>
            <a:r>
              <a:rPr lang="cs-CZ" sz="2800" dirty="0"/>
              <a:t>Velký vliv na vývoj nervové soustavy </a:t>
            </a:r>
            <a:r>
              <a:rPr lang="cs-CZ" sz="2800" dirty="0">
                <a:sym typeface="Wingdings" panose="05000000000000000000" pitchFamily="2" charset="2"/>
              </a:rPr>
              <a:t> dopad na to, jak poté procházíme životem</a:t>
            </a:r>
          </a:p>
          <a:p>
            <a:pPr marL="571500" lvl="4" indent="-571500">
              <a:spcAft>
                <a:spcPts val="1200"/>
              </a:spcAft>
              <a:buFont typeface="Arial" panose="020B0604020202020204" pitchFamily="34" charset="0"/>
              <a:buChar char="•"/>
              <a:defRPr/>
            </a:pPr>
            <a:r>
              <a:rPr lang="cs-CZ" sz="2800" dirty="0">
                <a:hlinkClick r:id="rId3"/>
              </a:rPr>
              <a:t>https://www.youtube.com/watch?v=ZdIQRxwT1I0</a:t>
            </a:r>
            <a:r>
              <a:rPr lang="cs-CZ" sz="2800" dirty="0"/>
              <a:t> </a:t>
            </a:r>
            <a:endParaRPr lang="en-US" sz="2800" dirty="0"/>
          </a:p>
          <a:p>
            <a:pPr>
              <a:spcAft>
                <a:spcPts val="1200"/>
              </a:spcAft>
            </a:pPr>
            <a:endParaRPr lang="cs-CZ" sz="4000" dirty="0"/>
          </a:p>
        </p:txBody>
      </p:sp>
    </p:spTree>
    <p:extLst>
      <p:ext uri="{BB962C8B-B14F-4D97-AF65-F5344CB8AC3E}">
        <p14:creationId xmlns:p14="http://schemas.microsoft.com/office/powerpoint/2010/main" val="275739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90" name="Google Shape;290;p2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42900" indent="-342900">
              <a:spcBef>
                <a:spcPts val="720"/>
              </a:spcBef>
              <a:spcAft>
                <a:spcPts val="1200"/>
              </a:spcAft>
              <a:buClr>
                <a:srgbClr val="FFA347"/>
              </a:buClr>
              <a:buSzPts val="3600"/>
            </a:pPr>
            <a:r>
              <a:rPr lang="cs-CZ" sz="2200" dirty="0"/>
              <a:t>Vystavení negativním zkušenostem v dětství → ↑ rizikové chování, nemocnost a chronické zdravotní obtíže → předčasné úmrtí v dospělosti</a:t>
            </a:r>
            <a:endParaRPr sz="2200" dirty="0"/>
          </a:p>
          <a:p>
            <a:pPr marL="342900" indent="-342900">
              <a:spcBef>
                <a:spcPts val="720"/>
              </a:spcBef>
              <a:spcAft>
                <a:spcPts val="1200"/>
              </a:spcAft>
              <a:buClr>
                <a:srgbClr val="FFA347"/>
              </a:buClr>
              <a:buSzPts val="3600"/>
            </a:pPr>
            <a:r>
              <a:rPr lang="cs-CZ" sz="2200" dirty="0"/>
              <a:t>↑ počet a závažnost zdravotních a sociálních důsledků v dospělosti</a:t>
            </a:r>
            <a:endParaRPr sz="2200" dirty="0"/>
          </a:p>
          <a:p>
            <a:pPr marL="342900" indent="-342900">
              <a:spcBef>
                <a:spcPts val="720"/>
              </a:spcBef>
              <a:buClr>
                <a:srgbClr val="FFA347"/>
              </a:buClr>
              <a:buSzPts val="3600"/>
            </a:pPr>
            <a:r>
              <a:rPr lang="cs-CZ" sz="2200" dirty="0"/>
              <a:t>Následky dlouhodobého stresu, kterému je dítě vystaveno, se často projeví až̌ v průběhu života</a:t>
            </a:r>
            <a:endParaRPr sz="2200" dirty="0"/>
          </a:p>
          <a:p>
            <a:pPr marL="800100" lvl="1" indent="-342900">
              <a:spcBef>
                <a:spcPts val="720"/>
              </a:spcBef>
              <a:spcAft>
                <a:spcPts val="1200"/>
              </a:spcAft>
              <a:buClr>
                <a:srgbClr val="FFA347"/>
              </a:buClr>
              <a:buSzPts val="3600"/>
            </a:pPr>
            <a:r>
              <a:rPr lang="cs-CZ" sz="2000" b="1" dirty="0"/>
              <a:t>problémové chovaní, nezdravý životní styl, užívání návykových látek, psychické potíže, neschopnost zvládat stres a špatný zdravotní stav</a:t>
            </a:r>
            <a:endParaRPr sz="2000" b="1" dirty="0"/>
          </a:p>
          <a:p>
            <a:pPr marL="342900" indent="-342900">
              <a:spcBef>
                <a:spcPts val="720"/>
              </a:spcBef>
              <a:spcAft>
                <a:spcPts val="1200"/>
              </a:spcAft>
              <a:buClr>
                <a:srgbClr val="FFA347"/>
              </a:buClr>
              <a:buSzPts val="3600"/>
            </a:pPr>
            <a:r>
              <a:rPr lang="cs-CZ" sz="2200" dirty="0"/>
              <a:t>Až o 20 let dříve umírají lidé, kteří zažili šest a více typů NZ z dětství</a:t>
            </a:r>
            <a:endParaRPr sz="2200" dirty="0"/>
          </a:p>
        </p:txBody>
      </p:sp>
      <p:sp>
        <p:nvSpPr>
          <p:cNvPr id="2" name="Nadpis 1"/>
          <p:cNvSpPr>
            <a:spLocks noGrp="1"/>
          </p:cNvSpPr>
          <p:nvPr>
            <p:ph type="title"/>
          </p:nvPr>
        </p:nvSpPr>
        <p:spPr/>
        <p:txBody>
          <a:bodyPr/>
          <a:lstStyle/>
          <a:p>
            <a:r>
              <a:rPr lang="cs-CZ" dirty="0"/>
              <a:t>Závěry studie</a:t>
            </a:r>
          </a:p>
        </p:txBody>
      </p:sp>
    </p:spTree>
    <p:extLst>
      <p:ext uri="{BB962C8B-B14F-4D97-AF65-F5344CB8AC3E}">
        <p14:creationId xmlns:p14="http://schemas.microsoft.com/office/powerpoint/2010/main" val="121063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osiv.cz/wp-content/uploads/2021/10/Infografika14_updated-768x4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 y="0"/>
            <a:ext cx="12154436" cy="683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p:cNvSpPr>
            <a:spLocks noGrp="1"/>
          </p:cNvSpPr>
          <p:nvPr>
            <p:ph type="title"/>
          </p:nvPr>
        </p:nvSpPr>
        <p:spPr/>
        <p:txBody>
          <a:bodyPr/>
          <a:lstStyle/>
          <a:p>
            <a:r>
              <a:rPr lang="cs-CZ" altLang="cs-CZ" b="1" dirty="0"/>
              <a:t>Obsah přednášky</a:t>
            </a:r>
          </a:p>
        </p:txBody>
      </p:sp>
      <p:sp>
        <p:nvSpPr>
          <p:cNvPr id="5123" name="Zástupný symbol pro obsah 2"/>
          <p:cNvSpPr>
            <a:spLocks noGrp="1"/>
          </p:cNvSpPr>
          <p:nvPr>
            <p:ph idx="1"/>
          </p:nvPr>
        </p:nvSpPr>
        <p:spPr/>
        <p:txBody>
          <a:bodyPr>
            <a:normAutofit/>
          </a:bodyPr>
          <a:lstStyle/>
          <a:p>
            <a:pPr marL="514350" indent="-514350">
              <a:lnSpc>
                <a:spcPct val="150000"/>
              </a:lnSpc>
              <a:buFont typeface="+mj-lt"/>
              <a:buAutoNum type="arabicPeriod"/>
            </a:pPr>
            <a:r>
              <a:rPr lang="cs-CZ" altLang="cs-CZ" sz="3600" dirty="0"/>
              <a:t>Definice DN a statistiky</a:t>
            </a:r>
          </a:p>
          <a:p>
            <a:pPr marL="514350" indent="-514350">
              <a:lnSpc>
                <a:spcPct val="150000"/>
              </a:lnSpc>
              <a:buFont typeface="+mj-lt"/>
              <a:buAutoNum type="arabicPeriod"/>
            </a:pPr>
            <a:r>
              <a:rPr lang="cs-CZ" altLang="cs-CZ" sz="3600" dirty="0"/>
              <a:t>Zuřivec – film + práce s ním</a:t>
            </a:r>
          </a:p>
          <a:p>
            <a:pPr marL="514350" indent="-514350">
              <a:lnSpc>
                <a:spcPct val="150000"/>
              </a:lnSpc>
              <a:buFont typeface="+mj-lt"/>
              <a:buAutoNum type="arabicPeriod"/>
            </a:pPr>
            <a:r>
              <a:rPr lang="cs-CZ" altLang="cs-CZ" sz="3600" dirty="0"/>
              <a:t>Vliv násilí v rodině na děti</a:t>
            </a:r>
          </a:p>
          <a:p>
            <a:pPr marL="514350" indent="-514350">
              <a:lnSpc>
                <a:spcPct val="150000"/>
              </a:lnSpc>
              <a:buFont typeface="+mj-lt"/>
              <a:buAutoNum type="arabicPeriod"/>
            </a:pPr>
            <a:r>
              <a:rPr lang="cs-CZ" altLang="cs-CZ" sz="3600" dirty="0"/>
              <a:t>Služby pro děti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siv.cz/wp-content/uploads/2021/10/infografika13-768x4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
            <a:extLst>
              <a:ext uri="{FF2B5EF4-FFF2-40B4-BE49-F238E27FC236}">
                <a16:creationId xmlns:a16="http://schemas.microsoft.com/office/drawing/2014/main" id="{8F4221C7-518E-4EA6-A668-79A97D99C85E}"/>
              </a:ext>
            </a:extLst>
          </p:cNvPr>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bwMode="auto">
          <a:xfrm>
            <a:off x="1487488" y="-1984"/>
            <a:ext cx="9145016" cy="6859983"/>
          </a:xfrm>
          <a:prstGeom prst="rect">
            <a:avLst/>
          </a:prstGeom>
          <a:noFill/>
        </p:spPr>
      </p:pic>
    </p:spTree>
    <p:extLst>
      <p:ext uri="{BB962C8B-B14F-4D97-AF65-F5344CB8AC3E}">
        <p14:creationId xmlns:p14="http://schemas.microsoft.com/office/powerpoint/2010/main" val="215646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688A7F-8301-4495-8A3C-520227BF7B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9921"/>
            <a:ext cx="12192000" cy="6857999"/>
          </a:xfrm>
          <a:prstGeom prst="rect">
            <a:avLst/>
          </a:prstGeom>
          <a:solidFill>
            <a:srgbClr val="FFFFFF"/>
          </a:solidFill>
        </p:spPr>
      </p:pic>
    </p:spTree>
    <p:extLst>
      <p:ext uri="{BB962C8B-B14F-4D97-AF65-F5344CB8AC3E}">
        <p14:creationId xmlns:p14="http://schemas.microsoft.com/office/powerpoint/2010/main" val="2416575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8"/>
          <p:cNvPicPr preferRelativeResize="0">
            <a:picLocks noGrp="1"/>
          </p:cNvPicPr>
          <p:nvPr>
            <p:ph type="pic" idx="2"/>
          </p:nvPr>
        </p:nvPicPr>
        <p:blipFill rotWithShape="1">
          <a:blip r:embed="rId3">
            <a:alphaModFix/>
          </a:blip>
          <a:srcRect/>
          <a:stretch/>
        </p:blipFill>
        <p:spPr>
          <a:xfrm>
            <a:off x="3215680" y="1556793"/>
            <a:ext cx="5885680" cy="5032257"/>
          </a:xfrm>
          <a:prstGeom prst="rect">
            <a:avLst/>
          </a:prstGeom>
          <a:noFill/>
          <a:ln>
            <a:noFill/>
          </a:ln>
        </p:spPr>
      </p:pic>
    </p:spTree>
    <p:extLst>
      <p:ext uri="{BB962C8B-B14F-4D97-AF65-F5344CB8AC3E}">
        <p14:creationId xmlns:p14="http://schemas.microsoft.com/office/powerpoint/2010/main" val="124265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10E9DDE-21EF-4047-9836-83840FCE23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6730" y="1628800"/>
            <a:ext cx="8878539" cy="4258269"/>
          </a:xfrm>
          <a:prstGeom prst="rect">
            <a:avLst/>
          </a:prstGeom>
          <a:noFill/>
          <a:ln>
            <a:noFill/>
          </a:ln>
        </p:spPr>
      </p:pic>
      <p:sp>
        <p:nvSpPr>
          <p:cNvPr id="2" name="Nadpis 1"/>
          <p:cNvSpPr>
            <a:spLocks noGrp="1"/>
          </p:cNvSpPr>
          <p:nvPr>
            <p:ph type="title"/>
          </p:nvPr>
        </p:nvSpPr>
        <p:spPr/>
        <p:txBody>
          <a:bodyPr/>
          <a:lstStyle/>
          <a:p>
            <a:r>
              <a:rPr lang="cs-CZ" dirty="0"/>
              <a:t>Výzkum v ČR</a:t>
            </a:r>
          </a:p>
        </p:txBody>
      </p:sp>
    </p:spTree>
    <p:extLst>
      <p:ext uri="{BB962C8B-B14F-4D97-AF65-F5344CB8AC3E}">
        <p14:creationId xmlns:p14="http://schemas.microsoft.com/office/powerpoint/2010/main" val="191451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8" name="Google Shape;248;p17"/>
          <p:cNvSpPr txBox="1">
            <a:spLocks noGrp="1"/>
          </p:cNvSpPr>
          <p:nvPr>
            <p:ph sz="half" idx="1"/>
          </p:nvPr>
        </p:nvSpPr>
        <p:spPr>
          <a:prstGeom prst="rect">
            <a:avLst/>
          </a:prstGeom>
          <a:noFill/>
          <a:ln>
            <a:noFill/>
          </a:ln>
        </p:spPr>
        <p:txBody>
          <a:bodyPr spcFirstLastPara="1" vert="horz" wrap="square" lIns="91425" tIns="45700" rIns="91425" bIns="45700" rtlCol="0" anchor="t" anchorCtr="0">
            <a:normAutofit/>
          </a:bodyPr>
          <a:lstStyle/>
          <a:p>
            <a:pPr marL="342900" indent="-190500">
              <a:lnSpc>
                <a:spcPct val="80000"/>
              </a:lnSpc>
              <a:spcBef>
                <a:spcPts val="0"/>
              </a:spcBef>
              <a:buClr>
                <a:schemeClr val="dk1"/>
              </a:buClr>
              <a:buSzPts val="2400"/>
              <a:buNone/>
            </a:pPr>
            <a:endParaRPr sz="2400" dirty="0"/>
          </a:p>
          <a:p>
            <a:pPr marL="342900" indent="-342900">
              <a:lnSpc>
                <a:spcPct val="80000"/>
              </a:lnSpc>
              <a:spcBef>
                <a:spcPts val="0"/>
              </a:spcBef>
              <a:buClr>
                <a:srgbClr val="FF9933"/>
              </a:buClr>
              <a:buSzPts val="2400"/>
              <a:buFont typeface="Arial"/>
              <a:buChar char="•"/>
            </a:pPr>
            <a:r>
              <a:rPr lang="cs-CZ" sz="2400" dirty="0"/>
              <a:t>děti jako </a:t>
            </a:r>
            <a:r>
              <a:rPr lang="cs-CZ" sz="2400" b="1" dirty="0"/>
              <a:t>oběti</a:t>
            </a:r>
            <a:r>
              <a:rPr lang="cs-CZ" sz="2400" dirty="0"/>
              <a:t> domácího násilí = ohrožení syndromem CAN	</a:t>
            </a:r>
            <a:r>
              <a:rPr lang="cs-CZ" sz="2200" dirty="0"/>
              <a:t>					</a:t>
            </a:r>
            <a:endParaRPr dirty="0"/>
          </a:p>
          <a:p>
            <a:pPr marL="342900" indent="-203200">
              <a:lnSpc>
                <a:spcPct val="80000"/>
              </a:lnSpc>
              <a:spcBef>
                <a:spcPts val="0"/>
              </a:spcBef>
              <a:buClr>
                <a:srgbClr val="FF9933"/>
              </a:buClr>
              <a:buSzPts val="2200"/>
              <a:buNone/>
            </a:pPr>
            <a:endParaRPr sz="2200" dirty="0"/>
          </a:p>
          <a:p>
            <a:pPr marL="342900" indent="-190500">
              <a:lnSpc>
                <a:spcPct val="80000"/>
              </a:lnSpc>
              <a:spcBef>
                <a:spcPts val="0"/>
              </a:spcBef>
              <a:buClr>
                <a:srgbClr val="FF9933"/>
              </a:buClr>
              <a:buSzPts val="2400"/>
              <a:buNone/>
            </a:pPr>
            <a:endParaRPr sz="2400" dirty="0"/>
          </a:p>
          <a:p>
            <a:pPr marL="0" indent="0" algn="ctr">
              <a:lnSpc>
                <a:spcPct val="80000"/>
              </a:lnSpc>
              <a:spcBef>
                <a:spcPts val="0"/>
              </a:spcBef>
              <a:buClr>
                <a:srgbClr val="FF9933"/>
              </a:buClr>
              <a:buSzPts val="2400"/>
              <a:buNone/>
            </a:pPr>
            <a:endParaRPr sz="2400" i="1" dirty="0"/>
          </a:p>
          <a:p>
            <a:pPr marL="0" indent="0" algn="ctr">
              <a:lnSpc>
                <a:spcPct val="80000"/>
              </a:lnSpc>
              <a:spcBef>
                <a:spcPts val="0"/>
              </a:spcBef>
              <a:buClr>
                <a:srgbClr val="FF9933"/>
              </a:buClr>
              <a:buSzPts val="2400"/>
              <a:buNone/>
            </a:pPr>
            <a:endParaRPr sz="2400" i="1" dirty="0"/>
          </a:p>
          <a:p>
            <a:pPr marL="0" indent="0" algn="ctr">
              <a:lnSpc>
                <a:spcPct val="80000"/>
              </a:lnSpc>
              <a:spcBef>
                <a:spcPts val="0"/>
              </a:spcBef>
              <a:buClr>
                <a:srgbClr val="FF9933"/>
              </a:buClr>
              <a:buSzPts val="2400"/>
              <a:buNone/>
            </a:pPr>
            <a:endParaRPr sz="2400" i="1" dirty="0"/>
          </a:p>
          <a:p>
            <a:pPr marL="0" indent="0" algn="ctr">
              <a:lnSpc>
                <a:spcPct val="80000"/>
              </a:lnSpc>
              <a:spcBef>
                <a:spcPts val="0"/>
              </a:spcBef>
              <a:buClr>
                <a:srgbClr val="FF9933"/>
              </a:buClr>
              <a:buSzPts val="2400"/>
              <a:buNone/>
            </a:pPr>
            <a:endParaRPr sz="2400" i="1" dirty="0"/>
          </a:p>
          <a:p>
            <a:pPr marL="0" indent="0">
              <a:lnSpc>
                <a:spcPct val="80000"/>
              </a:lnSpc>
              <a:spcBef>
                <a:spcPts val="0"/>
              </a:spcBef>
              <a:buClr>
                <a:srgbClr val="FF9933"/>
              </a:buClr>
              <a:buSzPts val="2400"/>
              <a:buNone/>
            </a:pPr>
            <a:endParaRPr sz="2400" dirty="0"/>
          </a:p>
        </p:txBody>
      </p:sp>
      <p:sp>
        <p:nvSpPr>
          <p:cNvPr id="249" name="Google Shape;249;p17"/>
          <p:cNvSpPr txBox="1">
            <a:spLocks noGrp="1"/>
          </p:cNvSpPr>
          <p:nvPr>
            <p:ph sz="half" idx="2"/>
          </p:nvPr>
        </p:nvSpPr>
        <p:spPr>
          <a:prstGeom prst="rect">
            <a:avLst/>
          </a:prstGeom>
          <a:noFill/>
          <a:ln>
            <a:noFill/>
          </a:ln>
        </p:spPr>
        <p:txBody>
          <a:bodyPr spcFirstLastPara="1" vert="horz" wrap="square" lIns="91425" tIns="45700" rIns="91425" bIns="45700" rtlCol="0" anchor="t" anchorCtr="0">
            <a:noAutofit/>
          </a:bodyPr>
          <a:lstStyle/>
          <a:p>
            <a:pPr marL="342900" indent="-165100">
              <a:lnSpc>
                <a:spcPct val="80000"/>
              </a:lnSpc>
              <a:spcBef>
                <a:spcPts val="0"/>
              </a:spcBef>
              <a:buClr>
                <a:srgbClr val="FF9933"/>
              </a:buClr>
              <a:buSzPts val="2800"/>
              <a:buNone/>
            </a:pPr>
            <a:endParaRPr/>
          </a:p>
          <a:p>
            <a:pPr marL="342900" indent="-342900">
              <a:lnSpc>
                <a:spcPct val="80000"/>
              </a:lnSpc>
              <a:spcBef>
                <a:spcPts val="0"/>
              </a:spcBef>
              <a:buClr>
                <a:srgbClr val="FF9933"/>
              </a:buClr>
              <a:buSzPts val="2400"/>
            </a:pPr>
            <a:r>
              <a:rPr lang="cs-CZ" sz="2400"/>
              <a:t>děti jako </a:t>
            </a:r>
            <a:r>
              <a:rPr lang="cs-CZ" sz="2400" b="1"/>
              <a:t>svědci</a:t>
            </a:r>
            <a:r>
              <a:rPr lang="cs-CZ" sz="2400"/>
              <a:t> domácího násilí = sekundární oběti </a:t>
            </a:r>
            <a:endParaRPr sz="2400"/>
          </a:p>
        </p:txBody>
      </p:sp>
      <p:pic>
        <p:nvPicPr>
          <p:cNvPr id="250" name="Google Shape;250;p17"/>
          <p:cNvPicPr preferRelativeResize="0"/>
          <p:nvPr/>
        </p:nvPicPr>
        <p:blipFill rotWithShape="1">
          <a:blip r:embed="rId3">
            <a:alphaModFix/>
          </a:blip>
          <a:srcRect/>
          <a:stretch/>
        </p:blipFill>
        <p:spPr>
          <a:xfrm>
            <a:off x="7464152" y="3106520"/>
            <a:ext cx="2593267"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1" name="Google Shape;251;p17" descr="The Differences Between Discipline and Child Abuse"/>
          <p:cNvPicPr preferRelativeResize="0"/>
          <p:nvPr/>
        </p:nvPicPr>
        <p:blipFill rotWithShape="1">
          <a:blip r:embed="rId4">
            <a:alphaModFix/>
          </a:blip>
          <a:srcRect/>
          <a:stretch/>
        </p:blipFill>
        <p:spPr>
          <a:xfrm>
            <a:off x="1667187" y="3106519"/>
            <a:ext cx="2410003" cy="1584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2" name="Google Shape;252;p17"/>
          <p:cNvSpPr txBox="1"/>
          <p:nvPr/>
        </p:nvSpPr>
        <p:spPr>
          <a:xfrm>
            <a:off x="1982180" y="5229201"/>
            <a:ext cx="8075240" cy="1200329"/>
          </a:xfrm>
          <a:prstGeom prst="rect">
            <a:avLst/>
          </a:prstGeom>
          <a:noFill/>
          <a:ln>
            <a:noFill/>
          </a:ln>
        </p:spPr>
        <p:txBody>
          <a:bodyPr spcFirstLastPara="1" wrap="square" lIns="91425" tIns="45700" rIns="91425" bIns="45700" anchor="t" anchorCtr="0">
            <a:spAutoFit/>
          </a:bodyPr>
          <a:lstStyle/>
          <a:p>
            <a:pPr algn="ctr">
              <a:lnSpc>
                <a:spcPct val="80000"/>
              </a:lnSpc>
              <a:spcBef>
                <a:spcPts val="0"/>
              </a:spcBef>
              <a:spcAft>
                <a:spcPts val="0"/>
              </a:spcAft>
            </a:pPr>
            <a:r>
              <a:rPr lang="cs-CZ" sz="1800" i="1" dirty="0">
                <a:solidFill>
                  <a:schemeClr val="dk1"/>
                </a:solidFill>
                <a:latin typeface="Calibri"/>
                <a:ea typeface="Calibri"/>
                <a:cs typeface="Calibri"/>
                <a:sym typeface="Calibri"/>
              </a:rPr>
              <a:t>Děti, které jsou svědky DN, vykazují </a:t>
            </a:r>
            <a:r>
              <a:rPr lang="cs-CZ" sz="1800" b="1" i="1" dirty="0">
                <a:solidFill>
                  <a:schemeClr val="dk1"/>
                </a:solidFill>
                <a:latin typeface="Calibri"/>
                <a:ea typeface="Calibri"/>
                <a:cs typeface="Calibri"/>
                <a:sym typeface="Calibri"/>
              </a:rPr>
              <a:t>obdobně závažné emoční příznaky </a:t>
            </a:r>
            <a:r>
              <a:rPr lang="cs-CZ" sz="1800" i="1" dirty="0">
                <a:solidFill>
                  <a:schemeClr val="dk1"/>
                </a:solidFill>
                <a:latin typeface="Calibri"/>
                <a:ea typeface="Calibri"/>
                <a:cs typeface="Calibri"/>
                <a:sym typeface="Calibri"/>
              </a:rPr>
              <a:t>jako děti, které byly samy týrány či zneužívány!</a:t>
            </a:r>
            <a:endParaRPr sz="1800" i="1" dirty="0">
              <a:solidFill>
                <a:schemeClr val="dk1"/>
              </a:solidFill>
              <a:latin typeface="Calibri"/>
              <a:ea typeface="Calibri"/>
              <a:cs typeface="Calibri"/>
              <a:sym typeface="Calibri"/>
            </a:endParaRPr>
          </a:p>
          <a:p>
            <a:pPr algn="ctr">
              <a:lnSpc>
                <a:spcPct val="80000"/>
              </a:lnSpc>
              <a:spcBef>
                <a:spcPts val="0"/>
              </a:spcBef>
              <a:spcAft>
                <a:spcPts val="0"/>
              </a:spcAft>
            </a:pPr>
            <a:endParaRPr sz="1800" i="1" dirty="0">
              <a:solidFill>
                <a:schemeClr val="dk1"/>
              </a:solidFill>
              <a:latin typeface="Calibri"/>
              <a:ea typeface="Calibri"/>
              <a:cs typeface="Calibri"/>
              <a:sym typeface="Calibri"/>
            </a:endParaRPr>
          </a:p>
          <a:p>
            <a:pPr algn="ctr">
              <a:lnSpc>
                <a:spcPct val="80000"/>
              </a:lnSpc>
              <a:spcBef>
                <a:spcPts val="0"/>
              </a:spcBef>
              <a:spcAft>
                <a:spcPts val="0"/>
              </a:spcAft>
            </a:pPr>
            <a:r>
              <a:rPr lang="cs-CZ" sz="1800" i="1" dirty="0">
                <a:solidFill>
                  <a:schemeClr val="dk1"/>
                </a:solidFill>
                <a:latin typeface="Calibri"/>
                <a:ea typeface="Calibri"/>
                <a:cs typeface="Calibri"/>
                <a:sym typeface="Calibri"/>
              </a:rPr>
              <a:t>Zkušenost s násilím má pro děti vždy negativní důsledky, jak v případě přímého, tak nepřímého násilí!</a:t>
            </a:r>
            <a:endParaRPr sz="1800" i="1" dirty="0">
              <a:solidFill>
                <a:schemeClr val="dk1"/>
              </a:solidFill>
              <a:latin typeface="Calibri"/>
              <a:ea typeface="Calibri"/>
              <a:cs typeface="Calibri"/>
              <a:sym typeface="Calibri"/>
            </a:endParaRPr>
          </a:p>
        </p:txBody>
      </p:sp>
      <p:sp>
        <p:nvSpPr>
          <p:cNvPr id="2" name="Nadpis 1"/>
          <p:cNvSpPr>
            <a:spLocks noGrp="1"/>
          </p:cNvSpPr>
          <p:nvPr>
            <p:ph type="title"/>
          </p:nvPr>
        </p:nvSpPr>
        <p:spPr/>
        <p:txBody>
          <a:bodyPr/>
          <a:lstStyle/>
          <a:p>
            <a:r>
              <a:rPr lang="cs-CZ" dirty="0"/>
              <a:t>Děti a DN</a:t>
            </a:r>
          </a:p>
        </p:txBody>
      </p:sp>
    </p:spTree>
    <p:extLst>
      <p:ext uri="{BB962C8B-B14F-4D97-AF65-F5344CB8AC3E}">
        <p14:creationId xmlns:p14="http://schemas.microsoft.com/office/powerpoint/2010/main" val="231685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p:txBody>
          <a:bodyPr/>
          <a:lstStyle/>
          <a:p>
            <a:r>
              <a:rPr lang="cs-CZ" altLang="cs-CZ"/>
              <a:t>CAN</a:t>
            </a:r>
          </a:p>
        </p:txBody>
      </p:sp>
      <p:sp>
        <p:nvSpPr>
          <p:cNvPr id="3" name="Zástupný symbol pro obsah 2"/>
          <p:cNvSpPr>
            <a:spLocks noGrp="1"/>
          </p:cNvSpPr>
          <p:nvPr>
            <p:ph idx="1"/>
          </p:nvPr>
        </p:nvSpPr>
        <p:spPr/>
        <p:txBody>
          <a:bodyPr/>
          <a:lstStyle/>
          <a:p>
            <a:pPr marL="0" indent="0">
              <a:buNone/>
            </a:pPr>
            <a:r>
              <a:rPr lang="cs-CZ" altLang="cs-CZ" sz="1800" dirty="0"/>
              <a:t>= </a:t>
            </a:r>
            <a:r>
              <a:rPr lang="cs-CZ" altLang="cs-CZ" sz="1800" dirty="0" err="1"/>
              <a:t>Child</a:t>
            </a:r>
            <a:r>
              <a:rPr lang="cs-CZ" altLang="cs-CZ" sz="1800" dirty="0"/>
              <a:t> Abuse and </a:t>
            </a:r>
            <a:r>
              <a:rPr lang="cs-CZ" altLang="cs-CZ" sz="1800" dirty="0" err="1"/>
              <a:t>Neglect</a:t>
            </a:r>
            <a:endParaRPr lang="cs-CZ" altLang="cs-CZ" sz="1800" dirty="0"/>
          </a:p>
          <a:p>
            <a:r>
              <a:rPr lang="cs-CZ" altLang="cs-CZ" sz="2000" b="1" dirty="0">
                <a:solidFill>
                  <a:srgbClr val="FFA347"/>
                </a:solidFill>
              </a:rPr>
              <a:t>Druhy</a:t>
            </a:r>
          </a:p>
          <a:p>
            <a:pPr lvl="1"/>
            <a:r>
              <a:rPr lang="cs-CZ" altLang="cs-CZ" sz="1600" dirty="0"/>
              <a:t>Tělesné týrání</a:t>
            </a:r>
          </a:p>
          <a:p>
            <a:pPr lvl="1"/>
            <a:r>
              <a:rPr lang="cs-CZ" altLang="cs-CZ" sz="1600" dirty="0"/>
              <a:t>Pohlavní zneužívání (bezdotykové, kontaktní)</a:t>
            </a:r>
          </a:p>
          <a:p>
            <a:pPr lvl="1"/>
            <a:r>
              <a:rPr lang="cs-CZ" altLang="cs-CZ" sz="1600" dirty="0"/>
              <a:t>Citové týrání</a:t>
            </a:r>
          </a:p>
          <a:p>
            <a:pPr lvl="1"/>
            <a:r>
              <a:rPr lang="cs-CZ" altLang="cs-CZ" sz="1600" dirty="0"/>
              <a:t>Zanedbávání (tělesné, citové, výchova a vzdělání)</a:t>
            </a:r>
          </a:p>
          <a:p>
            <a:pPr lvl="1"/>
            <a:r>
              <a:rPr lang="cs-CZ" altLang="cs-CZ" sz="1600" dirty="0"/>
              <a:t>Systémové týrání</a:t>
            </a:r>
          </a:p>
          <a:p>
            <a:endParaRPr lang="cs-CZ" altLang="cs-CZ" sz="2000" dirty="0"/>
          </a:p>
          <a:p>
            <a:r>
              <a:rPr lang="cs-CZ" altLang="cs-CZ" sz="2000" b="1" dirty="0">
                <a:solidFill>
                  <a:srgbClr val="FFA347"/>
                </a:solidFill>
              </a:rPr>
              <a:t>Základy krizové práce</a:t>
            </a:r>
          </a:p>
          <a:p>
            <a:pPr lvl="1"/>
            <a:r>
              <a:rPr lang="cs-CZ" altLang="cs-CZ" sz="1600" dirty="0"/>
              <a:t>Mapování, ale pozor na sugestibilitu (netvoříme příběh za dítě, otevřené otázky)</a:t>
            </a:r>
          </a:p>
          <a:p>
            <a:pPr lvl="1"/>
            <a:r>
              <a:rPr lang="cs-CZ" altLang="cs-CZ" sz="1600" dirty="0"/>
              <a:t>Základ je důvěra (nezpochybňujeme)</a:t>
            </a:r>
          </a:p>
          <a:p>
            <a:pPr lvl="1"/>
            <a:r>
              <a:rPr lang="cs-CZ" altLang="cs-CZ" sz="1600" dirty="0"/>
              <a:t>Sejmutí zodpovědnosti a viny!</a:t>
            </a:r>
          </a:p>
          <a:p>
            <a:pPr lvl="1"/>
            <a:r>
              <a:rPr lang="cs-CZ" altLang="cs-CZ" sz="1600" dirty="0"/>
              <a:t>Hledáme dospělé spojence, se kterými si je dítě blízké</a:t>
            </a:r>
          </a:p>
          <a:p>
            <a:pPr lvl="1"/>
            <a:r>
              <a:rPr lang="cs-CZ" altLang="cs-CZ" sz="1600" dirty="0"/>
              <a:t>Popisujeme oznamovací povinnost a další kroky, oceňujeme vyhledání pomoci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Možné symptomy CAN</a:t>
            </a:r>
          </a:p>
        </p:txBody>
      </p:sp>
      <p:sp>
        <p:nvSpPr>
          <p:cNvPr id="3" name="Zástupný symbol pro obsah 2"/>
          <p:cNvSpPr>
            <a:spLocks noGrp="1"/>
          </p:cNvSpPr>
          <p:nvPr>
            <p:ph idx="1"/>
          </p:nvPr>
        </p:nvSpPr>
        <p:spPr/>
        <p:txBody>
          <a:bodyPr>
            <a:normAutofit fontScale="92500" lnSpcReduction="20000"/>
          </a:bodyPr>
          <a:lstStyle/>
          <a:p>
            <a:r>
              <a:rPr lang="cs-CZ" sz="1800" dirty="0"/>
              <a:t>Výčet: </a:t>
            </a:r>
            <a:r>
              <a:rPr lang="cs-CZ" sz="1800" dirty="0">
                <a:hlinkClick r:id="rId3"/>
              </a:rPr>
              <a:t>https://www.mayoclinic.org/diseases-conditions/child-abuse/symptoms-causes/syc-20370864</a:t>
            </a:r>
            <a:r>
              <a:rPr lang="cs-CZ" sz="1800" dirty="0"/>
              <a:t> - dobré pro praxi se informovat</a:t>
            </a:r>
          </a:p>
          <a:p>
            <a:r>
              <a:rPr lang="cs-CZ" sz="1800" dirty="0"/>
              <a:t>Karta KID: </a:t>
            </a:r>
            <a:r>
              <a:rPr lang="cs-CZ" sz="1800" dirty="0">
                <a:hlinkClick r:id="rId4"/>
              </a:rPr>
              <a:t>https://www.societyforall.cz/karta-kid</a:t>
            </a:r>
            <a:r>
              <a:rPr lang="cs-CZ" sz="1800" dirty="0"/>
              <a:t> </a:t>
            </a:r>
          </a:p>
          <a:p>
            <a:r>
              <a:rPr lang="cs-CZ" sz="1800" dirty="0"/>
              <a:t>Přítomnost var. znaků neznamená s jistotu přítomnost týrání</a:t>
            </a:r>
          </a:p>
          <a:p>
            <a:pPr marL="0" indent="0">
              <a:buNone/>
            </a:pPr>
            <a:endParaRPr lang="cs-CZ" sz="1100" dirty="0"/>
          </a:p>
          <a:p>
            <a:pPr marL="0" indent="0">
              <a:buNone/>
            </a:pPr>
            <a:r>
              <a:rPr lang="cs-CZ" sz="1800" dirty="0"/>
              <a:t>Někdy chování rodičů vysílá varovné signály o zneužívání dětí, mezi varovné signály patří rodič, který:</a:t>
            </a:r>
            <a:endParaRPr lang="cs-CZ" sz="900" dirty="0"/>
          </a:p>
          <a:p>
            <a:r>
              <a:rPr lang="cs-CZ" sz="1600" b="1" dirty="0">
                <a:solidFill>
                  <a:srgbClr val="FF6600"/>
                </a:solidFill>
              </a:rPr>
              <a:t>Projevuje malý zájem o dítě</a:t>
            </a:r>
          </a:p>
          <a:p>
            <a:r>
              <a:rPr lang="cs-CZ" sz="1600" b="1" dirty="0">
                <a:solidFill>
                  <a:srgbClr val="FF6600"/>
                </a:solidFill>
              </a:rPr>
              <a:t>Zdá se, že není schopen rozpoznat fyzické nebo emocionální utrpení u dítěte</a:t>
            </a:r>
          </a:p>
          <a:p>
            <a:r>
              <a:rPr lang="cs-CZ" sz="1600" b="1" dirty="0">
                <a:solidFill>
                  <a:srgbClr val="FF6600"/>
                </a:solidFill>
              </a:rPr>
              <a:t>Obviňuje z problémů dítě</a:t>
            </a:r>
          </a:p>
          <a:p>
            <a:r>
              <a:rPr lang="cs-CZ" sz="1600" b="1" dirty="0">
                <a:solidFill>
                  <a:srgbClr val="FF6600"/>
                </a:solidFill>
              </a:rPr>
              <a:t>Důsledně dítě zlehčuje nebo nadává a popisuje ho negativními pojmy, jako je „bezcenné“ nebo „zlé“</a:t>
            </a:r>
          </a:p>
          <a:p>
            <a:r>
              <a:rPr lang="cs-CZ" sz="1600" b="1" dirty="0">
                <a:solidFill>
                  <a:srgbClr val="FF6600"/>
                </a:solidFill>
              </a:rPr>
              <a:t>Očekává, že dítě bude rodičům věnovat pozornost a péči, a zdá se, že žárlí na ostatní členy rodiny, kteří dostávají pozornost od dítěte</a:t>
            </a:r>
          </a:p>
          <a:p>
            <a:r>
              <a:rPr lang="cs-CZ" sz="1600" b="1" dirty="0">
                <a:solidFill>
                  <a:srgbClr val="FF6600"/>
                </a:solidFill>
              </a:rPr>
              <a:t>Používá tvrdou fyzickou disciplínu</a:t>
            </a:r>
          </a:p>
          <a:p>
            <a:r>
              <a:rPr lang="cs-CZ" sz="1600" b="1" dirty="0">
                <a:solidFill>
                  <a:srgbClr val="FF6600"/>
                </a:solidFill>
              </a:rPr>
              <a:t>Vyžaduje nepřiměřenou úroveň fyzického nebo akademického výkonu</a:t>
            </a:r>
          </a:p>
          <a:p>
            <a:r>
              <a:rPr lang="cs-CZ" sz="1600" b="1" dirty="0">
                <a:solidFill>
                  <a:srgbClr val="FF6600"/>
                </a:solidFill>
              </a:rPr>
              <a:t>Výrazně omezuje kontakt dítěte s ostatními</a:t>
            </a:r>
          </a:p>
          <a:p>
            <a:r>
              <a:rPr lang="cs-CZ" sz="1600" b="1" dirty="0">
                <a:solidFill>
                  <a:srgbClr val="FF6600"/>
                </a:solidFill>
              </a:rPr>
              <a:t>Nabízí protichůdné nebo nepřesvědčivé vysvětlení dětských zranění nebo žádné vysvětlení</a:t>
            </a:r>
          </a:p>
        </p:txBody>
      </p:sp>
    </p:spTree>
    <p:extLst>
      <p:ext uri="{BB962C8B-B14F-4D97-AF65-F5344CB8AC3E}">
        <p14:creationId xmlns:p14="http://schemas.microsoft.com/office/powerpoint/2010/main" val="39838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a:bodyPr>
          <a:lstStyle/>
          <a:p>
            <a:pPr eaLnBrk="1" fontAlgn="auto" hangingPunct="1">
              <a:spcAft>
                <a:spcPts val="0"/>
              </a:spcAft>
              <a:defRPr/>
            </a:pPr>
            <a:r>
              <a:rPr lang="cs-CZ" altLang="cs-CZ" sz="3600" b="1" dirty="0">
                <a:latin typeface="+mn-lt"/>
              </a:rPr>
              <a:t>Děti coby svědci nebo oběti DN</a:t>
            </a:r>
          </a:p>
        </p:txBody>
      </p:sp>
      <p:sp>
        <p:nvSpPr>
          <p:cNvPr id="28675" name="Rectangle 3"/>
          <p:cNvSpPr>
            <a:spLocks noGrp="1" noChangeArrowheads="1"/>
          </p:cNvSpPr>
          <p:nvPr>
            <p:ph idx="1"/>
          </p:nvPr>
        </p:nvSpPr>
        <p:spPr/>
        <p:txBody>
          <a:bodyPr/>
          <a:lstStyle/>
          <a:p>
            <a:pPr eaLnBrk="1" hangingPunct="1"/>
            <a:r>
              <a:rPr lang="cs-CZ" altLang="cs-CZ" sz="2800" b="1" dirty="0">
                <a:solidFill>
                  <a:srgbClr val="FF6600"/>
                </a:solidFill>
              </a:rPr>
              <a:t>vyšší riziko opakování modelu násilného chování v dospělosti </a:t>
            </a:r>
            <a:r>
              <a:rPr lang="cs-CZ" altLang="cs-CZ" sz="2800" b="1" dirty="0">
                <a:sym typeface="Wingdings" panose="05000000000000000000" pitchFamily="2" charset="2"/>
              </a:rPr>
              <a:t> </a:t>
            </a:r>
            <a:r>
              <a:rPr lang="cs-CZ" altLang="cs-CZ" sz="2800" dirty="0"/>
              <a:t>„Děti vidí, děti činí“</a:t>
            </a:r>
          </a:p>
          <a:p>
            <a:pPr eaLnBrk="1" hangingPunct="1"/>
            <a:endParaRPr lang="cs-CZ" altLang="cs-CZ" sz="2800" dirty="0"/>
          </a:p>
          <a:p>
            <a:pPr eaLnBrk="1" hangingPunct="1"/>
            <a:r>
              <a:rPr lang="cs-CZ" altLang="cs-CZ" sz="2800" dirty="0"/>
              <a:t>cyklus násilného chování může pokračovat v další generaci</a:t>
            </a:r>
          </a:p>
          <a:p>
            <a:pPr eaLnBrk="1" hangingPunct="1"/>
            <a:endParaRPr lang="cs-CZ" altLang="cs-CZ" sz="2800" dirty="0"/>
          </a:p>
          <a:p>
            <a:pPr eaLnBrk="1" hangingPunct="1"/>
            <a:r>
              <a:rPr lang="cs-CZ" altLang="cs-CZ" sz="2800" dirty="0"/>
              <a:t>buď jako oběť nebo jako násilník</a:t>
            </a:r>
          </a:p>
          <a:p>
            <a:pPr eaLnBrk="1" hangingPunct="1"/>
            <a:endParaRPr lang="cs-CZ" altLang="cs-CZ" sz="2800" dirty="0"/>
          </a:p>
          <a:p>
            <a:pPr eaLnBrk="1" fontAlgn="auto" hangingPunct="1">
              <a:lnSpc>
                <a:spcPct val="80000"/>
              </a:lnSpc>
              <a:spcAft>
                <a:spcPts val="0"/>
              </a:spcAft>
              <a:defRPr/>
            </a:pPr>
            <a:r>
              <a:rPr lang="cs-CZ" altLang="cs-CZ" sz="2400" dirty="0"/>
              <a:t>Manipulování rodičem/rodiči – rozpolcenost</a:t>
            </a:r>
          </a:p>
          <a:p>
            <a:pPr marL="457200" lvl="1" indent="0" eaLnBrk="1" fontAlgn="auto" hangingPunct="1">
              <a:lnSpc>
                <a:spcPct val="80000"/>
              </a:lnSpc>
              <a:spcAft>
                <a:spcPts val="0"/>
              </a:spcAft>
              <a:buNone/>
              <a:defRPr/>
            </a:pPr>
            <a:r>
              <a:rPr lang="cs-CZ" altLang="cs-CZ" sz="2000" dirty="0">
                <a:sym typeface="Wingdings" panose="05000000000000000000" pitchFamily="2" charset="2"/>
              </a:rPr>
              <a:t> Snaha vytvořit bezpečné a přijímající zázemí</a:t>
            </a:r>
            <a:endParaRPr lang="cs-CZ" altLang="cs-CZ" sz="2000" dirty="0"/>
          </a:p>
          <a:p>
            <a:pPr eaLnBrk="1" hangingPunct="1"/>
            <a:endParaRPr lang="cs-CZ" alt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cs-CZ" altLang="cs-CZ" sz="4000" b="1" dirty="0">
                <a:latin typeface="+mn-lt"/>
              </a:rPr>
              <a:t>Dlouhodobé důsledky u dětí</a:t>
            </a:r>
          </a:p>
        </p:txBody>
      </p:sp>
      <p:sp>
        <p:nvSpPr>
          <p:cNvPr id="30723" name="Rectangle 3"/>
          <p:cNvSpPr>
            <a:spLocks noGrp="1" noChangeArrowheads="1"/>
          </p:cNvSpPr>
          <p:nvPr>
            <p:ph idx="1"/>
          </p:nvPr>
        </p:nvSpPr>
        <p:spPr/>
        <p:txBody>
          <a:bodyPr>
            <a:normAutofit fontScale="92500" lnSpcReduction="10000"/>
          </a:bodyPr>
          <a:lstStyle/>
          <a:p>
            <a:pPr eaLnBrk="1" hangingPunct="1"/>
            <a:r>
              <a:rPr lang="cs-CZ" altLang="cs-CZ" sz="2400" dirty="0"/>
              <a:t>emoční poruchy</a:t>
            </a:r>
          </a:p>
          <a:p>
            <a:pPr eaLnBrk="1" hangingPunct="1"/>
            <a:r>
              <a:rPr lang="cs-CZ" altLang="cs-CZ" sz="2400" dirty="0"/>
              <a:t>poruchy chování</a:t>
            </a:r>
          </a:p>
          <a:p>
            <a:pPr eaLnBrk="1" hangingPunct="1"/>
            <a:r>
              <a:rPr lang="cs-CZ" altLang="cs-CZ" sz="2400" dirty="0"/>
              <a:t>úzkosti, deprese</a:t>
            </a:r>
          </a:p>
          <a:p>
            <a:pPr eaLnBrk="1" hangingPunct="1"/>
            <a:r>
              <a:rPr lang="cs-CZ" altLang="cs-CZ" sz="2400" dirty="0"/>
              <a:t>agrese</a:t>
            </a:r>
          </a:p>
          <a:p>
            <a:pPr eaLnBrk="1" hangingPunct="1"/>
            <a:r>
              <a:rPr lang="cs-CZ" altLang="cs-CZ" sz="2400" dirty="0"/>
              <a:t>nízká sebeúcta</a:t>
            </a:r>
          </a:p>
          <a:p>
            <a:pPr eaLnBrk="1" hangingPunct="1"/>
            <a:r>
              <a:rPr lang="cs-CZ" altLang="cs-CZ" sz="2400" dirty="0"/>
              <a:t>nízká sebekontrola</a:t>
            </a:r>
          </a:p>
          <a:p>
            <a:pPr eaLnBrk="1" hangingPunct="1"/>
            <a:r>
              <a:rPr lang="cs-CZ" altLang="cs-CZ" sz="2400" dirty="0"/>
              <a:t>nebo naopak přehnané sebeovládání</a:t>
            </a:r>
          </a:p>
          <a:p>
            <a:pPr eaLnBrk="1" hangingPunct="1"/>
            <a:r>
              <a:rPr lang="cs-CZ" altLang="cs-CZ" sz="2400" dirty="0"/>
              <a:t>stažení se, apatie, extrémní nesmělost</a:t>
            </a:r>
          </a:p>
          <a:p>
            <a:pPr eaLnBrk="1" hangingPunct="1"/>
            <a:endParaRPr lang="cs-CZ" altLang="cs-CZ" sz="2400" dirty="0"/>
          </a:p>
          <a:p>
            <a:pPr eaLnBrk="1" hangingPunct="1"/>
            <a:r>
              <a:rPr lang="cs-CZ" altLang="cs-CZ" sz="2400" dirty="0"/>
              <a:t>Vznik traumatu – např. </a:t>
            </a:r>
            <a:r>
              <a:rPr lang="cs-CZ" sz="2400" i="1" dirty="0"/>
              <a:t>Trauma očima dítěte - </a:t>
            </a:r>
            <a:r>
              <a:rPr lang="cs-CZ" sz="2400" i="1" dirty="0" err="1"/>
              <a:t>Levin</a:t>
            </a:r>
            <a:r>
              <a:rPr lang="cs-CZ" sz="2400" i="1" dirty="0"/>
              <a:t> Peter A., </a:t>
            </a:r>
            <a:r>
              <a:rPr lang="cs-CZ" sz="2400" i="1" dirty="0" err="1"/>
              <a:t>Klineová</a:t>
            </a:r>
            <a:r>
              <a:rPr lang="cs-CZ" sz="2400" i="1" dirty="0"/>
              <a:t> </a:t>
            </a:r>
            <a:r>
              <a:rPr lang="cs-CZ" sz="2400" i="1" dirty="0" err="1"/>
              <a:t>Maggie</a:t>
            </a:r>
            <a:r>
              <a:rPr lang="cs-CZ" sz="2400" i="1" dirty="0"/>
              <a:t> (2012)</a:t>
            </a:r>
          </a:p>
          <a:p>
            <a:r>
              <a:rPr lang="cs-CZ" sz="2400" dirty="0">
                <a:hlinkClick r:id="rId3"/>
              </a:rPr>
              <a:t>https://www.youtube.com/watch?v=xYBUY1kZpf8&amp;t</a:t>
            </a:r>
          </a:p>
          <a:p>
            <a:pPr eaLnBrk="1" hangingPunct="1"/>
            <a:endParaRPr lang="cs-CZ" altLang="cs-CZ" sz="28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lt1"/>
              </a:buClr>
              <a:buSzPts val="4400"/>
            </a:pPr>
            <a:r>
              <a:rPr lang="cs-CZ" b="1" dirty="0">
                <a:solidFill>
                  <a:schemeClr val="lt1"/>
                </a:solidFill>
              </a:rPr>
              <a:t>Definice</a:t>
            </a:r>
            <a:endParaRPr dirty="0"/>
          </a:p>
        </p:txBody>
      </p:sp>
      <p:sp>
        <p:nvSpPr>
          <p:cNvPr id="167" name="Google Shape;167;p7"/>
          <p:cNvSpPr/>
          <p:nvPr/>
        </p:nvSpPr>
        <p:spPr>
          <a:xfrm>
            <a:off x="1524000" y="5877272"/>
            <a:ext cx="9144000" cy="461624"/>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pPr>
            <a:r>
              <a:rPr lang="cs-CZ" sz="2400" b="1" dirty="0">
                <a:solidFill>
                  <a:srgbClr val="FFA347"/>
                </a:solidFill>
                <a:latin typeface="Corbel" panose="020B0503020204020204" pitchFamily="34" charset="0"/>
                <a:ea typeface="Calibri"/>
                <a:cs typeface="Segoe UI" panose="020B0502040204020203" pitchFamily="34" charset="0"/>
                <a:sym typeface="Calibri"/>
              </a:rPr>
              <a:t>Za násilí má vždy odpovědnost člověk, který se ho dopouští!  </a:t>
            </a:r>
            <a:endParaRPr sz="2000" dirty="0">
              <a:solidFill>
                <a:srgbClr val="FFA347"/>
              </a:solidFill>
              <a:latin typeface="Corbel" panose="020B0503020204020204" pitchFamily="34" charset="0"/>
              <a:cs typeface="Segoe UI" panose="020B0502040204020203" pitchFamily="34" charset="0"/>
            </a:endParaRPr>
          </a:p>
        </p:txBody>
      </p:sp>
      <p:sp>
        <p:nvSpPr>
          <p:cNvPr id="168" name="Google Shape;168;p7"/>
          <p:cNvSpPr txBox="1"/>
          <p:nvPr/>
        </p:nvSpPr>
        <p:spPr>
          <a:xfrm>
            <a:off x="609600" y="1700808"/>
            <a:ext cx="10972800" cy="3539390"/>
          </a:xfrm>
          <a:prstGeom prst="rect">
            <a:avLst/>
          </a:prstGeom>
          <a:noFill/>
          <a:ln>
            <a:noFill/>
          </a:ln>
        </p:spPr>
        <p:txBody>
          <a:bodyPr spcFirstLastPara="1" wrap="square" lIns="91425" tIns="45700" rIns="91425" bIns="45700" anchor="t" anchorCtr="0">
            <a:spAutoFit/>
          </a:bodyPr>
          <a:lstStyle/>
          <a:p>
            <a:pPr algn="just">
              <a:spcBef>
                <a:spcPts val="0"/>
              </a:spcBef>
              <a:spcAft>
                <a:spcPts val="0"/>
              </a:spcAft>
            </a:pPr>
            <a:r>
              <a:rPr lang="cs-CZ" sz="2000" i="1" u="sng" dirty="0">
                <a:solidFill>
                  <a:schemeClr val="dk1"/>
                </a:solidFill>
                <a:latin typeface="Corbel" panose="020B0503020204020204" pitchFamily="34" charset="0"/>
                <a:ea typeface="Calibri"/>
                <a:cs typeface="Segoe UI" panose="020B0502040204020203" pitchFamily="34" charset="0"/>
                <a:sym typeface="Calibri"/>
              </a:rPr>
              <a:t>Násilí</a:t>
            </a:r>
            <a:r>
              <a:rPr lang="cs-CZ" sz="2000" i="1" dirty="0">
                <a:solidFill>
                  <a:schemeClr val="dk1"/>
                </a:solidFill>
                <a:latin typeface="Corbel" panose="020B0503020204020204" pitchFamily="34" charset="0"/>
                <a:ea typeface="Calibri"/>
                <a:cs typeface="Segoe UI" panose="020B0502040204020203" pitchFamily="34" charset="0"/>
                <a:sym typeface="Calibri"/>
              </a:rPr>
              <a:t> je čin namířený proti druhému člověku, který mu má ublížit, způsobit bolest, zastrašit ho nebo ponížit, aby jednal proti své vůli, respektive aby nejednal podle své vůle. </a:t>
            </a:r>
            <a:r>
              <a:rPr lang="cs-CZ" i="1" dirty="0">
                <a:solidFill>
                  <a:schemeClr val="dk1"/>
                </a:solidFill>
                <a:latin typeface="Corbel" panose="020B0503020204020204" pitchFamily="34" charset="0"/>
                <a:ea typeface="Calibri"/>
                <a:cs typeface="Segoe UI" panose="020B0502040204020203" pitchFamily="34" charset="0"/>
                <a:sym typeface="Calibri"/>
              </a:rPr>
              <a:t>	                     	</a:t>
            </a:r>
            <a:r>
              <a:rPr lang="cs-CZ" sz="1600" dirty="0">
                <a:solidFill>
                  <a:schemeClr val="dk1"/>
                </a:solidFill>
                <a:latin typeface="Corbel" panose="020B0503020204020204" pitchFamily="34" charset="0"/>
                <a:ea typeface="Calibri"/>
                <a:cs typeface="Segoe UI" panose="020B0502040204020203" pitchFamily="34" charset="0"/>
                <a:sym typeface="Calibri"/>
              </a:rPr>
              <a:t>(</a:t>
            </a:r>
            <a:r>
              <a:rPr lang="cs-CZ" sz="1600" dirty="0" err="1">
                <a:solidFill>
                  <a:schemeClr val="dk1"/>
                </a:solidFill>
                <a:latin typeface="Corbel" panose="020B0503020204020204" pitchFamily="34" charset="0"/>
                <a:ea typeface="Calibri"/>
                <a:cs typeface="Segoe UI" panose="020B0502040204020203" pitchFamily="34" charset="0"/>
                <a:sym typeface="Calibri"/>
              </a:rPr>
              <a:t>Isdal</a:t>
            </a:r>
            <a:r>
              <a:rPr lang="cs-CZ" sz="1600" dirty="0">
                <a:solidFill>
                  <a:schemeClr val="dk1"/>
                </a:solidFill>
                <a:latin typeface="Corbel" panose="020B0503020204020204" pitchFamily="34" charset="0"/>
                <a:ea typeface="Calibri"/>
                <a:cs typeface="Segoe UI" panose="020B0502040204020203" pitchFamily="34" charset="0"/>
                <a:sym typeface="Calibri"/>
              </a:rPr>
              <a:t>, 2000)</a:t>
            </a:r>
            <a:endParaRPr lang="cs-CZ" sz="1600" dirty="0">
              <a:latin typeface="Corbel" panose="020B0503020204020204" pitchFamily="34" charset="0"/>
              <a:cs typeface="Segoe UI" panose="020B0502040204020203" pitchFamily="34" charset="0"/>
            </a:endParaRPr>
          </a:p>
          <a:p>
            <a:pPr algn="just">
              <a:spcBef>
                <a:spcPts val="0"/>
              </a:spcBef>
              <a:spcAft>
                <a:spcPts val="0"/>
              </a:spcAft>
            </a:pPr>
            <a:r>
              <a:rPr lang="cs-CZ" i="1" dirty="0">
                <a:solidFill>
                  <a:schemeClr val="dk1"/>
                </a:solidFill>
                <a:latin typeface="Corbel" panose="020B0503020204020204" pitchFamily="34" charset="0"/>
                <a:ea typeface="Calibri"/>
                <a:cs typeface="Segoe UI" panose="020B0502040204020203" pitchFamily="34" charset="0"/>
                <a:sym typeface="Calibri"/>
              </a:rPr>
              <a:t>						</a:t>
            </a:r>
            <a:endParaRPr dirty="0">
              <a:solidFill>
                <a:schemeClr val="dk1"/>
              </a:solidFill>
              <a:latin typeface="Corbel" panose="020B0503020204020204" pitchFamily="34" charset="0"/>
              <a:ea typeface="Calibri"/>
              <a:cs typeface="Segoe UI" panose="020B0502040204020203" pitchFamily="34" charset="0"/>
              <a:sym typeface="Calibri"/>
            </a:endParaRPr>
          </a:p>
          <a:p>
            <a:pPr algn="just">
              <a:spcBef>
                <a:spcPts val="0"/>
              </a:spcBef>
              <a:spcAft>
                <a:spcPts val="0"/>
              </a:spcAft>
            </a:pPr>
            <a:endParaRPr lang="cs-CZ" sz="2000" b="1" i="1" dirty="0">
              <a:solidFill>
                <a:schemeClr val="dk1"/>
              </a:solidFill>
              <a:latin typeface="Corbel" panose="020B0503020204020204" pitchFamily="34" charset="0"/>
              <a:ea typeface="Calibri"/>
              <a:cs typeface="Segoe UI" panose="020B0502040204020203" pitchFamily="34" charset="0"/>
              <a:sym typeface="Calibri"/>
            </a:endParaRPr>
          </a:p>
          <a:p>
            <a:pPr algn="just">
              <a:spcBef>
                <a:spcPts val="0"/>
              </a:spcBef>
              <a:spcAft>
                <a:spcPts val="0"/>
              </a:spcAft>
            </a:pPr>
            <a:r>
              <a:rPr lang="cs-CZ" sz="2200" i="1" u="sng" dirty="0">
                <a:solidFill>
                  <a:schemeClr val="dk1"/>
                </a:solidFill>
                <a:latin typeface="Corbel" panose="020B0503020204020204" pitchFamily="34" charset="0"/>
                <a:ea typeface="Calibri"/>
                <a:cs typeface="Segoe UI" panose="020B0502040204020203" pitchFamily="34" charset="0"/>
                <a:sym typeface="Calibri"/>
              </a:rPr>
              <a:t>Domácí násilí</a:t>
            </a:r>
            <a:r>
              <a:rPr lang="cs-CZ" sz="2200" i="1" dirty="0">
                <a:solidFill>
                  <a:schemeClr val="dk1"/>
                </a:solidFill>
                <a:latin typeface="Corbel" panose="020B0503020204020204" pitchFamily="34" charset="0"/>
                <a:ea typeface="Calibri"/>
                <a:cs typeface="Segoe UI" panose="020B0502040204020203" pitchFamily="34" charset="0"/>
                <a:sym typeface="Calibri"/>
              </a:rPr>
              <a:t> jsou veškeré akty fyzického, sexuálního, psychického, ekonomického či dalších forem násilí, k němuž dochází </a:t>
            </a:r>
            <a:r>
              <a:rPr lang="cs-CZ" sz="2200" b="1" i="1" dirty="0">
                <a:solidFill>
                  <a:schemeClr val="dk1"/>
                </a:solidFill>
                <a:latin typeface="Corbel" panose="020B0503020204020204" pitchFamily="34" charset="0"/>
                <a:ea typeface="Calibri"/>
                <a:cs typeface="Segoe UI" panose="020B0502040204020203" pitchFamily="34" charset="0"/>
                <a:sym typeface="Calibri"/>
              </a:rPr>
              <a:t>v rodině nebo v domácnosti anebo mezi bývalými či stávajícími manžely, partnery či osobami blízkými</a:t>
            </a:r>
            <a:r>
              <a:rPr lang="cs-CZ" sz="2200" i="1" dirty="0">
                <a:solidFill>
                  <a:schemeClr val="dk1"/>
                </a:solidFill>
                <a:latin typeface="Corbel" panose="020B0503020204020204" pitchFamily="34" charset="0"/>
                <a:ea typeface="Calibri"/>
                <a:cs typeface="Segoe UI" panose="020B0502040204020203" pitchFamily="34" charset="0"/>
                <a:sym typeface="Calibri"/>
              </a:rPr>
              <a:t>, bez ohledu na to, zda násilná osoba sdílí nebo sdílela společnou domácnost s obou ohroženou tímto násilím. </a:t>
            </a:r>
            <a:r>
              <a:rPr lang="cs-CZ" sz="1400" dirty="0">
                <a:solidFill>
                  <a:schemeClr val="dk1"/>
                </a:solidFill>
                <a:latin typeface="Corbel" panose="020B0503020204020204" pitchFamily="34" charset="0"/>
                <a:ea typeface="Calibri"/>
                <a:cs typeface="Segoe UI" panose="020B0502040204020203" pitchFamily="34" charset="0"/>
                <a:sym typeface="Calibri"/>
              </a:rPr>
              <a:t>(Akční plán prevence dom. a </a:t>
            </a:r>
            <a:r>
              <a:rPr lang="cs-CZ" sz="1400" dirty="0" err="1">
                <a:solidFill>
                  <a:schemeClr val="dk1"/>
                </a:solidFill>
                <a:latin typeface="Corbel" panose="020B0503020204020204" pitchFamily="34" charset="0"/>
                <a:ea typeface="Calibri"/>
                <a:cs typeface="Segoe UI" panose="020B0502040204020203" pitchFamily="34" charset="0"/>
                <a:sym typeface="Calibri"/>
              </a:rPr>
              <a:t>genderově</a:t>
            </a:r>
            <a:r>
              <a:rPr lang="cs-CZ" sz="1400" dirty="0">
                <a:solidFill>
                  <a:schemeClr val="dk1"/>
                </a:solidFill>
                <a:latin typeface="Corbel" panose="020B0503020204020204" pitchFamily="34" charset="0"/>
                <a:ea typeface="Calibri"/>
                <a:cs typeface="Segoe UI" panose="020B0502040204020203" pitchFamily="34" charset="0"/>
                <a:sym typeface="Calibri"/>
              </a:rPr>
              <a:t> podmíněného násilí)</a:t>
            </a:r>
            <a:r>
              <a:rPr lang="cs-CZ" sz="1600" dirty="0">
                <a:solidFill>
                  <a:schemeClr val="dk1"/>
                </a:solidFill>
                <a:latin typeface="Corbel" panose="020B0503020204020204" pitchFamily="34" charset="0"/>
                <a:ea typeface="Calibri"/>
                <a:cs typeface="Segoe UI" panose="020B0502040204020203" pitchFamily="34" charset="0"/>
                <a:sym typeface="Calibri"/>
              </a:rPr>
              <a:t>		</a:t>
            </a:r>
          </a:p>
          <a:p>
            <a:pPr algn="just">
              <a:spcBef>
                <a:spcPts val="0"/>
              </a:spcBef>
              <a:spcAft>
                <a:spcPts val="0"/>
              </a:spcAft>
            </a:pPr>
            <a:endParaRPr lang="cs-CZ" dirty="0">
              <a:latin typeface="Corbel" panose="020B0503020204020204" pitchFamily="34" charset="0"/>
              <a:cs typeface="Segoe UI" panose="020B0502040204020203" pitchFamily="34" charset="0"/>
            </a:endParaRPr>
          </a:p>
          <a:p>
            <a:pPr algn="ctr">
              <a:spcBef>
                <a:spcPts val="0"/>
              </a:spcBef>
              <a:spcAft>
                <a:spcPts val="0"/>
              </a:spcAft>
            </a:pPr>
            <a:r>
              <a:rPr lang="cs-CZ" sz="1800" dirty="0">
                <a:latin typeface="Corbel" panose="020B0503020204020204" pitchFamily="34" charset="0"/>
                <a:cs typeface="Segoe UI" panose="020B0502040204020203" pitchFamily="34" charset="0"/>
              </a:rPr>
              <a:t>Senzitivita vůči fenoménu i informovanost o dané oblasti jsou v ČR poměrně nízké, </a:t>
            </a:r>
            <a:r>
              <a:rPr lang="cs-CZ" sz="1800" b="1" dirty="0">
                <a:latin typeface="Corbel" panose="020B0503020204020204" pitchFamily="34" charset="0"/>
                <a:cs typeface="Segoe UI" panose="020B0502040204020203" pitchFamily="34" charset="0"/>
              </a:rPr>
              <a:t>tolerance vůči partnerskému násilí je v ČR poměrně vysoká</a:t>
            </a:r>
            <a:r>
              <a:rPr lang="cs-CZ" sz="1800" dirty="0">
                <a:latin typeface="Corbel" panose="020B0503020204020204" pitchFamily="34" charset="0"/>
                <a:cs typeface="Segoe UI" panose="020B0502040204020203" pitchFamily="34" charset="0"/>
              </a:rPr>
              <a:t>!</a:t>
            </a:r>
            <a:endParaRPr sz="1800" dirty="0">
              <a:latin typeface="Corbel" panose="020B0503020204020204" pitchFamily="34" charset="0"/>
              <a:cs typeface="Segoe UI" panose="020B0502040204020203" pitchFamily="34" charset="0"/>
            </a:endParaRPr>
          </a:p>
        </p:txBody>
      </p:sp>
    </p:spTree>
    <p:extLst>
      <p:ext uri="{BB962C8B-B14F-4D97-AF65-F5344CB8AC3E}">
        <p14:creationId xmlns:p14="http://schemas.microsoft.com/office/powerpoint/2010/main" val="42673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rtlCol="0">
            <a:normAutofit/>
          </a:bodyPr>
          <a:lstStyle/>
          <a:p>
            <a:pPr marL="228600" lvl="4" eaLnBrk="1" fontAlgn="auto" hangingPunct="1">
              <a:spcAft>
                <a:spcPts val="0"/>
              </a:spcAft>
              <a:buNone/>
              <a:defRPr/>
            </a:pPr>
            <a:r>
              <a:rPr lang="cs-CZ" altLang="cs-CZ" sz="3600" b="1" dirty="0">
                <a:solidFill>
                  <a:srgbClr val="FFA347"/>
                </a:solidFill>
              </a:rPr>
              <a:t>Vývojové hledisko</a:t>
            </a:r>
          </a:p>
          <a:p>
            <a:pPr marL="571500" lvl="4" indent="-571500" eaLnBrk="1" fontAlgn="auto" hangingPunct="1">
              <a:spcAft>
                <a:spcPts val="1200"/>
              </a:spcAft>
              <a:buFont typeface="Arial" panose="020B0604020202020204" pitchFamily="34" charset="0"/>
              <a:buChar char="•"/>
              <a:defRPr/>
            </a:pPr>
            <a:r>
              <a:rPr lang="cs-CZ" altLang="cs-CZ" sz="3600" dirty="0"/>
              <a:t>opožďování ve vývoji (řeč, hygienické návyky, emotivita je plochá, aj.)</a:t>
            </a:r>
          </a:p>
          <a:p>
            <a:pPr marL="571500" lvl="4" indent="-571500" eaLnBrk="1" fontAlgn="auto" hangingPunct="1">
              <a:spcAft>
                <a:spcPts val="1200"/>
              </a:spcAft>
              <a:buFont typeface="Arial" panose="020B0604020202020204" pitchFamily="34" charset="0"/>
              <a:buChar char="•"/>
              <a:defRPr/>
            </a:pPr>
            <a:r>
              <a:rPr lang="cs-CZ" altLang="cs-CZ" sz="3600" dirty="0"/>
              <a:t>věku nepřiměřená zralost</a:t>
            </a:r>
          </a:p>
          <a:p>
            <a:pPr marL="571500" lvl="4" indent="-571500" eaLnBrk="1" fontAlgn="auto" hangingPunct="1">
              <a:spcAft>
                <a:spcPts val="0"/>
              </a:spcAft>
              <a:buFont typeface="Arial" panose="020B0604020202020204" pitchFamily="34" charset="0"/>
              <a:buChar char="•"/>
              <a:defRPr/>
            </a:pPr>
            <a:endParaRPr lang="cs-CZ" altLang="cs-CZ" sz="3600" dirty="0"/>
          </a:p>
          <a:p>
            <a:pPr marL="0" lvl="4" indent="0" eaLnBrk="1" fontAlgn="auto" hangingPunct="1">
              <a:spcAft>
                <a:spcPts val="0"/>
              </a:spcAft>
              <a:buNone/>
              <a:defRPr/>
            </a:pPr>
            <a:endParaRPr lang="cs-CZ" altLang="cs-CZ" sz="3600" dirty="0"/>
          </a:p>
        </p:txBody>
      </p:sp>
      <p:sp>
        <p:nvSpPr>
          <p:cNvPr id="2" name="Nadpis 1"/>
          <p:cNvSpPr>
            <a:spLocks noGrp="1"/>
          </p:cNvSpPr>
          <p:nvPr>
            <p:ph type="title"/>
          </p:nvPr>
        </p:nvSpPr>
        <p:spPr/>
        <p:txBody>
          <a:bodyPr/>
          <a:lstStyle/>
          <a:p>
            <a:endParaRPr lang="cs-CZ"/>
          </a:p>
        </p:txBody>
      </p:sp>
    </p:spTree>
    <p:extLst>
      <p:ext uri="{BB962C8B-B14F-4D97-AF65-F5344CB8AC3E}">
        <p14:creationId xmlns:p14="http://schemas.microsoft.com/office/powerpoint/2010/main" val="3411528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normAutofit lnSpcReduction="10000"/>
          </a:bodyPr>
          <a:lstStyle/>
          <a:p>
            <a:pPr eaLnBrk="1" hangingPunct="1">
              <a:lnSpc>
                <a:spcPct val="80000"/>
              </a:lnSpc>
              <a:buFont typeface="Wingdings" panose="05000000000000000000" pitchFamily="2" charset="2"/>
              <a:buNone/>
            </a:pPr>
            <a:r>
              <a:rPr lang="cs-CZ" altLang="cs-CZ" sz="3600" b="1" dirty="0">
                <a:solidFill>
                  <a:srgbClr val="FFA347"/>
                </a:solidFill>
              </a:rPr>
              <a:t>Emocionální</a:t>
            </a:r>
          </a:p>
          <a:p>
            <a:pPr eaLnBrk="1" hangingPunct="1">
              <a:lnSpc>
                <a:spcPct val="80000"/>
              </a:lnSpc>
            </a:pPr>
            <a:r>
              <a:rPr lang="cs-CZ" altLang="cs-CZ" sz="2800" dirty="0"/>
              <a:t>Neujasněné pocity hněvu</a:t>
            </a:r>
          </a:p>
          <a:p>
            <a:pPr eaLnBrk="1" hangingPunct="1">
              <a:lnSpc>
                <a:spcPct val="80000"/>
              </a:lnSpc>
            </a:pPr>
            <a:r>
              <a:rPr lang="cs-CZ" altLang="cs-CZ" sz="2800" dirty="0"/>
              <a:t>Smutek, sklíčenost</a:t>
            </a:r>
          </a:p>
          <a:p>
            <a:pPr eaLnBrk="1" hangingPunct="1">
              <a:lnSpc>
                <a:spcPct val="80000"/>
              </a:lnSpc>
            </a:pPr>
            <a:r>
              <a:rPr lang="cs-CZ" altLang="cs-CZ" sz="2800" dirty="0"/>
              <a:t>Strach </a:t>
            </a:r>
          </a:p>
          <a:p>
            <a:pPr eaLnBrk="1" hangingPunct="1">
              <a:lnSpc>
                <a:spcPct val="80000"/>
              </a:lnSpc>
            </a:pPr>
            <a:r>
              <a:rPr lang="cs-CZ" altLang="cs-CZ" sz="2800" dirty="0"/>
              <a:t>Uzavřenost </a:t>
            </a:r>
          </a:p>
          <a:p>
            <a:pPr eaLnBrk="1" hangingPunct="1">
              <a:lnSpc>
                <a:spcPct val="80000"/>
              </a:lnSpc>
            </a:pPr>
            <a:r>
              <a:rPr lang="cs-CZ" altLang="cs-CZ" sz="2800" dirty="0"/>
              <a:t>Pocity viny</a:t>
            </a:r>
          </a:p>
          <a:p>
            <a:pPr eaLnBrk="1" hangingPunct="1">
              <a:lnSpc>
                <a:spcPct val="80000"/>
              </a:lnSpc>
            </a:pPr>
            <a:r>
              <a:rPr lang="cs-CZ" altLang="cs-CZ" sz="2800" dirty="0"/>
              <a:t>Pocity studu</a:t>
            </a:r>
          </a:p>
          <a:p>
            <a:pPr eaLnBrk="1" hangingPunct="1">
              <a:lnSpc>
                <a:spcPct val="80000"/>
              </a:lnSpc>
            </a:pPr>
            <a:r>
              <a:rPr lang="cs-CZ" altLang="cs-CZ" sz="2800" dirty="0"/>
              <a:t>Přílišné sebeovládání</a:t>
            </a:r>
          </a:p>
          <a:p>
            <a:pPr eaLnBrk="1" hangingPunct="1">
              <a:lnSpc>
                <a:spcPct val="80000"/>
              </a:lnSpc>
            </a:pPr>
            <a:r>
              <a:rPr lang="cs-CZ" altLang="cs-CZ" sz="2800" dirty="0"/>
              <a:t>Nedostatečné sebeovládání</a:t>
            </a:r>
          </a:p>
          <a:p>
            <a:pPr eaLnBrk="1" hangingPunct="1">
              <a:lnSpc>
                <a:spcPct val="80000"/>
              </a:lnSpc>
            </a:pPr>
            <a:r>
              <a:rPr lang="cs-CZ" altLang="cs-CZ" sz="2800" dirty="0"/>
              <a:t>Nízké sebevědomí</a:t>
            </a:r>
          </a:p>
        </p:txBody>
      </p:sp>
      <p:sp>
        <p:nvSpPr>
          <p:cNvPr id="2" name="Nadpis 1"/>
          <p:cNvSpPr>
            <a:spLocks noGrp="1"/>
          </p:cNvSpPr>
          <p:nvPr>
            <p:ph type="title"/>
          </p:nvPr>
        </p:nvSpPr>
        <p:spPr/>
        <p:txBody>
          <a:bodyPr/>
          <a:lstStyle/>
          <a:p>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buFont typeface="Wingdings" panose="05000000000000000000" pitchFamily="2" charset="2"/>
              <a:buNone/>
            </a:pPr>
            <a:r>
              <a:rPr lang="cs-CZ" altLang="cs-CZ" sz="3600" b="1" dirty="0">
                <a:solidFill>
                  <a:srgbClr val="FFA347"/>
                </a:solidFill>
              </a:rPr>
              <a:t>Kognitivní</a:t>
            </a:r>
          </a:p>
          <a:p>
            <a:pPr eaLnBrk="1" hangingPunct="1"/>
            <a:r>
              <a:rPr lang="cs-CZ" altLang="cs-CZ" dirty="0"/>
              <a:t>Neschopnost se soustředit</a:t>
            </a:r>
          </a:p>
          <a:p>
            <a:pPr eaLnBrk="1" hangingPunct="1"/>
            <a:r>
              <a:rPr lang="cs-CZ" altLang="cs-CZ" dirty="0"/>
              <a:t>Snížená motivovanost k výkonu</a:t>
            </a:r>
          </a:p>
          <a:p>
            <a:pPr eaLnBrk="1" hangingPunct="1"/>
            <a:r>
              <a:rPr lang="cs-CZ" altLang="cs-CZ" dirty="0"/>
              <a:t>Nižší výkonnost obecně</a:t>
            </a:r>
          </a:p>
          <a:p>
            <a:pPr eaLnBrk="1" hangingPunct="1"/>
            <a:r>
              <a:rPr lang="cs-CZ" altLang="cs-CZ" dirty="0"/>
              <a:t>Nespavost, noční děsy</a:t>
            </a:r>
          </a:p>
          <a:p>
            <a:pPr eaLnBrk="1" hangingPunct="1"/>
            <a:r>
              <a:rPr lang="cs-CZ" altLang="cs-CZ" dirty="0"/>
              <a:t>Poruchy paměti</a:t>
            </a:r>
          </a:p>
          <a:p>
            <a:pPr eaLnBrk="1" hangingPunct="1"/>
            <a:r>
              <a:rPr lang="cs-CZ" altLang="cs-CZ" dirty="0"/>
              <a:t>Opoždění řeči</a:t>
            </a:r>
          </a:p>
          <a:p>
            <a:pPr eaLnBrk="1" hangingPunct="1"/>
            <a:r>
              <a:rPr lang="cs-CZ" altLang="cs-CZ" dirty="0"/>
              <a:t>Únava ve škole</a:t>
            </a:r>
          </a:p>
        </p:txBody>
      </p:sp>
      <p:sp>
        <p:nvSpPr>
          <p:cNvPr id="2" name="Nadpis 1"/>
          <p:cNvSpPr>
            <a:spLocks noGrp="1"/>
          </p:cNvSpPr>
          <p:nvPr>
            <p:ph type="title"/>
          </p:nvPr>
        </p:nvSpPr>
        <p:spPr/>
        <p:txBody>
          <a:bodyPr/>
          <a:lstStyle/>
          <a:p>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lstStyle/>
          <a:p>
            <a:pPr eaLnBrk="1" hangingPunct="1">
              <a:lnSpc>
                <a:spcPct val="90000"/>
              </a:lnSpc>
              <a:buFont typeface="Wingdings" panose="05000000000000000000" pitchFamily="2" charset="2"/>
              <a:buNone/>
            </a:pPr>
            <a:r>
              <a:rPr lang="cs-CZ" altLang="cs-CZ" sz="3600" b="1" dirty="0">
                <a:solidFill>
                  <a:srgbClr val="FFA347"/>
                </a:solidFill>
              </a:rPr>
              <a:t>Sociální</a:t>
            </a:r>
          </a:p>
          <a:p>
            <a:pPr eaLnBrk="1" hangingPunct="1">
              <a:lnSpc>
                <a:spcPct val="90000"/>
              </a:lnSpc>
            </a:pPr>
            <a:r>
              <a:rPr lang="cs-CZ" altLang="cs-CZ" sz="3600" dirty="0"/>
              <a:t>Snížená sociální kompetence</a:t>
            </a:r>
          </a:p>
          <a:p>
            <a:pPr eaLnBrk="1" hangingPunct="1">
              <a:lnSpc>
                <a:spcPct val="90000"/>
              </a:lnSpc>
            </a:pPr>
            <a:r>
              <a:rPr lang="cs-CZ" altLang="cs-CZ" sz="3600" dirty="0"/>
              <a:t>Nedostatek empatie</a:t>
            </a:r>
          </a:p>
          <a:p>
            <a:pPr eaLnBrk="1" hangingPunct="1">
              <a:lnSpc>
                <a:spcPct val="90000"/>
              </a:lnSpc>
            </a:pPr>
            <a:r>
              <a:rPr lang="cs-CZ" altLang="cs-CZ" sz="3600" dirty="0"/>
              <a:t>Nedostatečná sebeúcta</a:t>
            </a:r>
          </a:p>
          <a:p>
            <a:pPr eaLnBrk="1" hangingPunct="1">
              <a:lnSpc>
                <a:spcPct val="90000"/>
              </a:lnSpc>
            </a:pPr>
            <a:r>
              <a:rPr lang="cs-CZ" altLang="cs-CZ" sz="3600" dirty="0"/>
              <a:t>Problémy v interakci</a:t>
            </a:r>
          </a:p>
          <a:p>
            <a:pPr eaLnBrk="1" hangingPunct="1">
              <a:lnSpc>
                <a:spcPct val="90000"/>
              </a:lnSpc>
            </a:pPr>
            <a:r>
              <a:rPr lang="cs-CZ" altLang="cs-CZ" sz="3600" dirty="0"/>
              <a:t>Snížená adaptabilita</a:t>
            </a:r>
          </a:p>
          <a:p>
            <a:pPr eaLnBrk="1" hangingPunct="1">
              <a:lnSpc>
                <a:spcPct val="90000"/>
              </a:lnSpc>
            </a:pPr>
            <a:r>
              <a:rPr lang="cs-CZ" altLang="cs-CZ" sz="3600" dirty="0"/>
              <a:t>Snížená schopnost samostatného rozhodování</a:t>
            </a:r>
          </a:p>
        </p:txBody>
      </p:sp>
      <p:sp>
        <p:nvSpPr>
          <p:cNvPr id="19460" name="Rectangle 4"/>
          <p:cNvSpPr>
            <a:spLocks noChangeArrowheads="1"/>
          </p:cNvSpPr>
          <p:nvPr/>
        </p:nvSpPr>
        <p:spPr bwMode="auto">
          <a:xfrm>
            <a:off x="3810000" y="962026"/>
            <a:ext cx="4572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cs-CZ" altLang="cs-CZ" sz="1800">
              <a:latin typeface="Verdana" panose="020B0604030504040204" pitchFamily="34" charset="0"/>
            </a:endParaRPr>
          </a:p>
          <a:p>
            <a:pPr eaLnBrk="1" hangingPunct="1">
              <a:spcBef>
                <a:spcPct val="0"/>
              </a:spcBef>
              <a:buFontTx/>
              <a:buNone/>
            </a:pPr>
            <a:endParaRPr lang="cs-CZ" altLang="cs-CZ" sz="1800">
              <a:latin typeface="Verdana" panose="020B0604030504040204" pitchFamily="34" charset="0"/>
            </a:endParaRPr>
          </a:p>
          <a:p>
            <a:pPr eaLnBrk="1" hangingPunct="1">
              <a:lnSpc>
                <a:spcPct val="90000"/>
              </a:lnSpc>
              <a:spcBef>
                <a:spcPct val="50000"/>
              </a:spcBef>
              <a:buClr>
                <a:schemeClr val="tx2"/>
              </a:buClr>
              <a:buSzPct val="70000"/>
              <a:buFont typeface="Wingdings" panose="05000000000000000000" pitchFamily="2" charset="2"/>
              <a:buChar char="¡"/>
            </a:pPr>
            <a:endParaRPr lang="cs-CZ" altLang="cs-CZ" sz="2100">
              <a:latin typeface="Verdana" panose="020B0604030504040204" pitchFamily="34" charset="0"/>
            </a:endParaRPr>
          </a:p>
        </p:txBody>
      </p:sp>
      <p:sp>
        <p:nvSpPr>
          <p:cNvPr id="2" name="Nadpis 1"/>
          <p:cNvSpPr>
            <a:spLocks noGrp="1"/>
          </p:cNvSpPr>
          <p:nvPr>
            <p:ph type="title"/>
          </p:nvPr>
        </p:nvSpPr>
        <p:spPr/>
        <p:txBody>
          <a:bodyPr/>
          <a:lstStyle/>
          <a:p>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buFont typeface="Wingdings" panose="05000000000000000000" pitchFamily="2" charset="2"/>
              <a:buNone/>
            </a:pPr>
            <a:r>
              <a:rPr lang="cs-CZ" altLang="cs-CZ" sz="3600" b="1" dirty="0">
                <a:solidFill>
                  <a:srgbClr val="FFA347"/>
                </a:solidFill>
              </a:rPr>
              <a:t>Behaviorální</a:t>
            </a:r>
          </a:p>
          <a:p>
            <a:pPr eaLnBrk="1" hangingPunct="1"/>
            <a:r>
              <a:rPr lang="cs-CZ" altLang="cs-CZ" dirty="0"/>
              <a:t>Agresivní chování</a:t>
            </a:r>
          </a:p>
          <a:p>
            <a:pPr eaLnBrk="1" hangingPunct="1"/>
            <a:r>
              <a:rPr lang="cs-CZ" altLang="cs-CZ" dirty="0"/>
              <a:t>Nekontrolovatelné chování</a:t>
            </a:r>
          </a:p>
          <a:p>
            <a:pPr eaLnBrk="1" hangingPunct="1"/>
            <a:r>
              <a:rPr lang="cs-CZ" altLang="cs-CZ" dirty="0"/>
              <a:t>Předvádění se </a:t>
            </a:r>
          </a:p>
          <a:p>
            <a:pPr eaLnBrk="1" hangingPunct="1"/>
            <a:r>
              <a:rPr lang="cs-CZ" altLang="cs-CZ" dirty="0"/>
              <a:t>Otupělost, letargie</a:t>
            </a:r>
          </a:p>
          <a:p>
            <a:pPr eaLnBrk="1" hangingPunct="1"/>
            <a:r>
              <a:rPr lang="cs-CZ" altLang="cs-CZ" dirty="0"/>
              <a:t>Extrémní nesmělost, apatie</a:t>
            </a:r>
          </a:p>
          <a:p>
            <a:pPr eaLnBrk="1" hangingPunct="1"/>
            <a:r>
              <a:rPr lang="cs-CZ" altLang="cs-CZ" dirty="0"/>
              <a:t>Zneužívání návykových látek</a:t>
            </a:r>
          </a:p>
          <a:p>
            <a:pPr eaLnBrk="1" hangingPunct="1"/>
            <a:r>
              <a:rPr lang="cs-CZ" altLang="cs-CZ" dirty="0"/>
              <a:t>Opakování naučeného násilného chování         </a:t>
            </a:r>
          </a:p>
          <a:p>
            <a:pPr eaLnBrk="1" hangingPunct="1">
              <a:buFont typeface="Wingdings" panose="05000000000000000000" pitchFamily="2" charset="2"/>
              <a:buNone/>
            </a:pPr>
            <a:endParaRPr lang="cs-CZ" altLang="cs-CZ" dirty="0"/>
          </a:p>
        </p:txBody>
      </p:sp>
      <p:sp>
        <p:nvSpPr>
          <p:cNvPr id="20484" name="Rectangle 5"/>
          <p:cNvSpPr>
            <a:spLocks noChangeArrowheads="1"/>
          </p:cNvSpPr>
          <p:nvPr/>
        </p:nvSpPr>
        <p:spPr bwMode="auto">
          <a:xfrm>
            <a:off x="3810000" y="962026"/>
            <a:ext cx="4572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u="sng">
                <a:latin typeface="Verdana" panose="020B0604030504040204" pitchFamily="34" charset="0"/>
              </a:rPr>
              <a:t> </a:t>
            </a:r>
            <a:endParaRPr lang="cs-CZ" altLang="cs-CZ" sz="1800">
              <a:latin typeface="Verdana" panose="020B0604030504040204" pitchFamily="34" charset="0"/>
            </a:endParaRPr>
          </a:p>
          <a:p>
            <a:pPr eaLnBrk="1" hangingPunct="1">
              <a:lnSpc>
                <a:spcPct val="90000"/>
              </a:lnSpc>
              <a:spcBef>
                <a:spcPct val="50000"/>
              </a:spcBef>
              <a:buClr>
                <a:schemeClr val="tx2"/>
              </a:buClr>
              <a:buSzPct val="70000"/>
              <a:buFont typeface="Wingdings" panose="05000000000000000000" pitchFamily="2" charset="2"/>
              <a:buChar char="¡"/>
            </a:pPr>
            <a:endParaRPr lang="cs-CZ" altLang="cs-CZ" sz="2100">
              <a:latin typeface="Verdana" panose="020B0604030504040204" pitchFamily="34" charset="0"/>
            </a:endParaRPr>
          </a:p>
        </p:txBody>
      </p:sp>
      <p:sp>
        <p:nvSpPr>
          <p:cNvPr id="2" name="Nadpis 1"/>
          <p:cNvSpPr>
            <a:spLocks noGrp="1"/>
          </p:cNvSpPr>
          <p:nvPr>
            <p:ph type="title"/>
          </p:nvPr>
        </p:nvSpPr>
        <p:spPr/>
        <p:txBody>
          <a:bodyPr/>
          <a:lstStyle/>
          <a:p>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bodyPr>
          <a:lstStyle/>
          <a:p>
            <a:pPr eaLnBrk="1" fontAlgn="auto" hangingPunct="1">
              <a:spcAft>
                <a:spcPts val="0"/>
              </a:spcAft>
              <a:defRPr/>
            </a:pPr>
            <a:r>
              <a:rPr lang="cs-CZ" altLang="cs-CZ" sz="3600" b="1" dirty="0">
                <a:latin typeface="+mn-lt"/>
              </a:rPr>
              <a:t>Služby pro děti</a:t>
            </a:r>
          </a:p>
        </p:txBody>
      </p:sp>
      <p:sp>
        <p:nvSpPr>
          <p:cNvPr id="32771" name="Rectangle 3"/>
          <p:cNvSpPr>
            <a:spLocks noGrp="1" noChangeArrowheads="1"/>
          </p:cNvSpPr>
          <p:nvPr>
            <p:ph idx="1"/>
          </p:nvPr>
        </p:nvSpPr>
        <p:spPr/>
        <p:txBody>
          <a:bodyPr>
            <a:normAutofit fontScale="70000" lnSpcReduction="20000"/>
          </a:bodyPr>
          <a:lstStyle/>
          <a:p>
            <a:pPr eaLnBrk="1" hangingPunct="1">
              <a:lnSpc>
                <a:spcPct val="150000"/>
              </a:lnSpc>
            </a:pPr>
            <a:r>
              <a:rPr lang="cs-CZ" altLang="cs-CZ" sz="3600" b="1" dirty="0">
                <a:solidFill>
                  <a:srgbClr val="FFA347"/>
                </a:solidFill>
              </a:rPr>
              <a:t>OSPOD</a:t>
            </a:r>
          </a:p>
          <a:p>
            <a:pPr eaLnBrk="1" hangingPunct="1">
              <a:lnSpc>
                <a:spcPct val="150000"/>
              </a:lnSpc>
            </a:pPr>
            <a:r>
              <a:rPr lang="cs-CZ" altLang="cs-CZ" sz="3600" b="1" dirty="0">
                <a:solidFill>
                  <a:srgbClr val="FFA347"/>
                </a:solidFill>
              </a:rPr>
              <a:t>Sociální pracovníci a kurátoři</a:t>
            </a:r>
          </a:p>
          <a:p>
            <a:pPr eaLnBrk="1" hangingPunct="1">
              <a:lnSpc>
                <a:spcPct val="150000"/>
              </a:lnSpc>
            </a:pPr>
            <a:r>
              <a:rPr lang="cs-CZ" altLang="cs-CZ" sz="3600" b="1" dirty="0">
                <a:solidFill>
                  <a:srgbClr val="FFA347"/>
                </a:solidFill>
              </a:rPr>
              <a:t>Dětské krizové centrum</a:t>
            </a:r>
          </a:p>
          <a:p>
            <a:pPr eaLnBrk="1" hangingPunct="1">
              <a:lnSpc>
                <a:spcPct val="150000"/>
              </a:lnSpc>
            </a:pPr>
            <a:r>
              <a:rPr lang="cs-CZ" altLang="cs-CZ" sz="3600" b="1" dirty="0">
                <a:solidFill>
                  <a:srgbClr val="FFA347"/>
                </a:solidFill>
              </a:rPr>
              <a:t>Ambulance dětských psychologů</a:t>
            </a:r>
            <a:endParaRPr lang="cs-CZ" altLang="cs-CZ" b="1" dirty="0">
              <a:solidFill>
                <a:srgbClr val="FFA347"/>
              </a:solidFill>
            </a:endParaRPr>
          </a:p>
          <a:p>
            <a:pPr eaLnBrk="1" hangingPunct="1">
              <a:lnSpc>
                <a:spcPct val="150000"/>
              </a:lnSpc>
            </a:pPr>
            <a:r>
              <a:rPr lang="cs-CZ" altLang="cs-CZ" sz="3600" b="1" dirty="0">
                <a:solidFill>
                  <a:srgbClr val="FFA347"/>
                </a:solidFill>
              </a:rPr>
              <a:t>Neziskové organizace </a:t>
            </a:r>
            <a:r>
              <a:rPr lang="cs-CZ" altLang="cs-CZ" sz="3600" dirty="0"/>
              <a:t>(v Brně např. Ratolest, </a:t>
            </a:r>
            <a:r>
              <a:rPr lang="cs-CZ" altLang="cs-CZ" sz="3600" dirty="0" err="1"/>
              <a:t>Spondea</a:t>
            </a:r>
            <a:r>
              <a:rPr lang="cs-CZ" altLang="cs-CZ" sz="3600" dirty="0"/>
              <a:t>, Práh JM, v Praze známá Locika)</a:t>
            </a:r>
          </a:p>
          <a:p>
            <a:pPr eaLnBrk="1" hangingPunct="1">
              <a:lnSpc>
                <a:spcPct val="150000"/>
              </a:lnSpc>
            </a:pPr>
            <a:r>
              <a:rPr lang="cs-CZ" altLang="cs-CZ" sz="3600" b="1" dirty="0">
                <a:solidFill>
                  <a:srgbClr val="FFA347"/>
                </a:solidFill>
              </a:rPr>
              <a:t>Linka bezpečí </a:t>
            </a:r>
            <a:r>
              <a:rPr lang="cs-CZ" altLang="cs-CZ" sz="3600" dirty="0"/>
              <a:t>(zdarma do 26 let)</a:t>
            </a:r>
          </a:p>
          <a:p>
            <a:pPr eaLnBrk="1" hangingPunct="1">
              <a:buFont typeface="Wingdings" panose="05000000000000000000" pitchFamily="2" charset="2"/>
              <a:buNone/>
            </a:pPr>
            <a:endParaRPr lang="cs-CZ" alt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cs-CZ" altLang="cs-CZ" b="1" dirty="0"/>
              <a:t>Použitá literatura</a:t>
            </a:r>
          </a:p>
        </p:txBody>
      </p:sp>
      <p:sp>
        <p:nvSpPr>
          <p:cNvPr id="34819" name="Zástupný symbol pro obsah 2"/>
          <p:cNvSpPr>
            <a:spLocks noGrp="1"/>
          </p:cNvSpPr>
          <p:nvPr>
            <p:ph idx="1"/>
          </p:nvPr>
        </p:nvSpPr>
        <p:spPr/>
        <p:txBody>
          <a:bodyPr/>
          <a:lstStyle/>
          <a:p>
            <a:pPr eaLnBrk="1" hangingPunct="1">
              <a:spcAft>
                <a:spcPts val="1200"/>
              </a:spcAft>
            </a:pPr>
            <a:r>
              <a:rPr lang="cs-CZ" altLang="cs-CZ" sz="2000" dirty="0" err="1"/>
              <a:t>Barvíková</a:t>
            </a:r>
            <a:r>
              <a:rPr lang="cs-CZ" altLang="cs-CZ" sz="2000" dirty="0"/>
              <a:t>, J., </a:t>
            </a:r>
            <a:r>
              <a:rPr lang="cs-CZ" altLang="cs-CZ" sz="2000" dirty="0" err="1"/>
              <a:t>Paloncyová</a:t>
            </a:r>
            <a:r>
              <a:rPr lang="cs-CZ" altLang="cs-CZ" sz="2000" dirty="0"/>
              <a:t>, J. (2016). Děti, rodiče a domácí násilí. VÚPSV, Praha.</a:t>
            </a:r>
          </a:p>
          <a:p>
            <a:pPr eaLnBrk="1" hangingPunct="1">
              <a:spcAft>
                <a:spcPts val="1200"/>
              </a:spcAft>
            </a:pPr>
            <a:r>
              <a:rPr lang="cs-CZ" altLang="cs-CZ" sz="2000" dirty="0"/>
              <a:t>Bednaříková, Z.; Macková, K.; Wünschová, P.; Bláhová, K. (2009). </a:t>
            </a:r>
            <a:r>
              <a:rPr lang="cs-CZ" altLang="cs-CZ" sz="2000" i="1" dirty="0"/>
              <a:t>Domácí násilí: Zkušenosti z poskytování sociální a terapeutické pomoci ohroženým osobám. </a:t>
            </a:r>
            <a:r>
              <a:rPr lang="cs-CZ" altLang="cs-CZ" sz="2000" dirty="0"/>
              <a:t>Praha: </a:t>
            </a:r>
            <a:r>
              <a:rPr lang="cs-CZ" altLang="cs-CZ" sz="2000" dirty="0" err="1"/>
              <a:t>Acorus</a:t>
            </a:r>
            <a:r>
              <a:rPr lang="cs-CZ" altLang="cs-CZ" sz="2000" dirty="0"/>
              <a:t>.</a:t>
            </a:r>
          </a:p>
          <a:p>
            <a:pPr eaLnBrk="1" hangingPunct="1">
              <a:spcAft>
                <a:spcPts val="1200"/>
              </a:spcAft>
            </a:pPr>
            <a:r>
              <a:rPr lang="cs-CZ" altLang="cs-CZ" sz="2000" dirty="0"/>
              <a:t>Dohnal, D., Hokr </a:t>
            </a:r>
            <a:r>
              <a:rPr lang="cs-CZ" altLang="cs-CZ" sz="2000" dirty="0" err="1"/>
              <a:t>Miholová</a:t>
            </a:r>
            <a:r>
              <a:rPr lang="cs-CZ" altLang="cs-CZ" sz="2000" dirty="0"/>
              <a:t>, P., </a:t>
            </a:r>
            <a:r>
              <a:rPr lang="cs-CZ" altLang="cs-CZ" sz="2000" dirty="0" err="1"/>
              <a:t>Šprincová</a:t>
            </a:r>
            <a:r>
              <a:rPr lang="cs-CZ" altLang="cs-CZ" sz="2000" dirty="0"/>
              <a:t>, V., Domesová, S. (2017). Analýza výskytu a latence domácího násilí v partnerských vztazích. Úřad vlády ČR.</a:t>
            </a:r>
          </a:p>
          <a:p>
            <a:pPr eaLnBrk="1" hangingPunct="1">
              <a:spcAft>
                <a:spcPts val="1200"/>
              </a:spcAft>
            </a:pPr>
            <a:r>
              <a:rPr lang="cs-CZ" altLang="cs-CZ" sz="2000" dirty="0" err="1"/>
              <a:t>Marvánová-Vargová</a:t>
            </a:r>
            <a:r>
              <a:rPr lang="cs-CZ" altLang="cs-CZ" sz="2000" dirty="0"/>
              <a:t>, B.; Pokorná, D.; Toufarová, M. (2008). </a:t>
            </a:r>
            <a:r>
              <a:rPr lang="cs-CZ" altLang="cs-CZ" sz="2000" i="1" dirty="0"/>
              <a:t>Partnerské násilí: oběti partnerského násilí. Násilí mezi rodiči očima dětí. Pachatelé partnerského násilí. </a:t>
            </a:r>
            <a:r>
              <a:rPr lang="cs-CZ" altLang="cs-CZ" sz="2000" dirty="0"/>
              <a:t>Praha: Linde.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lt1"/>
              </a:buClr>
              <a:buSzPts val="4400"/>
            </a:pPr>
            <a:r>
              <a:rPr lang="cs-CZ" b="1" dirty="0">
                <a:solidFill>
                  <a:schemeClr val="lt1"/>
                </a:solidFill>
              </a:rPr>
              <a:t>Formy násilí</a:t>
            </a:r>
            <a:endParaRPr dirty="0"/>
          </a:p>
        </p:txBody>
      </p:sp>
      <p:sp>
        <p:nvSpPr>
          <p:cNvPr id="167" name="Google Shape;167;p7"/>
          <p:cNvSpPr/>
          <p:nvPr/>
        </p:nvSpPr>
        <p:spPr>
          <a:xfrm>
            <a:off x="1981200" y="4005064"/>
            <a:ext cx="8229600" cy="2462172"/>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pPr>
            <a:r>
              <a:rPr lang="cs-CZ" sz="2800" b="1" dirty="0">
                <a:solidFill>
                  <a:srgbClr val="FFA347"/>
                </a:solidFill>
                <a:latin typeface="Corbel" panose="020B0503020204020204" pitchFamily="34" charset="0"/>
                <a:ea typeface="Calibri"/>
                <a:cs typeface="Segoe UI" panose="020B0502040204020203" pitchFamily="34" charset="0"/>
                <a:sym typeface="Calibri"/>
              </a:rPr>
              <a:t>Fyzické násilí</a:t>
            </a:r>
            <a:endParaRPr sz="2800" dirty="0">
              <a:solidFill>
                <a:srgbClr val="FFA347"/>
              </a:solidFill>
              <a:latin typeface="Corbel" panose="020B0503020204020204" pitchFamily="34" charset="0"/>
              <a:cs typeface="Segoe UI" panose="020B0502040204020203" pitchFamily="34" charset="0"/>
            </a:endParaRPr>
          </a:p>
          <a:p>
            <a:pPr algn="ctr">
              <a:spcBef>
                <a:spcPts val="0"/>
              </a:spcBef>
              <a:spcAft>
                <a:spcPts val="0"/>
              </a:spcAft>
            </a:pPr>
            <a:r>
              <a:rPr lang="cs-CZ" sz="2800" b="1" dirty="0">
                <a:solidFill>
                  <a:srgbClr val="FFA347"/>
                </a:solidFill>
                <a:latin typeface="Corbel" panose="020B0503020204020204" pitchFamily="34" charset="0"/>
                <a:ea typeface="Calibri"/>
                <a:cs typeface="Segoe UI" panose="020B0502040204020203" pitchFamily="34" charset="0"/>
                <a:sym typeface="Calibri"/>
              </a:rPr>
              <a:t>Psychické násilí </a:t>
            </a:r>
            <a:endParaRPr sz="2800" dirty="0">
              <a:solidFill>
                <a:srgbClr val="FFA347"/>
              </a:solidFill>
              <a:latin typeface="Corbel" panose="020B0503020204020204" pitchFamily="34" charset="0"/>
              <a:cs typeface="Segoe UI" panose="020B0502040204020203" pitchFamily="34" charset="0"/>
            </a:endParaRPr>
          </a:p>
          <a:p>
            <a:pPr algn="ctr">
              <a:spcBef>
                <a:spcPts val="0"/>
              </a:spcBef>
              <a:spcAft>
                <a:spcPts val="0"/>
              </a:spcAft>
            </a:pPr>
            <a:r>
              <a:rPr lang="cs-CZ" sz="2800" b="1" dirty="0">
                <a:solidFill>
                  <a:srgbClr val="FFA347"/>
                </a:solidFill>
                <a:latin typeface="Corbel" panose="020B0503020204020204" pitchFamily="34" charset="0"/>
                <a:ea typeface="Calibri"/>
                <a:cs typeface="Segoe UI" panose="020B0502040204020203" pitchFamily="34" charset="0"/>
                <a:sym typeface="Calibri"/>
              </a:rPr>
              <a:t>Sexuální násilí</a:t>
            </a:r>
            <a:endParaRPr sz="2800" b="1" dirty="0">
              <a:solidFill>
                <a:srgbClr val="FFA347"/>
              </a:solidFill>
              <a:latin typeface="Corbel" panose="020B0503020204020204" pitchFamily="34" charset="0"/>
              <a:ea typeface="Calibri"/>
              <a:cs typeface="Segoe UI" panose="020B0502040204020203" pitchFamily="34" charset="0"/>
              <a:sym typeface="Calibri"/>
            </a:endParaRPr>
          </a:p>
          <a:p>
            <a:pPr algn="ctr">
              <a:spcBef>
                <a:spcPts val="0"/>
              </a:spcBef>
              <a:spcAft>
                <a:spcPts val="0"/>
              </a:spcAft>
            </a:pPr>
            <a:r>
              <a:rPr lang="cs-CZ" sz="2800" b="1" dirty="0">
                <a:solidFill>
                  <a:srgbClr val="FFA347"/>
                </a:solidFill>
                <a:latin typeface="Corbel" panose="020B0503020204020204" pitchFamily="34" charset="0"/>
                <a:ea typeface="Calibri"/>
                <a:cs typeface="Segoe UI" panose="020B0502040204020203" pitchFamily="34" charset="0"/>
                <a:sym typeface="Calibri"/>
              </a:rPr>
              <a:t>Materiální násilí</a:t>
            </a:r>
            <a:endParaRPr sz="2800" dirty="0">
              <a:solidFill>
                <a:srgbClr val="FFA347"/>
              </a:solidFill>
              <a:latin typeface="Corbel" panose="020B0503020204020204" pitchFamily="34" charset="0"/>
              <a:cs typeface="Segoe UI" panose="020B0502040204020203" pitchFamily="34" charset="0"/>
            </a:endParaRPr>
          </a:p>
          <a:p>
            <a:pPr algn="ctr">
              <a:spcBef>
                <a:spcPts val="0"/>
              </a:spcBef>
              <a:spcAft>
                <a:spcPts val="0"/>
              </a:spcAft>
            </a:pPr>
            <a:r>
              <a:rPr lang="cs-CZ" sz="2800" b="1" dirty="0">
                <a:solidFill>
                  <a:srgbClr val="FFA347"/>
                </a:solidFill>
                <a:latin typeface="Corbel" panose="020B0503020204020204" pitchFamily="34" charset="0"/>
                <a:ea typeface="Calibri"/>
                <a:cs typeface="Segoe UI" panose="020B0502040204020203" pitchFamily="34" charset="0"/>
                <a:sym typeface="Calibri"/>
              </a:rPr>
              <a:t>Latentní násilí</a:t>
            </a:r>
          </a:p>
          <a:p>
            <a:pPr algn="ctr">
              <a:spcBef>
                <a:spcPts val="0"/>
              </a:spcBef>
              <a:spcAft>
                <a:spcPts val="0"/>
              </a:spcAft>
            </a:pPr>
            <a:r>
              <a:rPr lang="cs-CZ" sz="1400" dirty="0">
                <a:solidFill>
                  <a:schemeClr val="dk1"/>
                </a:solidFill>
                <a:latin typeface="Corbel" panose="020B0503020204020204" pitchFamily="34" charset="0"/>
                <a:cs typeface="Segoe UI" panose="020B0502040204020203" pitchFamily="34" charset="0"/>
                <a:sym typeface="Calibri"/>
              </a:rPr>
              <a:t>(Násilí je možné zastavit – Úřad vlády ČR, 2022)</a:t>
            </a:r>
            <a:endParaRPr sz="1400" dirty="0">
              <a:latin typeface="Corbel" panose="020B0503020204020204" pitchFamily="34" charset="0"/>
              <a:cs typeface="Segoe UI" panose="020B0502040204020203" pitchFamily="34" charset="0"/>
            </a:endParaRPr>
          </a:p>
        </p:txBody>
      </p:sp>
      <p:sp>
        <p:nvSpPr>
          <p:cNvPr id="168" name="Google Shape;168;p7"/>
          <p:cNvSpPr txBox="1"/>
          <p:nvPr/>
        </p:nvSpPr>
        <p:spPr>
          <a:xfrm>
            <a:off x="695400" y="1844824"/>
            <a:ext cx="10801200" cy="1569620"/>
          </a:xfrm>
          <a:prstGeom prst="rect">
            <a:avLst/>
          </a:prstGeom>
          <a:noFill/>
          <a:ln>
            <a:noFill/>
          </a:ln>
        </p:spPr>
        <p:txBody>
          <a:bodyPr spcFirstLastPara="1" wrap="square" lIns="91425" tIns="45700" rIns="91425" bIns="45700" anchor="t" anchorCtr="0">
            <a:spAutoFit/>
          </a:bodyPr>
          <a:lstStyle/>
          <a:p>
            <a:pPr algn="just">
              <a:spcBef>
                <a:spcPts val="0"/>
              </a:spcBef>
              <a:spcAft>
                <a:spcPts val="0"/>
              </a:spcAft>
            </a:pPr>
            <a:r>
              <a:rPr lang="cs-CZ" sz="1600" i="1" u="sng" dirty="0">
                <a:solidFill>
                  <a:schemeClr val="dk1"/>
                </a:solidFill>
                <a:latin typeface="Corbel" panose="020B0503020204020204" pitchFamily="34" charset="0"/>
                <a:ea typeface="Calibri"/>
                <a:cs typeface="Segoe UI" panose="020B0502040204020203" pitchFamily="34" charset="0"/>
                <a:sym typeface="Calibri"/>
              </a:rPr>
              <a:t>Násilí</a:t>
            </a:r>
            <a:r>
              <a:rPr lang="cs-CZ" sz="1600" i="1" dirty="0">
                <a:solidFill>
                  <a:schemeClr val="dk1"/>
                </a:solidFill>
                <a:latin typeface="Corbel" panose="020B0503020204020204" pitchFamily="34" charset="0"/>
                <a:ea typeface="Calibri"/>
                <a:cs typeface="Segoe UI" panose="020B0502040204020203" pitchFamily="34" charset="0"/>
                <a:sym typeface="Calibri"/>
              </a:rPr>
              <a:t> je čin namířený proti druhému člověku, který mu má ublížit, způsobit bolest, zastrašit ho nebo ponížit, aby jednal proti své vůli, respektive aby nejednal podle své vůle. 	                 		                          			</a:t>
            </a:r>
            <a:r>
              <a:rPr lang="cs-CZ" sz="1200" dirty="0">
                <a:solidFill>
                  <a:schemeClr val="dk1"/>
                </a:solidFill>
                <a:latin typeface="Corbel" panose="020B0503020204020204" pitchFamily="34" charset="0"/>
                <a:ea typeface="Calibri"/>
                <a:cs typeface="Segoe UI" panose="020B0502040204020203" pitchFamily="34" charset="0"/>
                <a:sym typeface="Calibri"/>
              </a:rPr>
              <a:t>(</a:t>
            </a:r>
            <a:r>
              <a:rPr lang="cs-CZ" sz="1200" dirty="0" err="1">
                <a:solidFill>
                  <a:schemeClr val="dk1"/>
                </a:solidFill>
                <a:latin typeface="Corbel" panose="020B0503020204020204" pitchFamily="34" charset="0"/>
                <a:ea typeface="Calibri"/>
                <a:cs typeface="Segoe UI" panose="020B0502040204020203" pitchFamily="34" charset="0"/>
                <a:sym typeface="Calibri"/>
              </a:rPr>
              <a:t>Isdal</a:t>
            </a:r>
            <a:r>
              <a:rPr lang="cs-CZ" sz="1200" dirty="0">
                <a:solidFill>
                  <a:schemeClr val="dk1"/>
                </a:solidFill>
                <a:latin typeface="Corbel" panose="020B0503020204020204" pitchFamily="34" charset="0"/>
                <a:ea typeface="Calibri"/>
                <a:cs typeface="Segoe UI" panose="020B0502040204020203" pitchFamily="34" charset="0"/>
                <a:sym typeface="Calibri"/>
              </a:rPr>
              <a:t>, 2000)</a:t>
            </a:r>
            <a:endParaRPr sz="2000" dirty="0">
              <a:latin typeface="Corbel" panose="020B0503020204020204" pitchFamily="34" charset="0"/>
              <a:cs typeface="Segoe UI" panose="020B0502040204020203" pitchFamily="34" charset="0"/>
            </a:endParaRPr>
          </a:p>
          <a:p>
            <a:pPr algn="just">
              <a:spcBef>
                <a:spcPts val="0"/>
              </a:spcBef>
              <a:spcAft>
                <a:spcPts val="0"/>
              </a:spcAft>
            </a:pPr>
            <a:endParaRPr sz="1600" dirty="0">
              <a:solidFill>
                <a:schemeClr val="dk1"/>
              </a:solidFill>
              <a:latin typeface="Corbel" panose="020B0503020204020204" pitchFamily="34" charset="0"/>
              <a:ea typeface="Calibri"/>
              <a:cs typeface="Segoe UI" panose="020B0502040204020203" pitchFamily="34" charset="0"/>
              <a:sym typeface="Calibri"/>
            </a:endParaRPr>
          </a:p>
          <a:p>
            <a:pPr algn="just">
              <a:spcBef>
                <a:spcPts val="0"/>
              </a:spcBef>
              <a:spcAft>
                <a:spcPts val="0"/>
              </a:spcAft>
            </a:pPr>
            <a:r>
              <a:rPr lang="cs-CZ" sz="1600" i="1" u="sng" dirty="0">
                <a:solidFill>
                  <a:schemeClr val="dk1"/>
                </a:solidFill>
                <a:latin typeface="Corbel" panose="020B0503020204020204" pitchFamily="34" charset="0"/>
                <a:ea typeface="Calibri"/>
                <a:cs typeface="Segoe UI" panose="020B0502040204020203" pitchFamily="34" charset="0"/>
                <a:sym typeface="Calibri"/>
              </a:rPr>
              <a:t>Domácí násilí</a:t>
            </a:r>
            <a:r>
              <a:rPr lang="cs-CZ" sz="1600" b="1" i="1" dirty="0">
                <a:solidFill>
                  <a:schemeClr val="dk1"/>
                </a:solidFill>
                <a:latin typeface="Corbel" panose="020B0503020204020204" pitchFamily="34" charset="0"/>
                <a:ea typeface="Calibri"/>
                <a:cs typeface="Segoe UI" panose="020B0502040204020203" pitchFamily="34" charset="0"/>
                <a:sym typeface="Calibri"/>
              </a:rPr>
              <a:t> </a:t>
            </a:r>
            <a:r>
              <a:rPr lang="cs-CZ" sz="1600" i="1" dirty="0">
                <a:solidFill>
                  <a:schemeClr val="dk1"/>
                </a:solidFill>
                <a:latin typeface="Corbel" panose="020B0503020204020204" pitchFamily="34" charset="0"/>
                <a:ea typeface="Calibri"/>
                <a:cs typeface="Segoe UI" panose="020B0502040204020203" pitchFamily="34" charset="0"/>
                <a:sym typeface="Calibri"/>
              </a:rPr>
              <a:t>jsou veškeré akty fyzického, sexuálního, psychického, ekonomického či dalších forem násilí, k němuž dochází v rodině nebo v domácnosti anebo mezi bývalými či stávajícími manžely, partnery či osobami blízkými, bez ohledu na to, zda násilná osoba sdílí nebo sdílela společnou domácnost s obou ohroženou tímto násilím.</a:t>
            </a:r>
            <a:r>
              <a:rPr lang="cs-CZ" sz="1600" dirty="0">
                <a:solidFill>
                  <a:schemeClr val="dk1"/>
                </a:solidFill>
                <a:latin typeface="Corbel" panose="020B0503020204020204" pitchFamily="34" charset="0"/>
                <a:ea typeface="Calibri"/>
                <a:cs typeface="Segoe UI" panose="020B0502040204020203" pitchFamily="34" charset="0"/>
                <a:sym typeface="Calibri"/>
              </a:rPr>
              <a:t> 	</a:t>
            </a:r>
            <a:r>
              <a:rPr lang="cs-CZ" sz="1200" dirty="0">
                <a:solidFill>
                  <a:schemeClr val="dk1"/>
                </a:solidFill>
                <a:latin typeface="Corbel" panose="020B0503020204020204" pitchFamily="34" charset="0"/>
                <a:ea typeface="Calibri"/>
                <a:cs typeface="Segoe UI" panose="020B0502040204020203" pitchFamily="34" charset="0"/>
                <a:sym typeface="Calibri"/>
              </a:rPr>
              <a:t>(Akční plán prevence domácího a </a:t>
            </a:r>
            <a:r>
              <a:rPr lang="cs-CZ" sz="1200" dirty="0" err="1">
                <a:solidFill>
                  <a:schemeClr val="dk1"/>
                </a:solidFill>
                <a:latin typeface="Corbel" panose="020B0503020204020204" pitchFamily="34" charset="0"/>
                <a:ea typeface="Calibri"/>
                <a:cs typeface="Segoe UI" panose="020B0502040204020203" pitchFamily="34" charset="0"/>
                <a:sym typeface="Calibri"/>
              </a:rPr>
              <a:t>genderově</a:t>
            </a:r>
            <a:r>
              <a:rPr lang="cs-CZ" sz="1200" dirty="0">
                <a:solidFill>
                  <a:schemeClr val="dk1"/>
                </a:solidFill>
                <a:latin typeface="Corbel" panose="020B0503020204020204" pitchFamily="34" charset="0"/>
                <a:ea typeface="Calibri"/>
                <a:cs typeface="Segoe UI" panose="020B0502040204020203" pitchFamily="34" charset="0"/>
                <a:sym typeface="Calibri"/>
              </a:rPr>
              <a:t> podmíněného násilí)</a:t>
            </a:r>
            <a:endParaRPr sz="2000" dirty="0">
              <a:latin typeface="Corbel" panose="020B0503020204020204" pitchFamily="34" charset="0"/>
              <a:cs typeface="Segoe UI" panose="020B0502040204020203" pitchFamily="34" charset="0"/>
            </a:endParaRPr>
          </a:p>
        </p:txBody>
      </p:sp>
    </p:spTree>
    <p:extLst>
      <p:ext uri="{BB962C8B-B14F-4D97-AF65-F5344CB8AC3E}">
        <p14:creationId xmlns:p14="http://schemas.microsoft.com/office/powerpoint/2010/main" val="213532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spcBef>
                <a:spcPts val="0"/>
              </a:spcBef>
              <a:spcAft>
                <a:spcPts val="0"/>
              </a:spcAft>
              <a:buClr>
                <a:schemeClr val="lt1"/>
              </a:buClr>
              <a:buSzPts val="4400"/>
            </a:pPr>
            <a:r>
              <a:rPr lang="cs-CZ" b="1" dirty="0">
                <a:solidFill>
                  <a:schemeClr val="lt1"/>
                </a:solidFill>
              </a:rPr>
              <a:t>Prevalence</a:t>
            </a:r>
            <a:endParaRPr b="1" dirty="0">
              <a:solidFill>
                <a:schemeClr val="lt1"/>
              </a:solidFill>
            </a:endParaRPr>
          </a:p>
        </p:txBody>
      </p:sp>
      <p:sp>
        <p:nvSpPr>
          <p:cNvPr id="208" name="Google Shape;208;p11"/>
          <p:cNvSpPr txBox="1">
            <a:spLocks noGrp="1"/>
          </p:cNvSpPr>
          <p:nvPr>
            <p:ph idx="1"/>
          </p:nvPr>
        </p:nvSpPr>
        <p:spPr>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a:spcBef>
                <a:spcPts val="0"/>
              </a:spcBef>
              <a:spcAft>
                <a:spcPts val="225"/>
              </a:spcAft>
              <a:buSzPts val="1800"/>
            </a:pPr>
            <a:r>
              <a:rPr lang="cs-CZ" sz="2000" dirty="0"/>
              <a:t>Obecná prevalence napříč výzkumy je </a:t>
            </a:r>
            <a:r>
              <a:rPr lang="cs-CZ" sz="2000" b="1" dirty="0">
                <a:solidFill>
                  <a:srgbClr val="FFA347"/>
                </a:solidFill>
              </a:rPr>
              <a:t>17 – 40 % žen a 10 – 38 % mužů</a:t>
            </a:r>
            <a:endParaRPr sz="2000" b="1" dirty="0">
              <a:solidFill>
                <a:srgbClr val="FFA347"/>
              </a:solidFill>
            </a:endParaRPr>
          </a:p>
          <a:p>
            <a:pPr lvl="1">
              <a:spcBef>
                <a:spcPts val="210"/>
              </a:spcBef>
              <a:spcAft>
                <a:spcPts val="225"/>
              </a:spcAft>
              <a:buSzPts val="1400"/>
            </a:pPr>
            <a:r>
              <a:rPr lang="cs-CZ" sz="1800" dirty="0"/>
              <a:t>oběťmi DN se častěji stávají osoby, které mají s určitou formou násilí zkušenosti už od dětství</a:t>
            </a:r>
            <a:endParaRPr sz="1800" dirty="0"/>
          </a:p>
          <a:p>
            <a:pPr lvl="1">
              <a:spcBef>
                <a:spcPts val="210"/>
              </a:spcBef>
              <a:spcAft>
                <a:spcPts val="900"/>
              </a:spcAft>
              <a:buSzPts val="1400"/>
            </a:pPr>
            <a:r>
              <a:rPr lang="cs-CZ" sz="1800" dirty="0"/>
              <a:t>jenom cca 10 % žen a 2-3 % mužů násilí ohlásí – snaha utajit, stud, nedůvěra v policii apod.</a:t>
            </a:r>
            <a:endParaRPr sz="1800" dirty="0"/>
          </a:p>
          <a:p>
            <a:pPr>
              <a:spcBef>
                <a:spcPts val="270"/>
              </a:spcBef>
              <a:spcAft>
                <a:spcPts val="225"/>
              </a:spcAft>
              <a:buSzPts val="1800"/>
            </a:pPr>
            <a:r>
              <a:rPr lang="cs-CZ" sz="2000" b="1" dirty="0">
                <a:solidFill>
                  <a:srgbClr val="FFA347"/>
                </a:solidFill>
              </a:rPr>
              <a:t>Každá 3. žena v ČR </a:t>
            </a:r>
            <a:r>
              <a:rPr lang="cs-CZ" sz="2000" dirty="0"/>
              <a:t>(18+) zažila v průběhu života v partnerském vztahu DN, 32 % žen (15+) v ČR má zkušenost s fyzickým nebo sexuálním násilím ze strany partnera, 47 % žen zažilo nějakou z forem psychického násilí</a:t>
            </a:r>
            <a:endParaRPr sz="2000" dirty="0"/>
          </a:p>
          <a:p>
            <a:pPr>
              <a:spcBef>
                <a:spcPts val="270"/>
              </a:spcBef>
              <a:spcAft>
                <a:spcPts val="225"/>
              </a:spcAft>
              <a:buSzPts val="1800"/>
            </a:pPr>
            <a:r>
              <a:rPr lang="cs-CZ" sz="2000" dirty="0"/>
              <a:t>Na </a:t>
            </a:r>
            <a:r>
              <a:rPr lang="cs-CZ" sz="2000" b="1" dirty="0">
                <a:solidFill>
                  <a:srgbClr val="FFA347"/>
                </a:solidFill>
              </a:rPr>
              <a:t>14,5 miliardy Kč ročně </a:t>
            </a:r>
            <a:r>
              <a:rPr lang="cs-CZ" sz="2000" dirty="0"/>
              <a:t>byly odhadnuty ekonomické dopady DN (za rok 2012)</a:t>
            </a:r>
            <a:endParaRPr sz="3200" dirty="0"/>
          </a:p>
          <a:p>
            <a:pPr lvl="1">
              <a:spcBef>
                <a:spcPts val="210"/>
              </a:spcBef>
              <a:spcAft>
                <a:spcPts val="225"/>
              </a:spcAft>
              <a:buSzPts val="1400"/>
            </a:pPr>
            <a:r>
              <a:rPr lang="cs-CZ" sz="1800" u="sng" dirty="0"/>
              <a:t>pracovní neschopnost</a:t>
            </a:r>
            <a:r>
              <a:rPr lang="cs-CZ" sz="1800" dirty="0"/>
              <a:t>, nemocenská a dalších sociální dávky, náklady na léčení a krizovou pomoc apod.</a:t>
            </a:r>
            <a:endParaRPr sz="1800" dirty="0"/>
          </a:p>
        </p:txBody>
      </p:sp>
      <p:pic>
        <p:nvPicPr>
          <p:cNvPr id="209" name="Google Shape;209;p11"/>
          <p:cNvPicPr preferRelativeResize="0"/>
          <p:nvPr/>
        </p:nvPicPr>
        <p:blipFill rotWithShape="1">
          <a:blip r:embed="rId3">
            <a:alphaModFix/>
          </a:blip>
          <a:srcRect l="12500" r="12500"/>
          <a:stretch/>
        </p:blipFill>
        <p:spPr>
          <a:xfrm>
            <a:off x="4794165" y="4509120"/>
            <a:ext cx="2603669" cy="1905076"/>
          </a:xfrm>
          <a:prstGeom prst="ellipse">
            <a:avLst/>
          </a:prstGeom>
          <a:ln>
            <a:noFill/>
          </a:ln>
          <a:effectLst>
            <a:softEdge rad="112500"/>
          </a:effectLst>
        </p:spPr>
      </p:pic>
    </p:spTree>
    <p:extLst>
      <p:ext uri="{BB962C8B-B14F-4D97-AF65-F5344CB8AC3E}">
        <p14:creationId xmlns:p14="http://schemas.microsoft.com/office/powerpoint/2010/main" val="246538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cs-CZ" altLang="cs-CZ" sz="3600" b="1"/>
              <a:t>Statistika o domácím násilí a rodině</a:t>
            </a:r>
          </a:p>
        </p:txBody>
      </p:sp>
      <p:sp>
        <p:nvSpPr>
          <p:cNvPr id="6148" name="Zástupný symbol pro obsah 1"/>
          <p:cNvSpPr>
            <a:spLocks noGrp="1"/>
          </p:cNvSpPr>
          <p:nvPr>
            <p:ph idx="1"/>
          </p:nvPr>
        </p:nvSpPr>
        <p:spPr/>
        <p:txBody>
          <a:bodyPr>
            <a:normAutofit/>
          </a:bodyPr>
          <a:lstStyle/>
          <a:p>
            <a:pPr marL="0" indent="0">
              <a:buNone/>
            </a:pPr>
            <a:r>
              <a:rPr lang="cs-CZ" altLang="cs-CZ" b="1" dirty="0">
                <a:solidFill>
                  <a:srgbClr val="FFA347"/>
                </a:solidFill>
              </a:rPr>
              <a:t>Jak často si myslíte, že jsou děti oběťmi nebo svědky DN?</a:t>
            </a:r>
          </a:p>
          <a:p>
            <a:pPr eaLnBrk="1" hangingPunct="1"/>
            <a:endParaRPr lang="cs-CZ" altLang="cs-CZ" dirty="0"/>
          </a:p>
          <a:p>
            <a:pPr eaLnBrk="1" hangingPunct="1"/>
            <a:r>
              <a:rPr lang="cs-CZ" altLang="cs-CZ" dirty="0"/>
              <a:t>V 80 % rodin, v nichž dochází k násilí mezi partnery, žijí děti</a:t>
            </a:r>
          </a:p>
          <a:p>
            <a:pPr eaLnBrk="1" hangingPunct="1"/>
            <a:r>
              <a:rPr lang="cs-CZ" altLang="cs-CZ" dirty="0"/>
              <a:t>U 89 % se domácí násilí odehrává přímo před zraky dětí</a:t>
            </a:r>
          </a:p>
          <a:p>
            <a:pPr eaLnBrk="1" hangingPunct="1"/>
            <a:r>
              <a:rPr lang="cs-CZ" altLang="cs-CZ" dirty="0"/>
              <a:t>U 42 % jsou děti nejen svědky, ale také jako oběti násilí ze strany agresora</a:t>
            </a:r>
          </a:p>
          <a:p>
            <a:pPr eaLnBrk="1" hangingPunct="1"/>
            <a:r>
              <a:rPr lang="cs-CZ" altLang="cs-CZ" dirty="0"/>
              <a:t>73 % dětí – obětí má fyzické následky (modřiny, škrábnutí, popáleniny,…) </a:t>
            </a:r>
            <a:r>
              <a:rPr lang="cs-CZ" altLang="cs-CZ" dirty="0">
                <a:sym typeface="Wingdings" panose="05000000000000000000" pitchFamily="2" charset="2"/>
              </a:rPr>
              <a:t> </a:t>
            </a:r>
            <a:r>
              <a:rPr lang="cs-CZ" altLang="cs-CZ" b="1" dirty="0">
                <a:sym typeface="Wingdings" panose="05000000000000000000" pitchFamily="2" charset="2"/>
              </a:rPr>
              <a:t>je možné si toho všimnou zvenčí</a:t>
            </a:r>
            <a:endParaRPr lang="cs-CZ" altLang="cs-CZ" b="1" dirty="0"/>
          </a:p>
          <a:p>
            <a:endParaRPr lang="cs-CZ" altLang="cs-CZ" dirty="0"/>
          </a:p>
        </p:txBody>
      </p:sp>
      <p:sp>
        <p:nvSpPr>
          <p:cNvPr id="6147" name="Rectangle 3"/>
          <p:cNvSpPr>
            <a:spLocks noGrp="1" noChangeArrowheads="1"/>
          </p:cNvSpPr>
          <p:nvPr>
            <p:ph type="body" sz="half" idx="4294967295"/>
          </p:nvPr>
        </p:nvSpPr>
        <p:spPr>
          <a:xfrm>
            <a:off x="4294188" y="5732463"/>
            <a:ext cx="7897812" cy="989012"/>
          </a:xfrm>
        </p:spPr>
        <p:txBody>
          <a:bodyPr/>
          <a:lstStyle/>
          <a:p>
            <a:pPr eaLnBrk="1" hangingPunct="1">
              <a:lnSpc>
                <a:spcPct val="80000"/>
              </a:lnSpc>
            </a:pPr>
            <a:endParaRPr lang="cs-CZ" altLang="cs-CZ" sz="2100"/>
          </a:p>
          <a:p>
            <a:pPr eaLnBrk="1" hangingPunct="1">
              <a:lnSpc>
                <a:spcPct val="80000"/>
              </a:lnSpc>
            </a:pPr>
            <a:endParaRPr lang="cs-CZ" altLang="cs-CZ" sz="2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Další statistiky</a:t>
            </a:r>
          </a:p>
        </p:txBody>
      </p:sp>
      <p:sp>
        <p:nvSpPr>
          <p:cNvPr id="3" name="Zástupný symbol pro obsah 2"/>
          <p:cNvSpPr>
            <a:spLocks noGrp="1"/>
          </p:cNvSpPr>
          <p:nvPr>
            <p:ph idx="1"/>
          </p:nvPr>
        </p:nvSpPr>
        <p:spPr/>
        <p:txBody>
          <a:bodyPr>
            <a:normAutofit fontScale="85000" lnSpcReduction="20000"/>
          </a:bodyPr>
          <a:lstStyle/>
          <a:p>
            <a:r>
              <a:rPr lang="cs-CZ" dirty="0"/>
              <a:t>Vědecké studie prokázaly, že v 70 % případů žen zažívajících násilí, jsou týrány také děti. (1)</a:t>
            </a:r>
          </a:p>
          <a:p>
            <a:r>
              <a:rPr lang="cs-CZ" dirty="0"/>
              <a:t>Zkušenost s násilím má pro děti vždy negativní důsledky, jak v případě přímého, tak nepřímého násilí. 10 až 30 % dětí a mladých lidí se stává během dětství nebo dospívání svědkem domácího násilí. (2)</a:t>
            </a:r>
          </a:p>
          <a:p>
            <a:r>
              <a:rPr lang="cs-CZ" dirty="0"/>
              <a:t>V 45,2 % případech domácího násilí mezi partnery bylo svědkem i dítě (děti), z  toho v 2,9 % případů došlo k fyzickým zraněním dítěte. (3)</a:t>
            </a:r>
          </a:p>
          <a:p>
            <a:r>
              <a:rPr lang="cs-CZ" dirty="0"/>
              <a:t>Z 300 oslovených dětí z rodin, kde bylo domácí násilí, 283 (94 %) bylo svědky domácího násilí namířeného na jejich matky. Všechny z těchto dětí jsou svědky psychického násilí, fyzický útok na svou matku zažilo 33,6 % dětí. Pachatelé domácího násilí týrají své děti ve 40 – 60 % případů. (4)</a:t>
            </a:r>
          </a:p>
          <a:p>
            <a:r>
              <a:rPr lang="cs-CZ" dirty="0"/>
              <a:t>Zároveň 73 % matek, které byly oběťmi fyzického a/nebo sexuálního násilí ze strany partnera, uvádí, že alespoň jedno z jejich dětí vědělo, že k takovému násilí dochází. (5)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Zuřivec</a:t>
            </a:r>
          </a:p>
        </p:txBody>
      </p:sp>
      <p:sp>
        <p:nvSpPr>
          <p:cNvPr id="3" name="Zástupný symbol pro obsah 2"/>
          <p:cNvSpPr>
            <a:spLocks noGrp="1"/>
          </p:cNvSpPr>
          <p:nvPr>
            <p:ph idx="1"/>
          </p:nvPr>
        </p:nvSpPr>
        <p:spPr/>
        <p:txBody>
          <a:bodyPr>
            <a:noAutofit/>
          </a:bodyPr>
          <a:lstStyle/>
          <a:p>
            <a:pPr>
              <a:spcAft>
                <a:spcPts val="600"/>
              </a:spcAft>
            </a:pPr>
            <a:r>
              <a:rPr lang="cs-CZ" dirty="0"/>
              <a:t>Nápad stvořit příběh, který bude reflektovat domácí násilí z pohledu dítěte, se zrodil v Norsku během skupinových terapií pro děti, které zažily násilí v rodinách. Stále se objevovalo jedno téma, které děti trápilo, a to byla </a:t>
            </a:r>
            <a:r>
              <a:rPr lang="cs-CZ" b="1" dirty="0"/>
              <a:t>vina za násilí</a:t>
            </a:r>
            <a:r>
              <a:rPr lang="cs-CZ" dirty="0"/>
              <a:t>, které se odehrávalo v jejich rodině </a:t>
            </a:r>
            <a:r>
              <a:rPr lang="cs-CZ" dirty="0">
                <a:sym typeface="Wingdings" panose="05000000000000000000" pitchFamily="2" charset="2"/>
              </a:rPr>
              <a:t> napsali o tom norskému králi</a:t>
            </a:r>
            <a:endParaRPr lang="cs-CZ" dirty="0"/>
          </a:p>
          <a:p>
            <a:r>
              <a:rPr lang="cs-CZ" sz="2400" i="1" dirty="0"/>
              <a:t>„Nevím, jaké to je zažívat násilí, ale jedno vím jistě – násilí není vaše vina.“</a:t>
            </a:r>
          </a:p>
          <a:p>
            <a:pPr marL="457200" lvl="1" indent="0">
              <a:buNone/>
            </a:pPr>
            <a:endParaRPr lang="cs-CZ" dirty="0"/>
          </a:p>
          <a:p>
            <a:r>
              <a:rPr lang="cs-CZ" b="1" dirty="0">
                <a:solidFill>
                  <a:srgbClr val="FFA347"/>
                </a:solidFill>
              </a:rPr>
              <a:t>Reflexe vlastních postojů k násilí</a:t>
            </a:r>
          </a:p>
          <a:p>
            <a:pPr lvl="1">
              <a:buFont typeface="Arial" panose="020B0604020202020204" pitchFamily="34" charset="0"/>
              <a:buChar char="•"/>
            </a:pPr>
            <a:r>
              <a:rPr lang="cs-CZ" dirty="0"/>
              <a:t>Moje zkušenost s násilím</a:t>
            </a:r>
          </a:p>
          <a:p>
            <a:pPr lvl="1">
              <a:buFont typeface="Arial" panose="020B0604020202020204" pitchFamily="34" charset="0"/>
              <a:buChar char="•"/>
            </a:pPr>
            <a:r>
              <a:rPr lang="cs-CZ" dirty="0"/>
              <a:t>Co mě na tématu láká/přitahuje/zajímá?</a:t>
            </a:r>
          </a:p>
          <a:p>
            <a:pPr lvl="1">
              <a:buFont typeface="Arial" panose="020B0604020202020204" pitchFamily="34" charset="0"/>
              <a:buChar char="•"/>
            </a:pPr>
            <a:r>
              <a:rPr lang="cs-CZ" dirty="0"/>
              <a:t>Jaký mám vztah k násilí?</a:t>
            </a:r>
            <a:endParaRPr lang="cs-CZ" sz="3200" dirty="0"/>
          </a:p>
          <a:p>
            <a:endParaRPr lang="cs-CZ" sz="3200" dirty="0"/>
          </a:p>
          <a:p>
            <a:endParaRPr lang="cs-CZ" sz="3200" dirty="0"/>
          </a:p>
        </p:txBody>
      </p:sp>
    </p:spTree>
    <p:extLst>
      <p:ext uri="{BB962C8B-B14F-4D97-AF65-F5344CB8AC3E}">
        <p14:creationId xmlns:p14="http://schemas.microsoft.com/office/powerpoint/2010/main" val="23410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a:t>
            </a:r>
          </a:p>
        </p:txBody>
      </p:sp>
      <p:sp>
        <p:nvSpPr>
          <p:cNvPr id="3" name="Zástupný symbol pro obsah 2"/>
          <p:cNvSpPr>
            <a:spLocks noGrp="1"/>
          </p:cNvSpPr>
          <p:nvPr>
            <p:ph idx="1"/>
          </p:nvPr>
        </p:nvSpPr>
        <p:spPr/>
        <p:txBody>
          <a:bodyPr/>
          <a:lstStyle/>
          <a:p>
            <a:pPr marL="117560" indent="0">
              <a:buNone/>
            </a:pPr>
            <a:r>
              <a:rPr lang="cs-CZ" b="1" dirty="0">
                <a:solidFill>
                  <a:srgbClr val="FFA347"/>
                </a:solidFill>
              </a:rPr>
              <a:t>1</a:t>
            </a:r>
            <a:r>
              <a:rPr lang="cs-CZ" dirty="0"/>
              <a:t> Jak myslíte, že se cítí matka a o co se snaží? </a:t>
            </a:r>
          </a:p>
          <a:p>
            <a:pPr marL="117560" indent="0">
              <a:buNone/>
            </a:pPr>
            <a:endParaRPr lang="cs-CZ" dirty="0"/>
          </a:p>
          <a:p>
            <a:pPr marL="117560" indent="0">
              <a:buNone/>
            </a:pPr>
            <a:r>
              <a:rPr lang="cs-CZ" b="1" dirty="0">
                <a:solidFill>
                  <a:srgbClr val="FFA347"/>
                </a:solidFill>
              </a:rPr>
              <a:t>2</a:t>
            </a:r>
            <a:r>
              <a:rPr lang="cs-CZ" dirty="0"/>
              <a:t> Jak myslíte, že se cítí Boj a o co se snaží? </a:t>
            </a:r>
          </a:p>
          <a:p>
            <a:pPr marL="117560" indent="0">
              <a:buNone/>
            </a:pPr>
            <a:endParaRPr lang="cs-CZ" dirty="0"/>
          </a:p>
          <a:p>
            <a:pPr marL="117560" indent="0">
              <a:buNone/>
            </a:pPr>
            <a:r>
              <a:rPr lang="cs-CZ" b="1" dirty="0">
                <a:solidFill>
                  <a:srgbClr val="FFA347"/>
                </a:solidFill>
              </a:rPr>
              <a:t>3</a:t>
            </a:r>
            <a:r>
              <a:rPr lang="cs-CZ" dirty="0"/>
              <a:t> Jak myslíte, že se cítí otec a o co se snaží?</a:t>
            </a:r>
          </a:p>
          <a:p>
            <a:pPr marL="117560" indent="0">
              <a:buNone/>
            </a:pPr>
            <a:endParaRPr lang="cs-CZ" dirty="0"/>
          </a:p>
          <a:p>
            <a:pPr marL="117560" indent="0">
              <a:buNone/>
            </a:pPr>
            <a:r>
              <a:rPr lang="cs-CZ" dirty="0"/>
              <a:t>+ </a:t>
            </a:r>
            <a:r>
              <a:rPr lang="cs-CZ" b="1" dirty="0">
                <a:solidFill>
                  <a:srgbClr val="FFA347"/>
                </a:solidFill>
              </a:rPr>
              <a:t>všichni</a:t>
            </a:r>
            <a:r>
              <a:rPr lang="cs-CZ" dirty="0"/>
              <a:t> sledujte, jaké druhy násilí se ve filmu objevují </a:t>
            </a:r>
            <a:endParaRPr lang="nb-NO" dirty="0"/>
          </a:p>
          <a:p>
            <a:endParaRPr lang="cs-CZ" dirty="0"/>
          </a:p>
        </p:txBody>
      </p:sp>
    </p:spTree>
    <p:extLst>
      <p:ext uri="{BB962C8B-B14F-4D97-AF65-F5344CB8AC3E}">
        <p14:creationId xmlns:p14="http://schemas.microsoft.com/office/powerpoint/2010/main" val="3172881575"/>
      </p:ext>
    </p:extLst>
  </p:cSld>
  <p:clrMapOvr>
    <a:masterClrMapping/>
  </p:clrMapOvr>
</p:sld>
</file>

<file path=ppt/theme/theme1.xml><?xml version="1.0" encoding="utf-8"?>
<a:theme xmlns:a="http://schemas.openxmlformats.org/drawingml/2006/main" name="P8_Krizová intervence 2023">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B11A6C18-5406-41EE-B76F-0B8E3B4C955C}" vid="{00C1CD9A-9A4D-4155-9DFF-08C6318FEBF5}"/>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P8_Krizová intervence 2023</Template>
  <TotalTime>3386</TotalTime>
  <Words>3175</Words>
  <Application>Microsoft Office PowerPoint</Application>
  <PresentationFormat>Širokoúhlá obrazovka</PresentationFormat>
  <Paragraphs>306</Paragraphs>
  <Slides>36</Slides>
  <Notes>24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36</vt:i4>
      </vt:variant>
    </vt:vector>
  </HeadingPairs>
  <TitlesOfParts>
    <vt:vector size="46" baseType="lpstr">
      <vt:lpstr>Arial</vt:lpstr>
      <vt:lpstr>Calibri</vt:lpstr>
      <vt:lpstr>Corbel</vt:lpstr>
      <vt:lpstr>Courier New</vt:lpstr>
      <vt:lpstr>Segoe UI</vt:lpstr>
      <vt:lpstr>Source Sans Pro</vt:lpstr>
      <vt:lpstr>Times New Roman</vt:lpstr>
      <vt:lpstr>Verdana</vt:lpstr>
      <vt:lpstr>Wingdings</vt:lpstr>
      <vt:lpstr>P8_Krizová intervence 2023</vt:lpstr>
      <vt:lpstr>Rodinné systémy</vt:lpstr>
      <vt:lpstr>Obsah přednášky</vt:lpstr>
      <vt:lpstr>Definice</vt:lpstr>
      <vt:lpstr>Formy násilí</vt:lpstr>
      <vt:lpstr>Prevalence</vt:lpstr>
      <vt:lpstr>Statistika o domácím násilí a rodině</vt:lpstr>
      <vt:lpstr>Další statistiky</vt:lpstr>
      <vt:lpstr>Zuřivec</vt:lpstr>
      <vt:lpstr>Zadání</vt:lpstr>
      <vt:lpstr>Otázky ve skupince</vt:lpstr>
      <vt:lpstr>Společná reflexe</vt:lpstr>
      <vt:lpstr>Příklad perspektiv</vt:lpstr>
      <vt:lpstr>Prezentace aplikace PowerPoint</vt:lpstr>
      <vt:lpstr>Prezentace aplikace PowerPoint</vt:lpstr>
      <vt:lpstr>Prezentace aplikace PowerPoint</vt:lpstr>
      <vt:lpstr>Vliv násilí v rodině na děti</vt:lpstr>
      <vt:lpstr>Dopady na děti</vt:lpstr>
      <vt:lpstr>Závěry studie</vt:lpstr>
      <vt:lpstr>Prezentace aplikace PowerPoint</vt:lpstr>
      <vt:lpstr>Prezentace aplikace PowerPoint</vt:lpstr>
      <vt:lpstr>Prezentace aplikace PowerPoint</vt:lpstr>
      <vt:lpstr>Prezentace aplikace PowerPoint</vt:lpstr>
      <vt:lpstr>Prezentace aplikace PowerPoint</vt:lpstr>
      <vt:lpstr>Výzkum v ČR</vt:lpstr>
      <vt:lpstr>Děti a DN</vt:lpstr>
      <vt:lpstr>CAN</vt:lpstr>
      <vt:lpstr>Možné symptomy CAN</vt:lpstr>
      <vt:lpstr>Děti coby svědci nebo oběti DN</vt:lpstr>
      <vt:lpstr>Dlouhodobé důsledky u dětí</vt:lpstr>
      <vt:lpstr>Prezentace aplikace PowerPoint</vt:lpstr>
      <vt:lpstr>Prezentace aplikace PowerPoint</vt:lpstr>
      <vt:lpstr>Prezentace aplikace PowerPoint</vt:lpstr>
      <vt:lpstr>Prezentace aplikace PowerPoint</vt:lpstr>
      <vt:lpstr>Prezentace aplikace PowerPoint</vt:lpstr>
      <vt:lpstr>Služby pro děti</vt:lpstr>
      <vt:lpstr>Použitá literatura</vt:lpstr>
    </vt:vector>
  </TitlesOfParts>
  <Company>Liga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DOMÁCÍHO NÁSILÍ V JIHOMORAVSKÉM KRAJI</dc:title>
  <dc:creator>Jitka</dc:creator>
  <cp:lastModifiedBy>Zuzana Žoudlíková</cp:lastModifiedBy>
  <cp:revision>157</cp:revision>
  <dcterms:created xsi:type="dcterms:W3CDTF">2007-05-23T07:59:23Z</dcterms:created>
  <dcterms:modified xsi:type="dcterms:W3CDTF">2024-11-06T12:06:08Z</dcterms:modified>
</cp:coreProperties>
</file>