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7" r:id="rId17"/>
    <p:sldId id="278" r:id="rId18"/>
    <p:sldId id="279" r:id="rId19"/>
    <p:sldId id="274" r:id="rId20"/>
    <p:sldId id="273" r:id="rId21"/>
    <p:sldId id="275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5938" autoAdjust="0"/>
  </p:normalViewPr>
  <p:slideViewPr>
    <p:cSldViewPr snapToGrid="0">
      <p:cViewPr varScale="1">
        <p:scale>
          <a:sx n="77" d="100"/>
          <a:sy n="77" d="100"/>
        </p:scale>
        <p:origin x="18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23DF2-2022-4A58-9567-F0DE6BBB6F8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4A37-9A82-465F-88C2-150773F229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13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Není</a:t>
            </a:r>
            <a:r>
              <a:rPr lang="cs-CZ" baseline="0" dirty="0" smtClean="0"/>
              <a:t> nutné procházet – spíše říct, že se může jednat o vícero zdrojů krize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4A37-9A82-465F-88C2-150773F229D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61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modelovka</a:t>
            </a:r>
            <a:r>
              <a:rPr lang="cs-CZ" dirty="0" smtClean="0"/>
              <a:t> nachystaná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4A37-9A82-465F-88C2-150773F229D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14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t="-10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75104" y="3268505"/>
            <a:ext cx="8290560" cy="1106129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Název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75104" y="4977353"/>
            <a:ext cx="8290560" cy="127968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Jméno lektora, datum kurzu, pro koho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89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00"/>
            <a:ext cx="10515600" cy="1281113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6505"/>
            <a:ext cx="10515600" cy="446045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587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124325"/>
          </a:xfrm>
        </p:spPr>
        <p:txBody>
          <a:bodyPr anchor="b"/>
          <a:lstStyle>
            <a:lvl1pPr algn="l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00337"/>
            <a:ext cx="10515600" cy="13893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0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20253"/>
            <a:ext cx="5181600" cy="455670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20253"/>
            <a:ext cx="5181600" cy="455671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29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283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08371"/>
            <a:ext cx="5157787" cy="8248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432283"/>
            <a:ext cx="5157787" cy="37573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60837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2283"/>
            <a:ext cx="5183188" cy="37573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49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12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88168"/>
            <a:ext cx="10515600" cy="4588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1AB41-4617-4B45-B966-E2B35317691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CEDCA-A16D-44E7-9DEE-B707CD2E68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75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3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Corbel" panose="020B0503020204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heses.cz/id/ul52m9/STAG87874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medium.cz/download/vzdelavaci-programy/doporucene_literatura_z_oblasti_krizove_intervence.pdf" TargetMode="External"/><Relationship Id="rId2" Type="http://schemas.openxmlformats.org/officeDocument/2006/relationships/hyperlink" Target="https://www.velkyvuz-sever.cz/downloads/krizova-intervence-pro-socialni-pracovnik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Krizová intervence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Mgr. Hana Vidlák Kanisová</a:t>
            </a:r>
          </a:p>
          <a:p>
            <a:pPr algn="ctr"/>
            <a:r>
              <a:rPr lang="cs-CZ" sz="3200" dirty="0" smtClean="0"/>
              <a:t>08. </a:t>
            </a:r>
            <a:r>
              <a:rPr lang="cs-CZ" sz="3200" dirty="0"/>
              <a:t>11. </a:t>
            </a:r>
            <a:r>
              <a:rPr lang="cs-CZ" sz="3200" dirty="0" smtClean="0"/>
              <a:t>2023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42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zajištění </a:t>
            </a:r>
            <a:r>
              <a:rPr lang="cs-CZ" b="1" dirty="0"/>
              <a:t>bezpečí</a:t>
            </a:r>
            <a:r>
              <a:rPr lang="cs-CZ" dirty="0"/>
              <a:t>, </a:t>
            </a:r>
            <a:r>
              <a:rPr lang="cs-CZ" b="1" dirty="0"/>
              <a:t>stabilizace</a:t>
            </a:r>
            <a:r>
              <a:rPr lang="cs-CZ" dirty="0"/>
              <a:t> klienta</a:t>
            </a:r>
          </a:p>
          <a:p>
            <a:pPr>
              <a:spcAft>
                <a:spcPts val="600"/>
              </a:spcAft>
            </a:pPr>
            <a:r>
              <a:rPr lang="cs-CZ" b="1" dirty="0"/>
              <a:t>zorientování v situaci</a:t>
            </a:r>
            <a:r>
              <a:rPr lang="cs-CZ" dirty="0"/>
              <a:t>, správný odhad problému</a:t>
            </a:r>
          </a:p>
          <a:p>
            <a:pPr>
              <a:spcAft>
                <a:spcPts val="600"/>
              </a:spcAft>
            </a:pPr>
            <a:r>
              <a:rPr lang="cs-CZ" dirty="0"/>
              <a:t>pomoc s vyjádřením emocí a usnadnění prožívání</a:t>
            </a:r>
          </a:p>
          <a:p>
            <a:pPr>
              <a:spcAft>
                <a:spcPts val="600"/>
              </a:spcAft>
            </a:pPr>
            <a:r>
              <a:rPr lang="cs-CZ" dirty="0"/>
              <a:t>poskytnutí informací</a:t>
            </a:r>
          </a:p>
          <a:p>
            <a:pPr>
              <a:spcAft>
                <a:spcPts val="600"/>
              </a:spcAft>
            </a:pPr>
            <a:r>
              <a:rPr lang="cs-CZ" b="1" dirty="0"/>
              <a:t>hledání zdrojů podpory</a:t>
            </a:r>
          </a:p>
          <a:p>
            <a:pPr>
              <a:spcAft>
                <a:spcPts val="600"/>
              </a:spcAft>
            </a:pPr>
            <a:r>
              <a:rPr lang="cs-CZ" dirty="0"/>
              <a:t>podpora  kompetencí a sebedůvěry klienta</a:t>
            </a:r>
          </a:p>
          <a:p>
            <a:pPr>
              <a:spcAft>
                <a:spcPts val="600"/>
              </a:spcAft>
            </a:pPr>
            <a:r>
              <a:rPr lang="cs-CZ" dirty="0"/>
              <a:t>stanovení priorit </a:t>
            </a:r>
          </a:p>
          <a:p>
            <a:pPr>
              <a:spcAft>
                <a:spcPts val="600"/>
              </a:spcAft>
            </a:pPr>
            <a:r>
              <a:rPr lang="cs-CZ" dirty="0"/>
              <a:t>hledání účelných řešení </a:t>
            </a:r>
            <a:r>
              <a:rPr lang="cs-CZ" dirty="0" smtClean="0"/>
              <a:t>problému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2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Krizový intervent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4800" dirty="0"/>
              <a:t>„Nástrojem“ KI je samotná osoba krizového </a:t>
            </a:r>
            <a:r>
              <a:rPr lang="cs-CZ" sz="4800" dirty="0" smtClean="0"/>
              <a:t>interventa</a:t>
            </a:r>
            <a:r>
              <a:rPr lang="cs-CZ" sz="4800" dirty="0"/>
              <a:t>:</a:t>
            </a:r>
          </a:p>
          <a:p>
            <a:pPr marL="1200150" lvl="1" indent="-742950">
              <a:buFont typeface="+mj-lt"/>
              <a:buAutoNum type="arabicPeriod"/>
            </a:pPr>
            <a:r>
              <a:rPr lang="cs-CZ" sz="4400" dirty="0"/>
              <a:t>osobnost                                         </a:t>
            </a:r>
          </a:p>
          <a:p>
            <a:pPr marL="1200150" lvl="1" indent="-742950">
              <a:buFont typeface="+mj-lt"/>
              <a:buAutoNum type="arabicPeriod"/>
            </a:pPr>
            <a:r>
              <a:rPr lang="cs-CZ" sz="4400" dirty="0" smtClean="0"/>
              <a:t>znalosti</a:t>
            </a:r>
            <a:endParaRPr lang="cs-CZ" sz="4400" dirty="0"/>
          </a:p>
          <a:p>
            <a:pPr marL="1200150" lvl="1" indent="-742950">
              <a:buFont typeface="+mj-lt"/>
              <a:buAutoNum type="arabicPeriod"/>
            </a:pPr>
            <a:r>
              <a:rPr lang="cs-CZ" sz="4400" dirty="0" smtClean="0"/>
              <a:t>schopnosti</a:t>
            </a:r>
            <a:endParaRPr lang="cs-CZ" sz="4400" dirty="0"/>
          </a:p>
          <a:p>
            <a:pPr marL="1200150" lvl="1" indent="-742950">
              <a:buFont typeface="+mj-lt"/>
              <a:buAutoNum type="arabicPeriod"/>
            </a:pPr>
            <a:r>
              <a:rPr lang="cs-CZ" sz="4400" dirty="0" smtClean="0"/>
              <a:t>nastavení</a:t>
            </a:r>
            <a:endParaRPr lang="cs-CZ" sz="4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705" y="3359042"/>
            <a:ext cx="3074096" cy="281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Úvodní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Práce s klientem a jeho příběhem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Závěrečná</a:t>
            </a:r>
          </a:p>
          <a:p>
            <a:pPr marL="0" indent="0">
              <a:buNone/>
            </a:pPr>
            <a:endParaRPr lang="cs-CZ" sz="5400" dirty="0"/>
          </a:p>
          <a:p>
            <a:r>
              <a:rPr lang="cs-CZ" sz="5400" dirty="0" smtClean="0"/>
              <a:t>4 Fáze pomoci:</a:t>
            </a:r>
          </a:p>
          <a:p>
            <a:pPr marL="1371600" lvl="1" indent="-914400">
              <a:buFont typeface="+mj-lt"/>
              <a:buAutoNum type="arabicPeriod"/>
            </a:pPr>
            <a:r>
              <a:rPr lang="cs-CZ" sz="5000" dirty="0" smtClean="0"/>
              <a:t>Zklidni sám sebe</a:t>
            </a:r>
          </a:p>
          <a:p>
            <a:pPr marL="1371600" lvl="1" indent="-914400">
              <a:buFont typeface="+mj-lt"/>
              <a:buAutoNum type="arabicPeriod"/>
            </a:pPr>
            <a:r>
              <a:rPr lang="cs-CZ" sz="5000" dirty="0" smtClean="0"/>
              <a:t>(Rozhlédni se)</a:t>
            </a:r>
          </a:p>
          <a:p>
            <a:pPr marL="1371600" lvl="1" indent="-914400">
              <a:buFont typeface="+mj-lt"/>
              <a:buAutoNum type="arabicPeriod"/>
            </a:pPr>
            <a:r>
              <a:rPr lang="cs-CZ" sz="5000" dirty="0" smtClean="0"/>
              <a:t>Rozmysli se</a:t>
            </a:r>
          </a:p>
          <a:p>
            <a:pPr marL="1371600" lvl="1" indent="-914400">
              <a:buFont typeface="+mj-lt"/>
              <a:buAutoNum type="arabicPeriod"/>
            </a:pPr>
            <a:r>
              <a:rPr lang="cs-CZ" sz="5000" dirty="0" smtClean="0"/>
              <a:t>Reaguj – </a:t>
            </a:r>
            <a:r>
              <a:rPr lang="cs-CZ" sz="4600" dirty="0"/>
              <a:t>p</a:t>
            </a:r>
            <a:r>
              <a:rPr lang="cs-CZ" sz="4600" dirty="0" smtClean="0"/>
              <a:t>ráce s emocemi, parafrázování, vracení k tématu, komentování procesu, kladení vhodných otázek</a:t>
            </a:r>
            <a:endParaRPr lang="cs-CZ" sz="4600" dirty="0"/>
          </a:p>
        </p:txBody>
      </p:sp>
    </p:spTree>
    <p:extLst>
      <p:ext uri="{BB962C8B-B14F-4D97-AF65-F5344CB8AC3E}">
        <p14:creationId xmlns:p14="http://schemas.microsoft.com/office/powerpoint/2010/main" val="41540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3600" b="1" dirty="0"/>
              <a:t>přivítání klienta </a:t>
            </a:r>
            <a:r>
              <a:rPr lang="cs-CZ" sz="3600" dirty="0"/>
              <a:t>– představení sebe, </a:t>
            </a:r>
            <a:r>
              <a:rPr lang="cs-CZ" sz="3600" dirty="0" smtClean="0"/>
              <a:t>pracoviště</a:t>
            </a: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b="1" dirty="0"/>
              <a:t>první odhad situace</a:t>
            </a:r>
            <a:r>
              <a:rPr lang="cs-CZ" sz="3600" dirty="0"/>
              <a:t>, akutnost, domluva s týmem, organizační a personální zajištění </a:t>
            </a:r>
          </a:p>
          <a:p>
            <a:pPr>
              <a:spcAft>
                <a:spcPts val="1200"/>
              </a:spcAft>
            </a:pPr>
            <a:r>
              <a:rPr lang="cs-CZ" sz="3600" b="1" dirty="0"/>
              <a:t>zajištění bezpečí a </a:t>
            </a:r>
            <a:r>
              <a:rPr lang="cs-CZ" sz="3600" b="1" dirty="0" smtClean="0"/>
              <a:t>základních potřeb </a:t>
            </a:r>
            <a:r>
              <a:rPr lang="cs-CZ" sz="3600" dirty="0" smtClean="0"/>
              <a:t>klienta</a:t>
            </a: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b="1" dirty="0"/>
              <a:t>informace</a:t>
            </a:r>
            <a:r>
              <a:rPr lang="cs-CZ" sz="3600" dirty="0"/>
              <a:t> v jednoduché formě – kdo se klientovi bude věnovat, časový rámec, anonymita, bezplatnost aj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728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příběhem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formulace problému klientem </a:t>
            </a:r>
          </a:p>
          <a:p>
            <a:r>
              <a:rPr lang="cs-CZ" sz="2400" b="1" dirty="0" smtClean="0"/>
              <a:t>mapování</a:t>
            </a:r>
          </a:p>
          <a:p>
            <a:pPr lvl="1"/>
            <a:r>
              <a:rPr lang="cs-CZ" sz="2000" b="1" dirty="0" smtClean="0"/>
              <a:t>co </a:t>
            </a:r>
            <a:r>
              <a:rPr lang="cs-CZ" sz="2000" b="1" dirty="0"/>
              <a:t>se stalo, co krizi předcházelo</a:t>
            </a:r>
            <a:r>
              <a:rPr lang="cs-CZ" sz="2000" dirty="0"/>
              <a:t>, „poslední kapka“</a:t>
            </a:r>
          </a:p>
          <a:p>
            <a:pPr lvl="1"/>
            <a:r>
              <a:rPr lang="cs-CZ" sz="2000" dirty="0"/>
              <a:t>u</a:t>
            </a:r>
            <a:r>
              <a:rPr lang="cs-CZ" sz="2000" dirty="0" smtClean="0"/>
              <a:t>rčení, </a:t>
            </a:r>
            <a:r>
              <a:rPr lang="cs-CZ" sz="2000" b="1" dirty="0"/>
              <a:t>kdo je v krizi </a:t>
            </a:r>
            <a:r>
              <a:rPr lang="cs-CZ" sz="2000" dirty="0"/>
              <a:t>nebo jiném akutním ohrožení </a:t>
            </a:r>
          </a:p>
          <a:p>
            <a:pPr lvl="1"/>
            <a:r>
              <a:rPr lang="cs-CZ" sz="2000" b="1" dirty="0"/>
              <a:t>vyrovnávací strategie </a:t>
            </a:r>
            <a:r>
              <a:rPr lang="cs-CZ" sz="2000" dirty="0"/>
              <a:t>a </a:t>
            </a:r>
            <a:r>
              <a:rPr lang="cs-CZ" sz="2000" dirty="0" smtClean="0"/>
              <a:t>(před)krizové fungování</a:t>
            </a:r>
          </a:p>
          <a:p>
            <a:pPr lvl="1">
              <a:spcAft>
                <a:spcPts val="1200"/>
              </a:spcAft>
            </a:pPr>
            <a:r>
              <a:rPr lang="cs-CZ" sz="2000" dirty="0"/>
              <a:t>katastrofický scénář/</a:t>
            </a:r>
            <a:r>
              <a:rPr lang="cs-CZ" sz="2000" b="1" dirty="0"/>
              <a:t>mapování reálných </a:t>
            </a:r>
            <a:r>
              <a:rPr lang="cs-CZ" sz="2000" b="1" dirty="0" smtClean="0"/>
              <a:t>rizik</a:t>
            </a:r>
            <a:endParaRPr lang="cs-CZ" sz="2000" dirty="0"/>
          </a:p>
          <a:p>
            <a:pPr>
              <a:spcAft>
                <a:spcPts val="1200"/>
              </a:spcAft>
            </a:pPr>
            <a:r>
              <a:rPr lang="cs-CZ" sz="2400" dirty="0"/>
              <a:t>klientovo </a:t>
            </a:r>
            <a:r>
              <a:rPr lang="cs-CZ" sz="2400" b="1" dirty="0"/>
              <a:t>očekávání</a:t>
            </a:r>
            <a:r>
              <a:rPr lang="cs-CZ" sz="2400" dirty="0"/>
              <a:t> a zakázka</a:t>
            </a:r>
          </a:p>
          <a:p>
            <a:pPr>
              <a:spcAft>
                <a:spcPts val="1200"/>
              </a:spcAft>
            </a:pPr>
            <a:r>
              <a:rPr lang="cs-CZ" sz="2400" dirty="0" smtClean="0"/>
              <a:t>otázka </a:t>
            </a:r>
            <a:r>
              <a:rPr lang="cs-CZ" sz="2400" dirty="0"/>
              <a:t>na </a:t>
            </a:r>
            <a:r>
              <a:rPr lang="cs-CZ" sz="2400" b="1" dirty="0"/>
              <a:t>sebevražedné myšlenky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dohoda s klientem o </a:t>
            </a:r>
            <a:r>
              <a:rPr lang="cs-CZ" sz="2400" b="1" dirty="0"/>
              <a:t>bezprostředních krocích</a:t>
            </a:r>
            <a:r>
              <a:rPr lang="cs-CZ" sz="2400" dirty="0"/>
              <a:t> a jejich </a:t>
            </a:r>
            <a:r>
              <a:rPr lang="cs-CZ" sz="2400" dirty="0" smtClean="0"/>
              <a:t>realizaci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47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shrnutí </a:t>
            </a:r>
            <a:r>
              <a:rPr lang="cs-CZ" sz="3200" dirty="0" smtClean="0"/>
              <a:t>setkání</a:t>
            </a:r>
            <a:endParaRPr lang="cs-CZ" sz="3200" dirty="0"/>
          </a:p>
          <a:p>
            <a:pPr>
              <a:spcAft>
                <a:spcPts val="600"/>
              </a:spcAft>
            </a:pPr>
            <a:r>
              <a:rPr lang="cs-CZ" sz="3200" b="1" dirty="0"/>
              <a:t>ověření, s čím klient odchází</a:t>
            </a:r>
            <a:r>
              <a:rPr lang="cs-CZ" sz="3200" dirty="0"/>
              <a:t>, reflexe případných změn na začátku a po </a:t>
            </a:r>
            <a:r>
              <a:rPr lang="cs-CZ" sz="3200" dirty="0" smtClean="0"/>
              <a:t>setkání</a:t>
            </a:r>
            <a:endParaRPr lang="cs-CZ" sz="3200" dirty="0"/>
          </a:p>
          <a:p>
            <a:pPr>
              <a:spcAft>
                <a:spcPts val="600"/>
              </a:spcAft>
            </a:pPr>
            <a:r>
              <a:rPr lang="cs-CZ" sz="3200" dirty="0"/>
              <a:t>reflexe emocí, ocenění </a:t>
            </a:r>
            <a:r>
              <a:rPr lang="cs-CZ" sz="3200" dirty="0" smtClean="0"/>
              <a:t>klienta</a:t>
            </a:r>
            <a:endParaRPr lang="cs-CZ" sz="3200" dirty="0"/>
          </a:p>
          <a:p>
            <a:pPr>
              <a:spcAft>
                <a:spcPts val="600"/>
              </a:spcAft>
            </a:pPr>
            <a:r>
              <a:rPr lang="cs-CZ" sz="3200" dirty="0"/>
              <a:t>dohoda o další spolupráci nebo ukončení </a:t>
            </a:r>
          </a:p>
          <a:p>
            <a:pPr>
              <a:spcAft>
                <a:spcPts val="600"/>
              </a:spcAft>
            </a:pPr>
            <a:r>
              <a:rPr lang="cs-CZ" sz="3200" b="1" dirty="0"/>
              <a:t>předání písemných informací </a:t>
            </a:r>
            <a:r>
              <a:rPr lang="cs-CZ" sz="3200" dirty="0"/>
              <a:t>- o dalším setkání,  kontaktech na organizaci, návazných službách aj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016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u obětí TČ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Oznamovací povinnost a povinnost překazit </a:t>
            </a:r>
            <a:r>
              <a:rPr lang="cs-CZ" dirty="0" smtClean="0"/>
              <a:t>(viz právní semináře)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Týká se jen minima klientů</a:t>
            </a:r>
          </a:p>
          <a:p>
            <a:r>
              <a:rPr lang="cs-CZ" b="1" dirty="0" smtClean="0"/>
              <a:t>Zákon o obětech TČ a zvlášť zranitelných obětech, zákon na ochranu před domácím </a:t>
            </a:r>
            <a:r>
              <a:rPr lang="cs-CZ" b="1" dirty="0" smtClean="0"/>
              <a:t>násilím</a:t>
            </a:r>
            <a:r>
              <a:rPr lang="cs-CZ" dirty="0" smtClean="0"/>
              <a:t> (viz právní semináře)</a:t>
            </a:r>
            <a:endParaRPr lang="cs-CZ" b="1" dirty="0" smtClean="0"/>
          </a:p>
          <a:p>
            <a:pPr lvl="1">
              <a:spcAft>
                <a:spcPts val="1200"/>
              </a:spcAft>
            </a:pPr>
            <a:r>
              <a:rPr lang="cs-CZ" dirty="0" smtClean="0"/>
              <a:t>na co mají oběti nárok (např. důvěrník u výslechu, vykázání u DN apod.)</a:t>
            </a:r>
          </a:p>
          <a:p>
            <a:r>
              <a:rPr lang="cs-CZ" dirty="0" smtClean="0"/>
              <a:t>Většina obětí </a:t>
            </a:r>
            <a:r>
              <a:rPr lang="cs-CZ" b="1" dirty="0" smtClean="0"/>
              <a:t>nemá zájem řešit to přes policii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Pouze </a:t>
            </a:r>
            <a:r>
              <a:rPr lang="cs-CZ" dirty="0" err="1" smtClean="0"/>
              <a:t>edukujeme</a:t>
            </a:r>
            <a:r>
              <a:rPr lang="cs-CZ" dirty="0" smtClean="0"/>
              <a:t> o možnostech, nenutíme</a:t>
            </a:r>
          </a:p>
          <a:p>
            <a:r>
              <a:rPr lang="cs-CZ" b="1" dirty="0" smtClean="0"/>
              <a:t>Mapujeme</a:t>
            </a:r>
            <a:r>
              <a:rPr lang="cs-CZ" dirty="0" smtClean="0"/>
              <a:t> (ale nevyslýcháme) – nejen informace, ale i </a:t>
            </a:r>
            <a:r>
              <a:rPr lang="cs-CZ" b="1" dirty="0" smtClean="0"/>
              <a:t>pocity</a:t>
            </a:r>
            <a:r>
              <a:rPr lang="cs-CZ" dirty="0" smtClean="0"/>
              <a:t>!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Jak jí*mu v tom je, jak dlouho se to děje, </a:t>
            </a:r>
            <a:r>
              <a:rPr lang="cs-CZ" dirty="0" smtClean="0"/>
              <a:t>jaké formy, jak se to proměňuje, jakou pomoc už vyhledal*a/zvažoval*a, jak reagují blízcí, zda jsou přítomny děti, co očekává od nás…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Neopomenout klienty, kteří prožívají krizi tiše a naoko se ovládají a mají vše pod kontrolou</a:t>
            </a:r>
          </a:p>
          <a:p>
            <a:r>
              <a:rPr lang="cs-CZ" dirty="0" smtClean="0"/>
              <a:t>Práce </a:t>
            </a:r>
            <a:r>
              <a:rPr lang="cs-CZ" dirty="0" smtClean="0"/>
              <a:t>s </a:t>
            </a:r>
            <a:r>
              <a:rPr lang="cs-CZ" b="1" dirty="0" smtClean="0"/>
              <a:t>pocity viny a bezmoci</a:t>
            </a:r>
            <a:r>
              <a:rPr lang="cs-CZ" dirty="0" smtClean="0"/>
              <a:t>, </a:t>
            </a:r>
            <a:r>
              <a:rPr lang="cs-CZ" b="1" dirty="0" smtClean="0"/>
              <a:t>vymezení</a:t>
            </a:r>
            <a:r>
              <a:rPr lang="cs-CZ" dirty="0" smtClean="0"/>
              <a:t> se vůči násilí, </a:t>
            </a:r>
            <a:r>
              <a:rPr lang="cs-CZ" b="1" dirty="0" smtClean="0"/>
              <a:t>doprovázení</a:t>
            </a:r>
            <a:r>
              <a:rPr lang="cs-CZ" dirty="0" smtClean="0"/>
              <a:t> při procesu řešení</a:t>
            </a:r>
          </a:p>
          <a:p>
            <a:pPr lvl="1"/>
            <a:r>
              <a:rPr lang="cs-CZ" dirty="0" smtClean="0"/>
              <a:t>netlačit na změnu nebo odchod, spíše zvědomovat </a:t>
            </a:r>
            <a:r>
              <a:rPr lang="cs-CZ" dirty="0" smtClean="0"/>
              <a:t>rizika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04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tipů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cs-CZ" i="1" dirty="0" smtClean="0"/>
              <a:t>Máte více času, než si myslíte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Základem spolupráce je dobře navázaný kontakt - investujte do něj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Pozor na přehnané nároky na sebe i klienta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Nepřebírejte za klienta více kompetencí, než je nutné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Ať už klient udělá cokoliv, neberte si to osobně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I když po vás chce klient radu či řešení, nemusí to vymýšlet za něj – můžete mu pomoci, aby to našel sám</a:t>
            </a:r>
          </a:p>
          <a:p>
            <a:pPr>
              <a:spcAft>
                <a:spcPts val="1200"/>
              </a:spcAft>
            </a:pPr>
            <a:r>
              <a:rPr lang="cs-CZ" i="1" dirty="0" smtClean="0"/>
              <a:t>Nezůstávejte na to sami, zvláště když máte pocit, že to nezvládáte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182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Nácvik ve trojicích</a:t>
            </a:r>
          </a:p>
          <a:p>
            <a:pPr marL="1200150" lvl="1" indent="-742950">
              <a:buFont typeface="+mj-lt"/>
              <a:buAutoNum type="arabicPeriod"/>
            </a:pPr>
            <a:r>
              <a:rPr lang="cs-CZ" sz="4000" dirty="0" smtClean="0"/>
              <a:t>Mluvčí – přichází s příběhem</a:t>
            </a:r>
          </a:p>
          <a:p>
            <a:pPr marL="1200150" lvl="1" indent="-742950">
              <a:buFont typeface="+mj-lt"/>
              <a:buAutoNum type="arabicPeriod"/>
            </a:pPr>
            <a:r>
              <a:rPr lang="cs-CZ" sz="4000" dirty="0" smtClean="0"/>
              <a:t>Pracovník – poskytuje KI</a:t>
            </a:r>
          </a:p>
          <a:p>
            <a:pPr marL="1200150" lvl="1" indent="-742950">
              <a:buFont typeface="+mj-lt"/>
              <a:buAutoNum type="arabicPeriod"/>
            </a:pPr>
            <a:r>
              <a:rPr lang="cs-CZ" sz="4000" dirty="0" smtClean="0"/>
              <a:t>Pozorovatel – všímá si, zapisuje, dává ZV</a:t>
            </a:r>
          </a:p>
          <a:p>
            <a:endParaRPr lang="cs-CZ" sz="4400" dirty="0" smtClean="0"/>
          </a:p>
          <a:p>
            <a:r>
              <a:rPr lang="cs-CZ" sz="4400" dirty="0" smtClean="0"/>
              <a:t>Společná reflexe</a:t>
            </a:r>
          </a:p>
        </p:txBody>
      </p:sp>
    </p:spTree>
    <p:extLst>
      <p:ext uri="{BB962C8B-B14F-4D97-AF65-F5344CB8AC3E}">
        <p14:creationId xmlns:p14="http://schemas.microsoft.com/office/powerpoint/2010/main" val="370178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4631" y="3320718"/>
            <a:ext cx="867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Sebevražední klienti jako strašák?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1077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Pojem krize </a:t>
            </a:r>
          </a:p>
          <a:p>
            <a:pPr marL="0" indent="0">
              <a:buNone/>
            </a:pPr>
            <a:r>
              <a:rPr lang="cs-CZ" sz="3200" dirty="0"/>
              <a:t>→   definice, typy </a:t>
            </a:r>
            <a:r>
              <a:rPr lang="cs-CZ" sz="3200" dirty="0" smtClean="0"/>
              <a:t>krizí</a:t>
            </a:r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Krizová intervence </a:t>
            </a:r>
          </a:p>
          <a:p>
            <a:pPr marL="0" indent="0">
              <a:buNone/>
            </a:pPr>
            <a:r>
              <a:rPr lang="cs-CZ" sz="3200" dirty="0"/>
              <a:t>→   formy, východiska, cíle, požadavky na pracovníka, fáze </a:t>
            </a:r>
          </a:p>
          <a:p>
            <a:endParaRPr lang="cs-CZ" sz="3200" dirty="0"/>
          </a:p>
          <a:p>
            <a:r>
              <a:rPr lang="cs-CZ" sz="3200" dirty="0"/>
              <a:t>Sebevražedná tématika</a:t>
            </a:r>
          </a:p>
          <a:p>
            <a:pPr marL="0" indent="0">
              <a:buNone/>
            </a:pPr>
            <a:r>
              <a:rPr lang="cs-CZ" sz="3200" dirty="0"/>
              <a:t>→   mýty, krizová intervence v suicidální krizi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o sebevraždách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cs-CZ" sz="3600" dirty="0" smtClean="0"/>
              <a:t>Člověku </a:t>
            </a:r>
            <a:r>
              <a:rPr lang="cs-CZ" sz="3600" dirty="0"/>
              <a:t>v tísni lze myšlenku na sebevraždu „podsunout“ hovorem o </a:t>
            </a:r>
            <a:r>
              <a:rPr lang="cs-CZ" sz="3600" dirty="0" smtClean="0"/>
              <a:t>ní.</a:t>
            </a: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dirty="0" smtClean="0"/>
              <a:t>Ten</a:t>
            </a:r>
            <a:r>
              <a:rPr lang="cs-CZ" sz="3600" dirty="0"/>
              <a:t>, kdo o sebevraždě mluví, ji nikdy </a:t>
            </a:r>
            <a:r>
              <a:rPr lang="cs-CZ" sz="3600" dirty="0" smtClean="0"/>
              <a:t>neuskuteční.</a:t>
            </a:r>
          </a:p>
          <a:p>
            <a:pPr>
              <a:spcAft>
                <a:spcPts val="1200"/>
              </a:spcAft>
            </a:pPr>
            <a:r>
              <a:rPr lang="cs-CZ" sz="3600" dirty="0"/>
              <a:t>Č</a:t>
            </a:r>
            <a:r>
              <a:rPr lang="cs-CZ" sz="3600" dirty="0" smtClean="0"/>
              <a:t>lověku, který chce spáchat sebevraždu, nemůžeme nijak pomoct.</a:t>
            </a: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dirty="0" smtClean="0"/>
              <a:t>Sebevražda </a:t>
            </a:r>
            <a:r>
              <a:rPr lang="cs-CZ" sz="3600" dirty="0"/>
              <a:t>je záležitostí slabošských, duševně nemocných, divných lidí, je dědičná</a:t>
            </a:r>
            <a:r>
              <a:rPr lang="cs-CZ" sz="3600" dirty="0" smtClean="0"/>
              <a:t>…</a:t>
            </a:r>
          </a:p>
          <a:p>
            <a:pPr>
              <a:spcAft>
                <a:spcPts val="1200"/>
              </a:spcAft>
            </a:pPr>
            <a:r>
              <a:rPr lang="cs-CZ" sz="3600" dirty="0" smtClean="0"/>
              <a:t>…apod. Jaké znáte vy?</a:t>
            </a:r>
          </a:p>
          <a:p>
            <a:pPr>
              <a:spcAft>
                <a:spcPts val="1200"/>
              </a:spcAft>
            </a:pPr>
            <a:endParaRPr lang="cs-CZ" sz="3600" dirty="0"/>
          </a:p>
          <a:p>
            <a:pPr>
              <a:spcAft>
                <a:spcPts val="1200"/>
              </a:spcAft>
            </a:pPr>
            <a:r>
              <a:rPr lang="cs-CZ" sz="3600" dirty="0"/>
              <a:t>Diplomová práce - </a:t>
            </a:r>
            <a:r>
              <a:rPr lang="cs-CZ" sz="3600" dirty="0">
                <a:hlinkClick r:id="rId2"/>
              </a:rPr>
              <a:t>https://</a:t>
            </a:r>
            <a:r>
              <a:rPr lang="cs-CZ" sz="3600" dirty="0" smtClean="0">
                <a:hlinkClick r:id="rId2"/>
              </a:rPr>
              <a:t>theses.cz/id/ul52m9/STAG87874.pdf</a:t>
            </a:r>
            <a:r>
              <a:rPr lang="cs-CZ" sz="3600" dirty="0" smtClean="0"/>
              <a:t> 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9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 v suicidální krizi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b="1" dirty="0"/>
              <a:t>Identifikace a pojmenování problému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po „naznačení“ od </a:t>
            </a:r>
            <a:r>
              <a:rPr lang="cs-CZ" sz="2800" dirty="0" smtClean="0"/>
              <a:t>přímý </a:t>
            </a:r>
            <a:r>
              <a:rPr lang="cs-CZ" sz="2800" dirty="0"/>
              <a:t>dotaz na sebevražedné </a:t>
            </a:r>
            <a:r>
              <a:rPr lang="cs-CZ" sz="2800" dirty="0" smtClean="0"/>
              <a:t>myšlenky, po </a:t>
            </a:r>
            <a:r>
              <a:rPr lang="cs-CZ" sz="2800" dirty="0"/>
              <a:t>jejich potvrzení otázka na sebevražedný plán </a:t>
            </a:r>
          </a:p>
          <a:p>
            <a:r>
              <a:rPr lang="cs-CZ" sz="3200" b="1" dirty="0"/>
              <a:t>Prostor pro vyjádření emocí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ujištění a potvrzení, že může plně vyjádřit i „negativní“ emoce </a:t>
            </a:r>
          </a:p>
          <a:p>
            <a:r>
              <a:rPr lang="cs-CZ" sz="3200" b="1" dirty="0"/>
              <a:t>Potvrzení kompetence klienta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neupírat právo na rozhodnutí sebevraždu spáchat, nehodnotit</a:t>
            </a:r>
          </a:p>
          <a:p>
            <a:r>
              <a:rPr lang="cs-CZ" sz="3200" b="1" dirty="0"/>
              <a:t>Hledání alternativních řešení a zdrojů pomoci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očekávání od smrti → zjištění ústředního problému, kontrakt o odložení</a:t>
            </a:r>
          </a:p>
          <a:p>
            <a:r>
              <a:rPr lang="cs-CZ" sz="3200" b="1" dirty="0"/>
              <a:t>Dohoda o konkrétních krocích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vedeme klienta k písemnému záznamu, vyhledáme mu případné kontakty na návazné služby apod.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04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Online </a:t>
            </a:r>
            <a:r>
              <a:rPr lang="cs-CZ" dirty="0" smtClean="0"/>
              <a:t>příručka </a:t>
            </a:r>
            <a:r>
              <a:rPr lang="cs-CZ" i="1" dirty="0" smtClean="0"/>
              <a:t>Krizová intervence pro soc. pracovníky </a:t>
            </a:r>
            <a:r>
              <a:rPr lang="cs-CZ" i="1" dirty="0"/>
              <a:t>- </a:t>
            </a:r>
            <a:r>
              <a:rPr lang="cs-CZ" i="1" dirty="0">
                <a:hlinkClick r:id="rId2"/>
              </a:rPr>
              <a:t>https://</a:t>
            </a:r>
            <a:r>
              <a:rPr lang="cs-CZ" i="1" dirty="0" smtClean="0">
                <a:hlinkClick r:id="rId2"/>
              </a:rPr>
              <a:t>www.velkyvuz-sever.cz/downloads/krizova-intervence-pro-socialni-pracovniky.pdf</a:t>
            </a:r>
            <a:r>
              <a:rPr lang="cs-CZ" i="1" dirty="0" smtClean="0"/>
              <a:t> </a:t>
            </a:r>
            <a:endParaRPr lang="cs-CZ" i="1" dirty="0"/>
          </a:p>
          <a:p>
            <a:endParaRPr lang="cs-CZ" i="1" dirty="0" smtClean="0"/>
          </a:p>
          <a:p>
            <a:r>
              <a:rPr lang="cs-CZ" i="1" dirty="0" smtClean="0"/>
              <a:t>Krizová </a:t>
            </a:r>
            <a:r>
              <a:rPr lang="cs-CZ" i="1" dirty="0"/>
              <a:t>intervence </a:t>
            </a:r>
            <a:r>
              <a:rPr lang="cs-CZ" dirty="0"/>
              <a:t>(D. </a:t>
            </a:r>
            <a:r>
              <a:rPr lang="cs-CZ" dirty="0" err="1"/>
              <a:t>Vodáčková</a:t>
            </a:r>
            <a:r>
              <a:rPr lang="cs-CZ" dirty="0"/>
              <a:t> a kol., 2002, 2007, Portál, Praha) </a:t>
            </a:r>
          </a:p>
          <a:p>
            <a:r>
              <a:rPr lang="cs-CZ" i="1" dirty="0"/>
              <a:t>Krizová intervence pro praxi </a:t>
            </a:r>
            <a:r>
              <a:rPr lang="cs-CZ" dirty="0"/>
              <a:t>(N. </a:t>
            </a:r>
            <a:r>
              <a:rPr lang="cs-CZ" dirty="0" err="1"/>
              <a:t>Špaténková</a:t>
            </a:r>
            <a:r>
              <a:rPr lang="cs-CZ" dirty="0"/>
              <a:t> a kol., 2004,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Praha)</a:t>
            </a:r>
          </a:p>
          <a:p>
            <a:r>
              <a:rPr lang="cs-CZ" i="1" dirty="0"/>
              <a:t>Telefonická krizová intervence – Linka důvěry </a:t>
            </a:r>
            <a:r>
              <a:rPr lang="cs-CZ" dirty="0"/>
              <a:t>(D. Knoppová a kolektiv, 1996, </a:t>
            </a:r>
            <a:r>
              <a:rPr lang="cs-CZ" dirty="0" err="1"/>
              <a:t>Remedium</a:t>
            </a:r>
            <a:r>
              <a:rPr lang="cs-CZ" dirty="0"/>
              <a:t> Praha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Krizová intervence v kazuistikách</a:t>
            </a:r>
            <a:r>
              <a:rPr lang="cs-CZ" dirty="0" smtClean="0"/>
              <a:t> (</a:t>
            </a:r>
            <a:r>
              <a:rPr lang="cs-CZ" dirty="0" err="1" smtClean="0"/>
              <a:t>Vodáčková</a:t>
            </a:r>
            <a:r>
              <a:rPr lang="cs-CZ" dirty="0" smtClean="0"/>
              <a:t>, Brož, 2015, Portál)</a:t>
            </a:r>
            <a:endParaRPr lang="cs-CZ" i="1" dirty="0"/>
          </a:p>
          <a:p>
            <a:r>
              <a:rPr lang="cs-CZ" i="1" dirty="0"/>
              <a:t>Terénní krizová práce </a:t>
            </a:r>
            <a:r>
              <a:rPr lang="cs-CZ" dirty="0"/>
              <a:t>(B. </a:t>
            </a:r>
            <a:r>
              <a:rPr lang="cs-CZ" dirty="0" err="1"/>
              <a:t>Baštecká</a:t>
            </a:r>
            <a:r>
              <a:rPr lang="cs-CZ" dirty="0"/>
              <a:t>, 2005, </a:t>
            </a:r>
            <a:r>
              <a:rPr lang="cs-CZ" dirty="0" err="1"/>
              <a:t>Grada</a:t>
            </a:r>
            <a:r>
              <a:rPr lang="cs-CZ" dirty="0"/>
              <a:t>)</a:t>
            </a:r>
          </a:p>
          <a:p>
            <a:r>
              <a:rPr lang="cs-CZ" i="1" dirty="0"/>
              <a:t>Lidský vztah jako součást profese </a:t>
            </a:r>
            <a:r>
              <a:rPr lang="cs-CZ" dirty="0"/>
              <a:t>(K. Kopřiva, 1994, </a:t>
            </a:r>
            <a:r>
              <a:rPr lang="cs-CZ" dirty="0" err="1"/>
              <a:t>Hestia</a:t>
            </a:r>
            <a:r>
              <a:rPr lang="cs-CZ" dirty="0"/>
              <a:t> – Nadace pro rodinu) </a:t>
            </a:r>
          </a:p>
          <a:p>
            <a:r>
              <a:rPr lang="cs-CZ" i="1" dirty="0"/>
              <a:t>Probouzení tygra. Léčení traumatu </a:t>
            </a:r>
            <a:r>
              <a:rPr lang="cs-CZ" dirty="0"/>
              <a:t>( P.A. </a:t>
            </a:r>
            <a:r>
              <a:rPr lang="cs-CZ" dirty="0" err="1"/>
              <a:t>Levine</a:t>
            </a:r>
            <a:r>
              <a:rPr lang="cs-CZ" dirty="0"/>
              <a:t>, A. </a:t>
            </a:r>
            <a:r>
              <a:rPr lang="cs-CZ" dirty="0" err="1"/>
              <a:t>Fredericková</a:t>
            </a:r>
            <a:r>
              <a:rPr lang="cs-CZ" dirty="0"/>
              <a:t>, 2002, Pro </a:t>
            </a:r>
            <a:r>
              <a:rPr lang="cs-CZ" dirty="0" err="1"/>
              <a:t>Familia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REMEDIUM Praha – doporučená </a:t>
            </a:r>
            <a:r>
              <a:rPr lang="cs-CZ" dirty="0" smtClean="0"/>
              <a:t>literatura: </a:t>
            </a:r>
            <a:r>
              <a:rPr lang="cs-CZ" dirty="0" smtClean="0">
                <a:hlinkClick r:id="rId3"/>
              </a:rPr>
              <a:t>www.remedium.cz/download/vzdelavaci-programy/doporucene_literatura_z_oblasti_krizove_intervence.pdf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Kurzy krizové intervence – Déčko Liberec (celá ČR), </a:t>
            </a:r>
            <a:r>
              <a:rPr lang="cs-CZ" dirty="0" err="1" smtClean="0"/>
              <a:t>Remedium</a:t>
            </a:r>
            <a:r>
              <a:rPr lang="cs-CZ" dirty="0"/>
              <a:t> </a:t>
            </a:r>
            <a:r>
              <a:rPr lang="cs-CZ" dirty="0" smtClean="0"/>
              <a:t>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7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Co </a:t>
            </a:r>
            <a:r>
              <a:rPr lang="cs-CZ" dirty="0"/>
              <a:t>si představíte pod pojmem krize, krizová situace</a:t>
            </a:r>
            <a:r>
              <a:rPr lang="cs-CZ" dirty="0" smtClean="0"/>
              <a:t>?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Práce ve dvojicích</a:t>
            </a:r>
            <a:endParaRPr lang="cs-CZ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 smtClean="0"/>
              <a:t>Zažili jste někoho v krizi?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 smtClean="0"/>
              <a:t>Jak </a:t>
            </a:r>
            <a:r>
              <a:rPr lang="cs-CZ" b="1" dirty="0"/>
              <a:t>to vypadalo</a:t>
            </a:r>
            <a:r>
              <a:rPr lang="cs-CZ" b="1" dirty="0" smtClean="0"/>
              <a:t>?</a:t>
            </a:r>
            <a:endParaRPr lang="cs-CZ" b="1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/>
              <a:t>Co se dělo? (průběh i intervence</a:t>
            </a:r>
            <a:r>
              <a:rPr lang="cs-CZ" b="1" dirty="0" smtClean="0"/>
              <a:t>)</a:t>
            </a:r>
            <a:endParaRPr lang="cs-CZ" b="1" dirty="0"/>
          </a:p>
          <a:p>
            <a:pPr>
              <a:lnSpc>
                <a:spcPct val="150000"/>
              </a:lnSpc>
            </a:pPr>
            <a:r>
              <a:rPr lang="cs-CZ" dirty="0"/>
              <a:t>Vaše zkušenosti s krizovou intervencí (teorie, profesní praxe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954" y="2598758"/>
            <a:ext cx="2838846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důsledek střetu s </a:t>
            </a:r>
            <a:r>
              <a:rPr lang="cs-CZ" dirty="0" smtClean="0"/>
              <a:t>překážkou </a:t>
            </a:r>
            <a:r>
              <a:rPr lang="cs-CZ" dirty="0" smtClean="0"/>
              <a:t>– </a:t>
            </a:r>
            <a:r>
              <a:rPr lang="cs-CZ" b="1" dirty="0" smtClean="0"/>
              <a:t>subjektivně </a:t>
            </a:r>
            <a:r>
              <a:rPr lang="cs-CZ" b="1" dirty="0"/>
              <a:t>ohrožující situace</a:t>
            </a:r>
            <a:r>
              <a:rPr lang="cs-CZ" dirty="0"/>
              <a:t> s velkým dynamickým nábojem, potenciálem </a:t>
            </a:r>
            <a:r>
              <a:rPr lang="cs-CZ" dirty="0" smtClean="0"/>
              <a:t>změny</a:t>
            </a:r>
            <a:endParaRPr lang="cs-CZ" dirty="0" smtClean="0"/>
          </a:p>
          <a:p>
            <a:pPr lvl="1">
              <a:spcAft>
                <a:spcPts val="1200"/>
              </a:spcAft>
            </a:pPr>
            <a:r>
              <a:rPr lang="cs-CZ" dirty="0"/>
              <a:t>spouštěče: ztráta, změna, volba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p</a:t>
            </a:r>
            <a:r>
              <a:rPr lang="cs-CZ" dirty="0" smtClean="0"/>
              <a:t>rvně pokus o zvládnutí, ale </a:t>
            </a:r>
            <a:r>
              <a:rPr lang="cs-CZ" b="1" dirty="0" smtClean="0"/>
              <a:t>nefungují naše klasické vyrovnávací strategie </a:t>
            </a:r>
            <a:r>
              <a:rPr lang="cs-CZ" dirty="0" smtClean="0">
                <a:sym typeface="Wingdings" panose="05000000000000000000" pitchFamily="2" charset="2"/>
              </a:rPr>
              <a:t> zranitelnost, zmatek, ztráta kontroly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krizi </a:t>
            </a:r>
            <a:r>
              <a:rPr lang="cs-CZ" dirty="0"/>
              <a:t>provází výrazné </a:t>
            </a:r>
            <a:r>
              <a:rPr lang="cs-CZ" b="1" dirty="0"/>
              <a:t>emoční, fyziologické i behaviorální změny </a:t>
            </a:r>
            <a:r>
              <a:rPr lang="cs-CZ" dirty="0"/>
              <a:t>(„normální reakce na nenormální situaci</a:t>
            </a:r>
            <a:r>
              <a:rPr lang="cs-CZ" dirty="0" smtClean="0"/>
              <a:t>“!!!)</a:t>
            </a:r>
            <a:endParaRPr lang="cs-CZ" dirty="0"/>
          </a:p>
          <a:p>
            <a:pPr>
              <a:spcAft>
                <a:spcPts val="1200"/>
              </a:spcAft>
            </a:pPr>
            <a:r>
              <a:rPr lang="cs-CZ" u="sng" dirty="0" smtClean="0"/>
              <a:t>krize jako nebezpečí a zároveň příležitost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6193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krizí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b="1" dirty="0"/>
              <a:t>situační</a:t>
            </a:r>
            <a:r>
              <a:rPr lang="cs-CZ" dirty="0"/>
              <a:t> krize (témata ztráty nebo její hrozby, změny, složité rozhodování atd</a:t>
            </a:r>
            <a:r>
              <a:rPr lang="cs-CZ" dirty="0" smtClean="0"/>
              <a:t>.)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b="1" dirty="0"/>
              <a:t>tranzitorní</a:t>
            </a:r>
            <a:r>
              <a:rPr lang="cs-CZ" dirty="0"/>
              <a:t> krize (z očekávaných životních změn</a:t>
            </a:r>
            <a:r>
              <a:rPr lang="cs-CZ" dirty="0" smtClean="0"/>
              <a:t>)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krize </a:t>
            </a:r>
            <a:r>
              <a:rPr lang="cs-CZ" b="1" dirty="0"/>
              <a:t>pramenící z náhlého traumatizujícího </a:t>
            </a:r>
            <a:r>
              <a:rPr lang="cs-CZ" b="1" dirty="0" smtClean="0"/>
              <a:t>stresu</a:t>
            </a:r>
            <a:endParaRPr lang="cs-CZ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krize </a:t>
            </a:r>
            <a:r>
              <a:rPr lang="cs-CZ" b="1" dirty="0"/>
              <a:t>zrání</a:t>
            </a:r>
            <a:r>
              <a:rPr lang="cs-CZ" dirty="0"/>
              <a:t> (vývojové</a:t>
            </a:r>
            <a:r>
              <a:rPr lang="cs-CZ" dirty="0" smtClean="0"/>
              <a:t>)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krize v kontextu </a:t>
            </a:r>
            <a:r>
              <a:rPr lang="cs-CZ" b="1" dirty="0" smtClean="0"/>
              <a:t>psychopatologie</a:t>
            </a:r>
            <a:endParaRPr lang="cs-CZ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b="1" dirty="0"/>
              <a:t>neodkladné</a:t>
            </a:r>
            <a:r>
              <a:rPr lang="cs-CZ" dirty="0"/>
              <a:t> krizové stavy (psychiatrické neodkladnosti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95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Krizová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cs-CZ" dirty="0"/>
              <a:t>práce s klientem v </a:t>
            </a:r>
            <a:r>
              <a:rPr lang="cs-CZ" dirty="0" smtClean="0"/>
              <a:t>situaci, kterou </a:t>
            </a:r>
            <a:r>
              <a:rPr lang="cs-CZ" dirty="0" smtClean="0"/>
              <a:t>subjektivně prožívá </a:t>
            </a:r>
            <a:r>
              <a:rPr lang="cs-CZ" dirty="0"/>
              <a:t>jako zátěžovou, ohrožující a </a:t>
            </a:r>
            <a:r>
              <a:rPr lang="cs-CZ" dirty="0" smtClean="0"/>
              <a:t>nepříznivou</a:t>
            </a:r>
            <a:endParaRPr lang="cs-CZ" dirty="0"/>
          </a:p>
          <a:p>
            <a:pPr>
              <a:spcAft>
                <a:spcPts val="1200"/>
              </a:spcAft>
            </a:pPr>
            <a:r>
              <a:rPr lang="cs-CZ" dirty="0"/>
              <a:t>řešení klientova problému a překonávání konkrétních </a:t>
            </a:r>
            <a:r>
              <a:rPr lang="cs-CZ" dirty="0" smtClean="0"/>
              <a:t>překážek</a:t>
            </a: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snaha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zpřehlednit </a:t>
            </a:r>
            <a:r>
              <a:rPr lang="cs-CZ" dirty="0"/>
              <a:t>a strukturovat klientovo </a:t>
            </a:r>
            <a:r>
              <a:rPr lang="cs-CZ" dirty="0" smtClean="0"/>
              <a:t>prožívání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zastavit </a:t>
            </a:r>
            <a:r>
              <a:rPr lang="cs-CZ" dirty="0"/>
              <a:t>ohrožující či jiné kontraproduktivní tendence v jeho </a:t>
            </a:r>
            <a:r>
              <a:rPr lang="cs-CZ" dirty="0" smtClean="0"/>
              <a:t>chování</a:t>
            </a:r>
            <a:endParaRPr lang="cs-CZ" dirty="0"/>
          </a:p>
          <a:p>
            <a:pPr>
              <a:spcAft>
                <a:spcPts val="1200"/>
              </a:spcAft>
            </a:pPr>
            <a:r>
              <a:rPr lang="cs-CZ" b="1" dirty="0"/>
              <a:t>pracuje s </a:t>
            </a:r>
            <a:r>
              <a:rPr lang="cs-CZ" b="1" dirty="0" smtClean="0"/>
              <a:t>tím, co bezprostředně </a:t>
            </a:r>
            <a:r>
              <a:rPr lang="cs-CZ" b="1" dirty="0"/>
              <a:t>souvisí s </a:t>
            </a:r>
            <a:r>
              <a:rPr lang="cs-CZ" b="1" dirty="0" smtClean="0"/>
              <a:t>krizovou situací</a:t>
            </a:r>
            <a:r>
              <a:rPr lang="cs-CZ" dirty="0" smtClean="0"/>
              <a:t> (x terapie)</a:t>
            </a:r>
            <a:endParaRPr lang="cs-CZ" dirty="0"/>
          </a:p>
          <a:p>
            <a:r>
              <a:rPr lang="cs-CZ" b="1" dirty="0"/>
              <a:t>podpora </a:t>
            </a:r>
            <a:r>
              <a:rPr lang="cs-CZ" b="1" dirty="0" smtClean="0"/>
              <a:t>kompetencí klienta</a:t>
            </a:r>
          </a:p>
          <a:p>
            <a:pPr lvl="1">
              <a:spcAft>
                <a:spcPts val="1200"/>
              </a:spcAft>
            </a:pPr>
            <a:r>
              <a:rPr lang="cs-CZ" dirty="0" smtClean="0"/>
              <a:t>aktivně </a:t>
            </a:r>
            <a:r>
              <a:rPr lang="cs-CZ" dirty="0"/>
              <a:t>a konstruktivně zapojit své vlastní síly a využít potenciál přirozených zdrojů a </a:t>
            </a:r>
            <a:r>
              <a:rPr lang="cs-CZ" dirty="0" smtClean="0"/>
              <a:t>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56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ambulantní</a:t>
            </a:r>
          </a:p>
          <a:p>
            <a:endParaRPr lang="cs-CZ" dirty="0"/>
          </a:p>
          <a:p>
            <a:r>
              <a:rPr lang="cs-CZ" dirty="0"/>
              <a:t>telefonická</a:t>
            </a:r>
          </a:p>
          <a:p>
            <a:endParaRPr lang="cs-CZ" dirty="0"/>
          </a:p>
          <a:p>
            <a:r>
              <a:rPr lang="cs-CZ" dirty="0"/>
              <a:t>terénní </a:t>
            </a:r>
          </a:p>
          <a:p>
            <a:endParaRPr lang="cs-CZ" dirty="0"/>
          </a:p>
          <a:p>
            <a:r>
              <a:rPr lang="cs-CZ" dirty="0"/>
              <a:t>hospitalizace</a:t>
            </a:r>
          </a:p>
          <a:p>
            <a:endParaRPr lang="cs-CZ" dirty="0"/>
          </a:p>
          <a:p>
            <a:r>
              <a:rPr lang="cs-CZ" dirty="0"/>
              <a:t>v přirozeném prostředí klienta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247" y="2476556"/>
            <a:ext cx="3775553" cy="294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a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okamžitá a snadná dosažitelnost </a:t>
            </a:r>
            <a:r>
              <a:rPr lang="cs-CZ" dirty="0" smtClean="0"/>
              <a:t>pomoci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individuální </a:t>
            </a:r>
            <a:r>
              <a:rPr lang="cs-CZ" dirty="0" smtClean="0"/>
              <a:t>charakter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časová ohraničenost krizového </a:t>
            </a:r>
            <a:r>
              <a:rPr lang="cs-CZ" dirty="0" smtClean="0"/>
              <a:t>stavu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zaměření na bezprostřední minulost i </a:t>
            </a:r>
            <a:r>
              <a:rPr lang="cs-CZ" dirty="0" smtClean="0"/>
              <a:t>budoucnost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těžiště práce - řešení </a:t>
            </a:r>
            <a:r>
              <a:rPr lang="cs-CZ" dirty="0" smtClean="0"/>
              <a:t>problému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5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malé kroky v procesu řešení </a:t>
            </a:r>
          </a:p>
          <a:p>
            <a:pPr>
              <a:lnSpc>
                <a:spcPct val="150000"/>
              </a:lnSpc>
            </a:pPr>
            <a:r>
              <a:rPr lang="cs-CZ" dirty="0"/>
              <a:t>zaměření na </a:t>
            </a:r>
            <a:r>
              <a:rPr lang="cs-CZ" dirty="0" smtClean="0"/>
              <a:t>systém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posilování kompetence </a:t>
            </a:r>
            <a:r>
              <a:rPr lang="cs-CZ" dirty="0" smtClean="0"/>
              <a:t>klienta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zázemí </a:t>
            </a:r>
            <a:r>
              <a:rPr lang="cs-CZ" dirty="0" smtClean="0"/>
              <a:t>týmu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kontinuita (zajištění návazných služeb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6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11A6C18-5406-41EE-B76F-0B8E3B4C955C}" vid="{00C1CD9A-9A4D-4155-9DFF-08C6318FEBF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nová 2023 (16 ku 9)</Template>
  <TotalTime>313</TotalTime>
  <Words>1165</Words>
  <Application>Microsoft Office PowerPoint</Application>
  <PresentationFormat>Širokoúhlá obrazovka</PresentationFormat>
  <Paragraphs>171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Motiv Office</vt:lpstr>
      <vt:lpstr>Krizová intervence</vt:lpstr>
      <vt:lpstr>Obsah přednášky</vt:lpstr>
      <vt:lpstr>Prezentace aplikace PowerPoint</vt:lpstr>
      <vt:lpstr>Krize</vt:lpstr>
      <vt:lpstr>Typologie krizí</vt:lpstr>
      <vt:lpstr>Krizová intervence</vt:lpstr>
      <vt:lpstr>Formy KI</vt:lpstr>
      <vt:lpstr>Východiska a principy</vt:lpstr>
      <vt:lpstr>Prezentace aplikace PowerPoint</vt:lpstr>
      <vt:lpstr>Cíle KI</vt:lpstr>
      <vt:lpstr>Krizový intervent</vt:lpstr>
      <vt:lpstr>Fáze KI</vt:lpstr>
      <vt:lpstr>Úvodní</vt:lpstr>
      <vt:lpstr>Práce s příběhem</vt:lpstr>
      <vt:lpstr>Závěrečná</vt:lpstr>
      <vt:lpstr>Specifika u obětí TČ</vt:lpstr>
      <vt:lpstr>Pár tipů na závěr</vt:lpstr>
      <vt:lpstr>Nácvik</vt:lpstr>
      <vt:lpstr>Prezentace aplikace PowerPoint</vt:lpstr>
      <vt:lpstr>Mýty o sebevraždách</vt:lpstr>
      <vt:lpstr>KI v suicidální krizi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Kanisová</dc:creator>
  <cp:lastModifiedBy>Hana Kanisová</cp:lastModifiedBy>
  <cp:revision>25</cp:revision>
  <dcterms:created xsi:type="dcterms:W3CDTF">2023-11-07T13:07:54Z</dcterms:created>
  <dcterms:modified xsi:type="dcterms:W3CDTF">2023-11-08T12:36:33Z</dcterms:modified>
</cp:coreProperties>
</file>