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8" r:id="rId8"/>
    <p:sldId id="281" r:id="rId9"/>
    <p:sldId id="270" r:id="rId10"/>
    <p:sldId id="282" r:id="rId11"/>
    <p:sldId id="283" r:id="rId12"/>
    <p:sldId id="269" r:id="rId13"/>
    <p:sldId id="284" r:id="rId14"/>
    <p:sldId id="287" r:id="rId15"/>
    <p:sldId id="288" r:id="rId16"/>
    <p:sldId id="285" r:id="rId17"/>
    <p:sldId id="286" r:id="rId18"/>
    <p:sldId id="271" r:id="rId19"/>
    <p:sldId id="273" r:id="rId20"/>
    <p:sldId id="274" r:id="rId21"/>
    <p:sldId id="275" r:id="rId22"/>
    <p:sldId id="276" r:id="rId23"/>
    <p:sldId id="277" r:id="rId24"/>
    <p:sldId id="272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61866-36C0-F83B-46DF-3F493F227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484B7F-ED7C-5B98-F612-5E1AA2FD1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CDF08-C163-EFE2-5B3F-45DCB4C63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E74565-CE02-D152-BA69-9A70B0DD2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71E203-E404-430B-0D47-C84D39532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11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02B3B-F6E1-27A9-80A0-8599F3C05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D1E9F6-5976-217F-5173-F47CD3BEF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16CE2-0BD7-36D8-2C98-42048F1F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99796E-184B-0CE8-18D6-79A235C5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2154B4-E312-8473-DF74-AD35C6B14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54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2D576F-3D72-019E-DB26-0A6396BCDB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EE72C30-44A8-5975-D70E-370C983D5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AE2A41-4431-3352-86C8-AF7AEC767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1C37B-0378-9CD6-3480-23F8C614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36A91F-228C-0BE5-1D45-3A037FA9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3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66011-6176-3D8C-E9A3-FFB68ADAC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89B2F-ADBC-D6B6-68D2-7CB0E3F01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CAFFA1-F31E-8FFF-5E3A-C536AA5C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30F445-8602-A685-6210-C8202069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BC9B0A-66D9-AB11-C1A4-E26A07251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06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84E1F-202B-5D8C-44FB-25558C791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69A7B6-8463-E715-7D4F-CA3755A24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A678B9-09E9-6870-279F-CBC725FCD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56F13B-78A9-9A91-C334-C0E91FDBA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BA366C-8476-99E1-B170-1AA3E5A3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28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09B9C-D7A7-A611-AD43-B36D9B329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FA5992-B3D5-057B-1ADA-45FA4895AC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7073AE2-6BE0-9568-F436-7405A703E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67C7A9-1C0F-FF01-A9E9-F74D0E92A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BDBB4D-7381-1852-601D-5A4740592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A0E609-2A03-9AE6-BD68-2C8A544A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82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60F6D-6BFE-3CEE-CD74-6D4E76F7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E57761-7D4A-91A7-8443-590A2F8B7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626522-ECAC-0598-8975-2D71267E8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41E84C2-9EDB-90C0-3EC4-DA8876B02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8DD9184-933D-A164-6A8D-067096A2DE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18C0CF7-6507-DCB3-C6CD-D1E081BC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A5886C4-D3FB-3C40-F8C5-4AB8C7801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F275CDB-E410-63D2-B037-DAEC0BE68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49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EDAF3-ABF3-0546-7DAA-3400E331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5CFAD9-EEE1-EED4-A89C-D088DC098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1EDBB7-8AC8-6968-5BD9-DBFADC0D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75786E-4A95-CB69-E7EB-2435E0D9D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3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9049AB-45D3-8CEA-3AC8-9348B9693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B33D60B-9CDC-10AC-438F-D3A9F3A81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DDC512-0E5B-6734-849E-5DE124E3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16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F8350-ACFE-5EB4-C8A0-93C7ACBB9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74F1A-6F99-C3EB-EE01-98E6914D0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D1A0D5-36EC-52D0-C6B1-C7D0BA9D7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39E72E-01E0-BB51-80ED-7BD8D7F2D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58C91D-C785-B2E8-5BD3-F84059665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611E51-8A98-3340-9B90-80C979C6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14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AC780-D97E-20BF-FB71-8B6A9DE27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5C0EF2E-90E3-1AB2-9AC2-B8F2B2E9D4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C3E73B-C490-3245-C032-B2D13D918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9DB4B1-3E43-580C-23B1-88564D59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AEF698-8145-19C1-D48E-E5BC71F3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2FF670-39E3-B80C-B4EE-2FE21040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89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C7E598-DB3B-76FF-BA0D-45EBA0906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547926-707D-B9EE-D8BA-62437A80A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FF8B1E-0708-BBB1-4982-B2B56C988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4D6AA-6B9C-4BFF-AF76-C6EBB105205E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4B3DE-7C37-4FCE-20BF-06A217CAC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09E2D1-55DB-DCCE-F1A9-9995180E4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86CB4-125D-4568-A0E1-78FB47C5CB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12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fWtFtWY3Hh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9683"/>
            <a:ext cx="9144000" cy="22063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Trestní řízení + mediace</a:t>
            </a:r>
            <a:br>
              <a:rPr lang="cs-CZ" sz="2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endParaRPr lang="cs-CZ" sz="28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75582"/>
            <a:ext cx="9144000" cy="563824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Mgr. et Mgr. Ondřej Ipser, DiS. 				08.10.2024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1210" y="112236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2602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Přítomnost odborníka a povaha konfliktu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EDC690B-8E44-2D68-EEAE-63388EF36B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3409" y="1707037"/>
            <a:ext cx="576072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21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Fáze konfliktního jednání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BA5F110-97FB-1BEE-F9BD-2EC7E449F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799" y="1573597"/>
            <a:ext cx="5760720" cy="527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994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probíhá mediace v trestním řízení?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Varovné signály – Co se děje? Nic.</a:t>
            </a:r>
          </a:p>
          <a:p>
            <a:pPr algn="just"/>
            <a:r>
              <a:rPr lang="cs-CZ" dirty="0"/>
              <a:t>Rozvoj odlišností – Ty nikdy neuděláš… Pořád jenom sedíš před televizí…</a:t>
            </a:r>
          </a:p>
          <a:p>
            <a:pPr algn="just"/>
            <a:r>
              <a:rPr lang="cs-CZ" dirty="0"/>
              <a:t>Polarizace – útěky ze společné komunikace, navázání nového vztahu… Jídlo máš v lednici. </a:t>
            </a:r>
          </a:p>
          <a:p>
            <a:pPr algn="just"/>
            <a:r>
              <a:rPr lang="cs-CZ" dirty="0"/>
              <a:t>Separace –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Partneři se snaží vidět co nejméně, a jde-li o manželství, mají tendenci trávit čas na odlišných místech. Muži častěji unikají do hospod nebo nepřiznaných náhradních vztahů, ženy volí spíše únik k rodičům nebo k domácímu pití alkoholu. </a:t>
            </a:r>
          </a:p>
          <a:p>
            <a:pPr algn="just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Destruktivní fáze – uvolňuje se nahromaděné napětí, snaha uškodit druhému.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„Nevadí mi, že budu poškozen, hlavně když poškodím druhého“. Partneři tolerují vlastní ztráty, jsou-li „kompenzovány“ ztrátami druhého.</a:t>
            </a: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003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čem se komunikuje x jak se komunikuje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1985"/>
            <a:ext cx="9144000" cy="4327422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Dojde-li ke ztrátě stabilizujících mechanismů (například ke ztrátě možnosti efektivně vyjednávat), nemá pochopitelně smysl se dál bavit o věcné podstatě konfliktu, dokud není obnovena stabilita – v tomto případě především vztahy umožňující efektivní komunikaci. Je tedy třeba přestat se bavit o věci, o které komunikujete, a začít se bavit o způsobu, jakým o ní komunikujete. Mediátor (a ovšem i vyjednavač a facilitátor) se musí naučit obě situace – tedy tu, kdy je v sázce jen rovnováha, a tu, kdy už se hroutí stabilita – rozeznávat a odpovídajícím způsobem na ně reagovat nebo aktivně předcházet ztrátám stability.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135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emocí k věci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1985"/>
            <a:ext cx="9144000" cy="4327422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Ať již jde o mediaci nebo o vyjednávání či facilitaci, při ohrožení stability je zpravidla nezbytné zastavit jednání o věcné podstatě konfliktu a zabývat se komunikací a vztahy, tedy způsobem, jakým se konflikt řešen, a příčinami, proč se řešení nepohybuje směrem k rozumnému, stabilnímu výsledku. Tato změna tématu jednání od předmětu ke způsobu jednání je při vyjednávání žádoucí, ale při mediaci nezbytná. </a:t>
            </a:r>
          </a:p>
          <a:p>
            <a:pPr algn="just"/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potřeba emoce najít, pochopit a pojmenovat. Mediátor se snaží, aby tyto emoce pochopila i druhá strana. Jde o pochopení a ne uznání oprávněnosti. Pak se mnohdy spor mění v problém. Snažíme se 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deperzonalizaci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sporu v problém.</a:t>
            </a:r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633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Hodnoty a postoje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1985"/>
            <a:ext cx="9144000" cy="4327422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7162C56-5B89-E15E-808E-6A14FE087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982" y="1611985"/>
            <a:ext cx="6893036" cy="439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04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mediace v trestním řízení?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Mediace je mimosoudní zprostředkování řešení trestního konfliktu mezi poškozeným/obětí a obviněným – pachatelem za účasti třetí osoby - mediátora. Poskytuje oběma stranám možnost vyjádřit své pocity, očekávání a potřeby, které vznikly v souvislosti s trestnou činností. Současně umožňuje domluvit se na rychlém a přijatelném způsobu náhrady škody. Účast na mediaci je pro obě strany dobrovolná.</a:t>
            </a: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3784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probíhá mediace v trestním řízení?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Mediace má podobu setkání obviněného s poškozeným/obětí za účasti mediátora, který plní roli nestranného prostředníka. Společnému jednání obvykle předcházejí individuální rozhovory s poškozeným/obětí a obviněným. </a:t>
            </a:r>
            <a:r>
              <a:rPr lang="cs-CZ" altLang="cs-CZ" b="1" dirty="0">
                <a:solidFill>
                  <a:srgbClr val="000000"/>
                </a:solidFill>
              </a:rPr>
              <a:t>Smyslem a účelem mediačního jednání je přispět ke zmírnění následků trestného činu pro poškozeného/ oběť a motivovat obviněného k převzetí odpovědnosti za škody</a:t>
            </a:r>
            <a:r>
              <a:rPr lang="cs-CZ" altLang="cs-CZ" dirty="0">
                <a:solidFill>
                  <a:srgbClr val="000000"/>
                </a:solidFill>
              </a:rPr>
              <a:t>, které svým jednáním způsobil. Mediátor umožňuje oběma stranám, aby vyjádřily své názory, potřeby a zájmy v rámci daného trestního případu. </a:t>
            </a: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616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může přinést mediace poškozenému/oběti?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Poškozený/oběť má </a:t>
            </a:r>
            <a:r>
              <a:rPr lang="cs-CZ" altLang="cs-CZ" b="1" dirty="0">
                <a:solidFill>
                  <a:srgbClr val="000000"/>
                </a:solidFill>
              </a:rPr>
              <a:t>příležitost vyjádřit a pojmenovat své potřeby a zájmy v souvislosti se zmírněním následků způsobených trestnou činností. </a:t>
            </a:r>
            <a:r>
              <a:rPr lang="cs-CZ" altLang="cs-CZ" dirty="0">
                <a:solidFill>
                  <a:srgbClr val="000000"/>
                </a:solidFill>
              </a:rPr>
              <a:t>Může získat důležité informace vztahující se k trestnímu řízení a především k náhradě škody. Poškozenému/oběti mediace nabízí příležitost „seznámit“ pachatele s dopady jeho jednání a domoci se tak nejen materiálního, ale i mezilidského narovnání své újmy. </a:t>
            </a: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701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může přinést mediace obviněnému?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"/>
            </a:pPr>
            <a:r>
              <a:rPr lang="cs-CZ" altLang="cs-CZ" dirty="0">
                <a:solidFill>
                  <a:srgbClr val="000000"/>
                </a:solidFill>
              </a:rPr>
              <a:t>Obviněný má příležitost vyjádřit své potřeby, zájmy, ale také pojmenovat své povinnosti a přijmout odpovědnost v souvislosti s náhradou jím způsobených škod. V osobním jednání s poškozeným/obětí má obviněný „příležitost“ dozvědět se, co vše svým jednáním způsobil. Může vysvětlit okolnosti svého jednání, omluvit se poškozenému a nabídnout přiměřenou náhradu škody. </a:t>
            </a: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56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3824"/>
          </a:xfrm>
        </p:spPr>
        <p:txBody>
          <a:bodyPr>
            <a:normAutofit/>
          </a:bodyPr>
          <a:lstStyle/>
          <a:p>
            <a:r>
              <a:rPr lang="cs-CZ" altLang="cs-CZ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Restorativní</a:t>
            </a:r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cs-CZ" altLang="cs-CZ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retributivní</a:t>
            </a:r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justice</a:t>
            </a:r>
            <a:endParaRPr lang="cs-CZ" sz="28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63024"/>
            <a:ext cx="9144000" cy="4479719"/>
          </a:xfrm>
        </p:spPr>
        <p:txBody>
          <a:bodyPr>
            <a:normAutofit fontScale="92500" lnSpcReduction="10000"/>
          </a:bodyPr>
          <a:lstStyle/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altLang="cs-CZ" dirty="0">
                <a:solidFill>
                  <a:schemeClr val="accent6"/>
                </a:solidFill>
                <a:hlinkClick r:id="rId2"/>
              </a:rPr>
              <a:t>https://www.youtube.com/watch?v=fWtFtWY3Hh8</a:t>
            </a:r>
            <a:endParaRPr lang="cs-CZ" altLang="cs-CZ" dirty="0">
              <a:solidFill>
                <a:schemeClr val="accent6"/>
              </a:solidFill>
            </a:endParaRP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1210" y="112236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53460662-469A-4542-A41D-38B58643D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75" y="1963024"/>
            <a:ext cx="8274050" cy="387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987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může také zaznít na mediaci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sz="2800" dirty="0"/>
              <a:t>Poškozený/oběť – </a:t>
            </a:r>
          </a:p>
          <a:p>
            <a:pPr marL="342900" indent="-342900" algn="l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-"/>
              <a:defRPr/>
            </a:pPr>
            <a:endParaRPr lang="cs-CZ" sz="2800" dirty="0"/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sz="2800" dirty="0"/>
              <a:t>Cítím: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dirty="0"/>
              <a:t>• křivdu, že právě mně se to muselo stát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dirty="0"/>
              <a:t>• ponížení, že jsem se stal/a obětí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dirty="0"/>
              <a:t>• vztek na pachatele, že mi ublížil a dalšími následky zkomplikoval život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dirty="0"/>
              <a:t>• bolest, tj. fyzickou ze zranění a psychickou z prožité zkušenosti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dirty="0"/>
              <a:t>• nejistotu, zda jsem k trestnému činu nezavdal(a) nějakou příčinu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dirty="0"/>
              <a:t>• lítost nad tím, co se stalo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dirty="0"/>
              <a:t>• obavy, že mě to potká znovu</a:t>
            </a:r>
            <a:endParaRPr lang="cs-CZ" altLang="cs-CZ" dirty="0"/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406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může také zaznít na mediaci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sz="2800" dirty="0"/>
              <a:t>Poškozený/oběť – </a:t>
            </a:r>
          </a:p>
          <a:p>
            <a:pPr marL="342900" indent="-342900" algn="l">
              <a:spcBef>
                <a:spcPts val="600"/>
              </a:spcBef>
              <a:buClr>
                <a:srgbClr val="000000"/>
              </a:buClr>
              <a:buSzPct val="100000"/>
              <a:buFontTx/>
              <a:buChar char="-"/>
              <a:defRPr/>
            </a:pPr>
            <a:endParaRPr lang="cs-CZ" sz="2800" dirty="0"/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sz="2800" dirty="0"/>
              <a:t>Chtěl(a) bych: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sz="2800" dirty="0"/>
              <a:t>• říci pachateli, co všechno mi svým jednáním způsobil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sz="2800" dirty="0"/>
              <a:t>• slyšet vysvětlení, omluvu, …od pachatele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sz="2800" dirty="0"/>
              <a:t>• dostat odpovídající náhradu škody 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sz="2800" dirty="0"/>
              <a:t>• vyřešit celou věc co nejdříve</a:t>
            </a:r>
            <a:endParaRPr lang="cs-CZ" altLang="cs-CZ" dirty="0"/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325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může také zaznít na mediaci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 fontScale="77500" lnSpcReduction="20000"/>
          </a:bodyPr>
          <a:lstStyle/>
          <a:p>
            <a:pPr algn="l">
              <a:buFont typeface="Wingdings" panose="05000000000000000000" pitchFamily="2" charset="2"/>
              <a:buChar char=""/>
            </a:pPr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Obviněný – pachatel - způsobil(a) jsem dopravní nehodu, zranil(a) jsem někoho při rvačce, byl(a) jsem v partě, která vykradla auto (byt), … </a:t>
            </a:r>
          </a:p>
          <a:p>
            <a:pPr algn="l">
              <a:buFont typeface="Wingdings" panose="05000000000000000000" pitchFamily="2" charset="2"/>
              <a:buChar char=""/>
            </a:pPr>
            <a:endParaRPr lang="cs-CZ" altLang="cs-CZ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Cítím: </a:t>
            </a:r>
          </a:p>
          <a:p>
            <a:pPr algn="l"/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strach z projednávání případu na policii (u soudu) </a:t>
            </a:r>
          </a:p>
          <a:p>
            <a:pPr algn="l"/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obavy, že záznam v rejstříku trestů mi bude v budoucnu komplikovat osobní /pracovní situaci </a:t>
            </a:r>
          </a:p>
          <a:p>
            <a:pPr algn="l"/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lítost nad tím, co se stalo </a:t>
            </a:r>
          </a:p>
          <a:p>
            <a:pPr algn="l"/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potřebu vysvětlit důvody svého jednání </a:t>
            </a:r>
          </a:p>
          <a:p>
            <a:pPr algn="l"/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potřebu omluvit se a odčinit to, co jsem spáchal(a).</a:t>
            </a:r>
            <a:endParaRPr lang="cs-CZ" altLang="cs-CZ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129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může také zaznít na mediaci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 lnSpcReduction="10000"/>
          </a:bodyPr>
          <a:lstStyle/>
          <a:p>
            <a:pPr algn="l"/>
            <a:r>
              <a:rPr lang="cs-CZ" altLang="cs-CZ" sz="2800" dirty="0">
                <a:solidFill>
                  <a:srgbClr val="000000"/>
                </a:solidFill>
              </a:rPr>
              <a:t>Chtěl(a) bych: </a:t>
            </a:r>
          </a:p>
          <a:p>
            <a:pPr algn="l"/>
            <a:endParaRPr lang="cs-CZ" altLang="cs-CZ" sz="2800" dirty="0">
              <a:solidFill>
                <a:srgbClr val="000000"/>
              </a:solidFill>
            </a:endParaRPr>
          </a:p>
          <a:p>
            <a:pPr algn="l"/>
            <a:r>
              <a:rPr lang="cs-CZ" altLang="cs-CZ" sz="2800" dirty="0">
                <a:solidFill>
                  <a:srgbClr val="000000"/>
                </a:solidFill>
              </a:rPr>
              <a:t>• omluvit se poškozenému a vysvětlit mu, jak a proč ke všemu došlo </a:t>
            </a:r>
          </a:p>
          <a:p>
            <a:pPr algn="l"/>
            <a:r>
              <a:rPr lang="cs-CZ" altLang="cs-CZ" sz="2800" dirty="0">
                <a:solidFill>
                  <a:srgbClr val="000000"/>
                </a:solidFill>
              </a:rPr>
              <a:t>• nahradit vzniklou škodu </a:t>
            </a:r>
          </a:p>
          <a:p>
            <a:pPr algn="l"/>
            <a:r>
              <a:rPr lang="cs-CZ" altLang="cs-CZ" sz="2800" dirty="0">
                <a:solidFill>
                  <a:srgbClr val="000000"/>
                </a:solidFill>
              </a:rPr>
              <a:t>• vyřešit celou věc co nejdříve </a:t>
            </a:r>
          </a:p>
          <a:p>
            <a:pPr algn="l"/>
            <a:r>
              <a:rPr lang="cs-CZ" altLang="cs-CZ" sz="2800" dirty="0">
                <a:solidFill>
                  <a:srgbClr val="000000"/>
                </a:solidFill>
              </a:rPr>
              <a:t>• ukázat svým aktivním přístupem, že mi záleží na řešení celé situace</a:t>
            </a:r>
            <a:endParaRPr lang="cs-CZ" altLang="cs-CZ" sz="3200" dirty="0">
              <a:solidFill>
                <a:srgbClr val="000000"/>
              </a:solidFill>
            </a:endParaRP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29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 je mediace realizována?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b="1" dirty="0"/>
              <a:t>Mediace je zejména realizována v rámci přípravného řízení, kdy PMS vstupuje do případu a snaží se zprostředkovat řešení konfliktu mezi pachatelem a obětí (95 % mediací).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1600" b="1" i="1" dirty="0"/>
              <a:t>Rychlá pomoc a „obnovení“ poškozených vztahů 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1600" b="1" i="1" dirty="0"/>
              <a:t>Rychlejší a hladší průběh řízení z pohledu všech účastníků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b="1" dirty="0"/>
              <a:t>Mediace může být také realizována až po rozhodnutí SZ/S v rámci výkonu alternativního trestu (4 %) nebo např. v rámci nahrazení vazby dohledem (1 %)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1600" b="1" i="1" dirty="0"/>
              <a:t>Dodatečná realizace mediace po rychlém rozhodnutí SZ/S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1600" b="1" i="1" dirty="0"/>
              <a:t>Absolutní absence účelového jednání</a:t>
            </a: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7466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 je mediace realizována?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 fontScale="77500" lnSpcReduction="20000"/>
          </a:bodyPr>
          <a:lstStyle/>
          <a:p>
            <a:pPr marL="177800" lvl="1" indent="-1778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b="1" dirty="0"/>
              <a:t>Nejčastěji dochází k realizaci mediace v případě nedbalostních trestných činů (35 – 37 % mediací).</a:t>
            </a:r>
          </a:p>
          <a:p>
            <a:pPr marL="177800" lvl="1" indent="-1778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b="1" dirty="0"/>
              <a:t>Druhá nejčetnější skupina trestných činů lze klasifikovat jako „vandalismus“ (20 %),</a:t>
            </a:r>
          </a:p>
          <a:p>
            <a:pPr marL="177800" lvl="1" indent="-1778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b="1" dirty="0"/>
              <a:t>po té následuje trestný čin krádeže (10 – 12 %)</a:t>
            </a:r>
          </a:p>
          <a:p>
            <a:pPr marL="177800" lvl="1" indent="-1778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b="1" dirty="0"/>
              <a:t>Mediace je také realizována i v případech úmyslných trestných činů se závažnější fyzickou či psychickou újmou (9 %).</a:t>
            </a:r>
          </a:p>
          <a:p>
            <a:pPr marL="177800" lvl="1" indent="-1778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b="1" dirty="0"/>
              <a:t>Ostatní trestné činy již jen v jednotkách %.</a:t>
            </a:r>
          </a:p>
          <a:p>
            <a:pPr marL="355600" lvl="1" indent="-1778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1800" b="1" i="1" dirty="0"/>
              <a:t>Porušování domovní svobody (3 – 4 %)</a:t>
            </a:r>
          </a:p>
          <a:p>
            <a:pPr marL="355600" lvl="1" indent="-1778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1800" b="1" i="1" dirty="0"/>
              <a:t>Padělání peněz (3 %)</a:t>
            </a:r>
          </a:p>
          <a:p>
            <a:pPr marL="355600" lvl="1" indent="-1778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1800" b="1" i="1" dirty="0"/>
              <a:t>Zanedbání povinného výživného (2 %)</a:t>
            </a:r>
          </a:p>
          <a:p>
            <a:pPr marL="355600" lvl="1" indent="-1778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1800" b="1" i="1" dirty="0"/>
              <a:t>Podvod (1 %)</a:t>
            </a: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60069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 je mediace realizována?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marL="177800" lvl="1" indent="-1778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b="1" dirty="0"/>
              <a:t>Zvláště silné bylo uspokojení obětí z toho, že byly konečně vyslyšeny.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defRPr/>
            </a:pPr>
            <a:endParaRPr lang="cs-CZ" b="1" dirty="0"/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11">
            <a:extLst>
              <a:ext uri="{FF2B5EF4-FFF2-40B4-BE49-F238E27FC236}">
                <a16:creationId xmlns:a16="http://schemas.microsoft.com/office/drawing/2014/main" id="{54ED3617-42E3-4C7C-AC73-EACD7B8A8A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093" y="3210187"/>
            <a:ext cx="7527925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31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Kasuistika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dirty="0">
                <a:cs typeface="Times New Roman" panose="02020603050405020304" pitchFamily="18" charset="0"/>
              </a:rPr>
              <a:t>Mladistvý Tomáš (15 let) na ulici vytrhl poškozené paní Kateřině (67 let) kabelku, ve které byly doklady, finanční hotovost ve výši 500,- </a:t>
            </a:r>
            <a:r>
              <a:rPr lang="cs-CZ" altLang="cs-CZ" dirty="0" err="1">
                <a:cs typeface="Times New Roman" panose="02020603050405020304" pitchFamily="18" charset="0"/>
              </a:rPr>
              <a:t>kč</a:t>
            </a:r>
            <a:r>
              <a:rPr lang="cs-CZ" altLang="cs-CZ" dirty="0">
                <a:cs typeface="Times New Roman" panose="02020603050405020304" pitchFamily="18" charset="0"/>
              </a:rPr>
              <a:t>, klíče a další osobní věci. Mladistvý Tomáš si byl vědom svého protiprávního jednání.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dirty="0">
                <a:cs typeface="Times New Roman" panose="02020603050405020304" pitchFamily="18" charset="0"/>
              </a:rPr>
              <a:t>Provinění bylo kvalifikováno jako krádež dle §205/1d </a:t>
            </a:r>
            <a:r>
              <a:rPr lang="cs-CZ" altLang="cs-CZ" dirty="0" err="1">
                <a:cs typeface="Times New Roman" panose="02020603050405020304" pitchFamily="18" charset="0"/>
              </a:rPr>
              <a:t>tr</a:t>
            </a:r>
            <a:r>
              <a:rPr lang="cs-CZ" altLang="cs-CZ" dirty="0">
                <a:cs typeface="Times New Roman" panose="02020603050405020304" pitchFamily="18" charset="0"/>
              </a:rPr>
              <a:t>. z. s trestní sazbou odnětí svobody až na dvě léta. 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defRPr/>
            </a:pPr>
            <a:endParaRPr lang="cs-CZ" b="1" dirty="0"/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451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382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Trestní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altLang="cs-CZ" dirty="0"/>
              <a:t>Upraveno trestním řádem</a:t>
            </a:r>
          </a:p>
          <a:p>
            <a:pPr algn="l"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altLang="cs-CZ" dirty="0"/>
              <a:t>Jednotlivé fáze</a:t>
            </a: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1210" y="112236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8877953E-DDE4-4241-AD04-06B0D4B93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420" y="3308816"/>
            <a:ext cx="8108950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2620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382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 trestního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Prověřování</a:t>
            </a:r>
          </a:p>
          <a:p>
            <a:pPr algn="just"/>
            <a:r>
              <a:rPr lang="cs-CZ" altLang="cs-CZ" dirty="0">
                <a:solidFill>
                  <a:srgbClr val="000000"/>
                </a:solidFill>
              </a:rPr>
              <a:t>Zahájení trestního stíhání</a:t>
            </a:r>
          </a:p>
          <a:p>
            <a:pPr algn="just"/>
            <a:r>
              <a:rPr lang="cs-CZ" altLang="cs-CZ" dirty="0">
                <a:solidFill>
                  <a:srgbClr val="000000"/>
                </a:solidFill>
              </a:rPr>
              <a:t>Vyšetřování – odklon – zahájení jednání o dohodě a vině</a:t>
            </a:r>
          </a:p>
          <a:p>
            <a:pPr algn="just"/>
            <a:r>
              <a:rPr lang="cs-CZ" altLang="cs-CZ" dirty="0">
                <a:solidFill>
                  <a:srgbClr val="000000"/>
                </a:solidFill>
              </a:rPr>
              <a:t>                       postoupení věci jinému orgánu, obžaloba,              					  přerušení</a:t>
            </a:r>
          </a:p>
          <a:p>
            <a:pPr algn="just"/>
            <a:r>
              <a:rPr lang="cs-CZ" altLang="cs-CZ" dirty="0">
                <a:solidFill>
                  <a:srgbClr val="000000"/>
                </a:solidFill>
              </a:rPr>
              <a:t>Řízení před soudem – počátek hlavního líčení, dokazování, závěr hlavního líčení, rozhodnutí soudu</a:t>
            </a:r>
          </a:p>
          <a:p>
            <a:pPr algn="just"/>
            <a:r>
              <a:rPr lang="cs-CZ" altLang="cs-CZ" dirty="0">
                <a:solidFill>
                  <a:srgbClr val="000000"/>
                </a:solidFill>
              </a:rPr>
              <a:t>Opravné prostředky</a:t>
            </a:r>
          </a:p>
          <a:p>
            <a:pPr algn="just"/>
            <a:r>
              <a:rPr lang="cs-CZ" altLang="cs-CZ" dirty="0">
                <a:solidFill>
                  <a:srgbClr val="000000"/>
                </a:solidFill>
              </a:rPr>
              <a:t>Výkon</a:t>
            </a: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1210" y="112236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640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3824"/>
          </a:xfrm>
        </p:spPr>
        <p:txBody>
          <a:bodyPr>
            <a:normAutofit/>
          </a:bodyPr>
          <a:lstStyle/>
          <a:p>
            <a:endParaRPr lang="cs-CZ" sz="28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1210" y="112236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FD04001A-B2D5-43E7-8505-0917C3A8E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7" t="15413" r="39424" b="4202"/>
          <a:stretch>
            <a:fillRect/>
          </a:stretch>
        </p:blipFill>
        <p:spPr bwMode="auto">
          <a:xfrm>
            <a:off x="2211009" y="-180975"/>
            <a:ext cx="6913562" cy="721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7307" t="15413" r="39424" b="4202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408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3824"/>
          </a:xfrm>
        </p:spPr>
        <p:txBody>
          <a:bodyPr>
            <a:normAutofit/>
          </a:bodyPr>
          <a:lstStyle/>
          <a:p>
            <a:endParaRPr lang="cs-CZ" sz="28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1210" y="112236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198B66FF-C75F-4542-B997-36989DE66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7" t="17357" r="42213" b="4202"/>
          <a:stretch>
            <a:fillRect/>
          </a:stretch>
        </p:blipFill>
        <p:spPr bwMode="auto">
          <a:xfrm>
            <a:off x="2785684" y="0"/>
            <a:ext cx="6049962" cy="674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0587" t="17357" r="42213" b="4202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889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Cesta k mediaci v přípravném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1">
            <a:extLst>
              <a:ext uri="{FF2B5EF4-FFF2-40B4-BE49-F238E27FC236}">
                <a16:creationId xmlns:a16="http://schemas.microsoft.com/office/drawing/2014/main" id="{120D8167-B546-462E-913B-2B24BA5BF6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1501151"/>
            <a:ext cx="8658225" cy="516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887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mediace v trestním řízení?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Mediace je mimosoudní zprostředkování řešení trestního konfliktu mezi poškozeným/obětí a obviněným – pachatelem za účasti třetí osoby - mediátora. Poskytuje oběma stranám možnost vyjádřit své pocity, očekávání a potřeby, které vznikly v souvislosti s trestnou činností. Současně umožňuje domluvit se na rychlém a přijatelném způsobu náhrady škody. Účast na mediaci je pro obě strany dobrovolná.</a:t>
            </a:r>
          </a:p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415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595"/>
            <a:ext cx="9144000" cy="57626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výsledků a procesu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47988" y="91859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5D24D15-5472-4DB3-5D05-5001F4DE2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129" y="1710304"/>
            <a:ext cx="6627042" cy="469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178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1408</Words>
  <Application>Microsoft Office PowerPoint</Application>
  <PresentationFormat>Širokoúhlá obrazovka</PresentationFormat>
  <Paragraphs>109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Motiv Office</vt:lpstr>
      <vt:lpstr>Trestní řízení + mediace </vt:lpstr>
      <vt:lpstr>Restorativní X retributivní justice</vt:lpstr>
      <vt:lpstr>Trestní řízení</vt:lpstr>
      <vt:lpstr>Osa trestního řízení</vt:lpstr>
      <vt:lpstr>Prezentace aplikace PowerPoint</vt:lpstr>
      <vt:lpstr>Prezentace aplikace PowerPoint</vt:lpstr>
      <vt:lpstr>Cesta k mediaci v přípravném řízení</vt:lpstr>
      <vt:lpstr>Co je mediace v trestním řízení?</vt:lpstr>
      <vt:lpstr>Kontrola výsledků a procesu</vt:lpstr>
      <vt:lpstr>Přítomnost odborníka a povaha konfliktu</vt:lpstr>
      <vt:lpstr>Fáze konfliktního jednání</vt:lpstr>
      <vt:lpstr>Jak probíhá mediace v trestním řízení?</vt:lpstr>
      <vt:lpstr>O čem se komunikuje x jak se komunikuje</vt:lpstr>
      <vt:lpstr>Od emocí k věci</vt:lpstr>
      <vt:lpstr>Hodnoty a postoje</vt:lpstr>
      <vt:lpstr>Co je mediace v trestním řízení?</vt:lpstr>
      <vt:lpstr>Jak probíhá mediace v trestním řízení?</vt:lpstr>
      <vt:lpstr>Co může přinést mediace poškozenému/oběti?</vt:lpstr>
      <vt:lpstr>Co může přinést mediace obviněnému?</vt:lpstr>
      <vt:lpstr>Co může také zaznít na mediaci</vt:lpstr>
      <vt:lpstr>Co může také zaznít na mediaci</vt:lpstr>
      <vt:lpstr>Co může také zaznít na mediaci</vt:lpstr>
      <vt:lpstr>Co může také zaznít na mediaci</vt:lpstr>
      <vt:lpstr>Kdy je mediace realizována?</vt:lpstr>
      <vt:lpstr>Kdy je mediace realizována?</vt:lpstr>
      <vt:lpstr>Kdy je mediace realizována?</vt:lpstr>
      <vt:lpstr>Kasuistika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Ondřej Ipser</dc:creator>
  <cp:lastModifiedBy>Ondřej Ipser</cp:lastModifiedBy>
  <cp:revision>4</cp:revision>
  <dcterms:created xsi:type="dcterms:W3CDTF">2024-10-08T08:58:00Z</dcterms:created>
  <dcterms:modified xsi:type="dcterms:W3CDTF">2024-10-08T12:39:52Z</dcterms:modified>
</cp:coreProperties>
</file>