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4" r:id="rId3"/>
    <p:sldId id="257" r:id="rId4"/>
    <p:sldId id="295" r:id="rId5"/>
    <p:sldId id="296" r:id="rId6"/>
    <p:sldId id="259" r:id="rId7"/>
    <p:sldId id="258" r:id="rId8"/>
    <p:sldId id="260" r:id="rId9"/>
    <p:sldId id="261" r:id="rId10"/>
    <p:sldId id="262" r:id="rId11"/>
    <p:sldId id="263" r:id="rId12"/>
    <p:sldId id="264" r:id="rId13"/>
    <p:sldId id="265" r:id="rId14"/>
    <p:sldId id="266" r:id="rId15"/>
    <p:sldId id="267" r:id="rId16"/>
    <p:sldId id="268" r:id="rId17"/>
    <p:sldId id="271" r:id="rId18"/>
    <p:sldId id="272" r:id="rId19"/>
    <p:sldId id="273" r:id="rId20"/>
    <p:sldId id="274" r:id="rId21"/>
    <p:sldId id="275" r:id="rId22"/>
    <p:sldId id="276" r:id="rId23"/>
    <p:sldId id="277" r:id="rId24"/>
    <p:sldId id="27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p:normalViewPr>
  <p:slideViewPr>
    <p:cSldViewPr snapToGrid="0">
      <p:cViewPr varScale="1">
        <p:scale>
          <a:sx n="114" d="100"/>
          <a:sy n="114" d="100"/>
        </p:scale>
        <p:origin x="51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cs-CZ"/>
              <a:t>Kliknutím lze upravit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281249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ek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A73D19-AA28-4271-961F-7EC9E53E6A3F}" type="datetimeFigureOut">
              <a:rPr lang="cs-CZ" smtClean="0"/>
              <a:t>01.10.2024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22765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cs-CZ"/>
              <a:t>Kliknutím lze upravit styl.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726660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cs-CZ"/>
              <a:t>Kliknutím lze upravit styl.</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cs-CZ"/>
              <a:t>Po kliknutí můžete upravovat styly textu v předloze.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620755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703506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loupc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815061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loupce s obrázk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cs-CZ"/>
              <a:t>Kliknutím lze upravit styl.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4"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1108062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nchorCtr="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165391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cs-CZ"/>
              <a:t>Kliknutím lze upravit styl.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850689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709049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017654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4A73D19-AA28-4271-961F-7EC9E53E6A3F}" type="datetimeFigureOut">
              <a:rPr lang="cs-CZ" smtClean="0"/>
              <a:t>01.10.2024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280315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4A73D19-AA28-4271-961F-7EC9E53E6A3F}" type="datetimeFigureOut">
              <a:rPr lang="cs-CZ" smtClean="0"/>
              <a:t>01.10.2024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4042826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7" name="Date Placeholder 2"/>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3"/>
          <p:cNvSpPr>
            <a:spLocks noGrp="1"/>
          </p:cNvSpPr>
          <p:nvPr>
            <p:ph type="ftr" sz="quarter" idx="11"/>
          </p:nvPr>
        </p:nvSpPr>
        <p:spPr/>
        <p:txBody>
          <a:bodyPr/>
          <a:lstStyle/>
          <a:p>
            <a:endParaRPr lang="cs-CZ"/>
          </a:p>
        </p:txBody>
      </p:sp>
      <p:sp>
        <p:nvSpPr>
          <p:cNvPr id="6" name="Slide Number Placeholder 4"/>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1814329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2"/>
          <p:cNvSpPr>
            <a:spLocks noGrp="1"/>
          </p:cNvSpPr>
          <p:nvPr>
            <p:ph type="ftr" sz="quarter" idx="11"/>
          </p:nvPr>
        </p:nvSpPr>
        <p:spPr/>
        <p:txBody>
          <a:bodyPr/>
          <a:lstStyle/>
          <a:p>
            <a:endParaRPr lang="cs-CZ"/>
          </a:p>
        </p:txBody>
      </p:sp>
      <p:sp>
        <p:nvSpPr>
          <p:cNvPr id="6" name="Slide Number Placeholder 3"/>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59389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cs-CZ"/>
              <a:t>Kliknutím lze upravit styl.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7" name="Date Placeholder 4"/>
          <p:cNvSpPr>
            <a:spLocks noGrp="1"/>
          </p:cNvSpPr>
          <p:nvPr>
            <p:ph type="dt" sz="half" idx="10"/>
          </p:nvPr>
        </p:nvSpPr>
        <p:spPr/>
        <p:txBody>
          <a:bodyPr/>
          <a:lstStyle/>
          <a:p>
            <a:fld id="{84A73D19-AA28-4271-961F-7EC9E53E6A3F}" type="datetimeFigureOut">
              <a:rPr lang="cs-CZ" smtClean="0"/>
              <a:t>01.10.2024</a:t>
            </a:fld>
            <a:endParaRPr lang="cs-CZ"/>
          </a:p>
        </p:txBody>
      </p:sp>
      <p:sp>
        <p:nvSpPr>
          <p:cNvPr id="5" name="Footer Placeholder 5"/>
          <p:cNvSpPr>
            <a:spLocks noGrp="1"/>
          </p:cNvSpPr>
          <p:nvPr>
            <p:ph type="ftr" sz="quarter" idx="11"/>
          </p:nvPr>
        </p:nvSpPr>
        <p:spPr/>
        <p:txBody>
          <a:bodyPr/>
          <a:lstStyle/>
          <a:p>
            <a:endParaRPr lang="cs-CZ"/>
          </a:p>
        </p:txBody>
      </p:sp>
      <p:sp>
        <p:nvSpPr>
          <p:cNvPr id="6"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2155182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cs-CZ"/>
              <a:t>Kliknutím lze upravit styl.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84A73D19-AA28-4271-961F-7EC9E53E6A3F}" type="datetimeFigureOut">
              <a:rPr lang="cs-CZ" smtClean="0"/>
              <a:t>01.10.2024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A375CCC-DC5D-44C1-99C7-8242A5FBD321}" type="slidenum">
              <a:rPr lang="cs-CZ" smtClean="0"/>
              <a:t>‹#›</a:t>
            </a:fld>
            <a:endParaRPr lang="cs-CZ"/>
          </a:p>
        </p:txBody>
      </p:sp>
    </p:spTree>
    <p:extLst>
      <p:ext uri="{BB962C8B-B14F-4D97-AF65-F5344CB8AC3E}">
        <p14:creationId xmlns:p14="http://schemas.microsoft.com/office/powerpoint/2010/main" val="3969464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cs-CZ"/>
              <a:t>Kliknutím lze upravit styl.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4A73D19-AA28-4271-961F-7EC9E53E6A3F}" type="datetimeFigureOut">
              <a:rPr lang="cs-CZ" smtClean="0"/>
              <a:t>01.10.2024</a:t>
            </a:fld>
            <a:endParaRPr lang="cs-CZ"/>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cs-CZ"/>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A375CCC-DC5D-44C1-99C7-8242A5FBD321}" type="slidenum">
              <a:rPr lang="cs-CZ" smtClean="0"/>
              <a:t>‹#›</a:t>
            </a:fld>
            <a:endParaRPr lang="cs-CZ"/>
          </a:p>
        </p:txBody>
      </p:sp>
    </p:spTree>
    <p:extLst>
      <p:ext uri="{BB962C8B-B14F-4D97-AF65-F5344CB8AC3E}">
        <p14:creationId xmlns:p14="http://schemas.microsoft.com/office/powerpoint/2010/main" val="2954992657"/>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mailto:466589@mail.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C60830-A02B-438A-842B-721F34289353}"/>
              </a:ext>
            </a:extLst>
          </p:cNvPr>
          <p:cNvSpPr>
            <a:spLocks noGrp="1"/>
          </p:cNvSpPr>
          <p:nvPr>
            <p:ph type="ctrTitle"/>
          </p:nvPr>
        </p:nvSpPr>
        <p:spPr>
          <a:xfrm>
            <a:off x="1524000" y="390526"/>
            <a:ext cx="9144000" cy="934936"/>
          </a:xfrm>
        </p:spPr>
        <p:txBody>
          <a:bodyPr>
            <a:normAutofit/>
          </a:bodyPr>
          <a:lstStyle/>
          <a:p>
            <a:r>
              <a:rPr lang="cs-CZ" altLang="cs-CZ" sz="2800" b="1" dirty="0">
                <a:cs typeface="Times New Roman" panose="02020603050405020304" pitchFamily="18" charset="0"/>
              </a:rPr>
              <a:t>Přístupy v sociální práce – vyjednávání a mediace</a:t>
            </a:r>
            <a:endParaRPr lang="cs-CZ" sz="2800" dirty="0"/>
          </a:p>
        </p:txBody>
      </p:sp>
      <p:sp>
        <p:nvSpPr>
          <p:cNvPr id="3" name="Podnadpis 2">
            <a:extLst>
              <a:ext uri="{FF2B5EF4-FFF2-40B4-BE49-F238E27FC236}">
                <a16:creationId xmlns:a16="http://schemas.microsoft.com/office/drawing/2014/main" id="{B8EEB53C-934A-40C7-8C4E-0500C32591B7}"/>
              </a:ext>
            </a:extLst>
          </p:cNvPr>
          <p:cNvSpPr>
            <a:spLocks noGrp="1"/>
          </p:cNvSpPr>
          <p:nvPr>
            <p:ph type="subTitle" idx="1"/>
          </p:nvPr>
        </p:nvSpPr>
        <p:spPr>
          <a:xfrm>
            <a:off x="1524000" y="1933575"/>
            <a:ext cx="9144000" cy="3324225"/>
          </a:xfrm>
        </p:spPr>
        <p:txBody>
          <a:bodyPr>
            <a:normAutofit/>
          </a:bodyPr>
          <a:lstStyle/>
          <a:p>
            <a:pPr marL="0" indent="0" algn="just" eaLnBrk="1" hangingPunct="1">
              <a:spcBef>
                <a:spcPct val="0"/>
              </a:spcBef>
              <a:buFontTx/>
              <a:buNone/>
            </a:pPr>
            <a:endParaRPr lang="cs-CZ" altLang="cs-CZ" sz="2400" dirty="0">
              <a:cs typeface="Times New Roman" panose="02020603050405020304" pitchFamily="18" charset="0"/>
            </a:endParaRPr>
          </a:p>
          <a:p>
            <a:pPr algn="just">
              <a:spcBef>
                <a:spcPct val="0"/>
              </a:spcBef>
            </a:pPr>
            <a:endParaRPr lang="cs-CZ" altLang="cs-CZ" cap="none" dirty="0">
              <a:solidFill>
                <a:schemeClr val="tx1"/>
              </a:solidFill>
              <a:cs typeface="Times New Roman" panose="02020603050405020304" pitchFamily="18" charset="0"/>
            </a:endParaRPr>
          </a:p>
          <a:p>
            <a:pPr algn="just">
              <a:spcBef>
                <a:spcPct val="0"/>
              </a:spcBef>
            </a:pPr>
            <a:r>
              <a:rPr lang="cs-CZ" altLang="cs-CZ" cap="none" dirty="0">
                <a:solidFill>
                  <a:schemeClr val="tx1"/>
                </a:solidFill>
                <a:cs typeface="Times New Roman" panose="02020603050405020304" pitchFamily="18" charset="0"/>
              </a:rPr>
              <a:t>Mgr. et Mgr. Ondřej Ipser, DiS.</a:t>
            </a:r>
          </a:p>
          <a:p>
            <a:pPr algn="just">
              <a:spcBef>
                <a:spcPct val="0"/>
              </a:spcBef>
            </a:pPr>
            <a:r>
              <a:rPr lang="cs-CZ" altLang="cs-CZ" cap="none" dirty="0">
                <a:solidFill>
                  <a:schemeClr val="tx1"/>
                </a:solidFill>
                <a:cs typeface="Times New Roman" panose="02020603050405020304" pitchFamily="18" charset="0"/>
              </a:rPr>
              <a:t>sociální pracovník </a:t>
            </a:r>
            <a:r>
              <a:rPr lang="cs-CZ" altLang="cs-CZ" cap="none" dirty="0" err="1">
                <a:solidFill>
                  <a:schemeClr val="tx1"/>
                </a:solidFill>
                <a:cs typeface="Times New Roman" panose="02020603050405020304" pitchFamily="18" charset="0"/>
              </a:rPr>
              <a:t>MěÚ</a:t>
            </a:r>
            <a:r>
              <a:rPr lang="cs-CZ" altLang="cs-CZ" cap="none" dirty="0">
                <a:solidFill>
                  <a:schemeClr val="tx1"/>
                </a:solidFill>
                <a:cs typeface="Times New Roman" panose="02020603050405020304" pitchFamily="18" charset="0"/>
              </a:rPr>
              <a:t> Šlapanice</a:t>
            </a:r>
          </a:p>
          <a:p>
            <a:pPr algn="just">
              <a:spcBef>
                <a:spcPct val="0"/>
              </a:spcBef>
            </a:pPr>
            <a:r>
              <a:rPr lang="cs-CZ" altLang="cs-CZ" cap="none" dirty="0">
                <a:solidFill>
                  <a:schemeClr val="tx1"/>
                </a:solidFill>
                <a:cs typeface="Times New Roman" panose="02020603050405020304" pitchFamily="18" charset="0"/>
              </a:rPr>
              <a:t>specializace na děti poškozené trestnou činností</a:t>
            </a:r>
          </a:p>
          <a:p>
            <a:pPr algn="just">
              <a:spcBef>
                <a:spcPct val="0"/>
              </a:spcBef>
            </a:pPr>
            <a:r>
              <a:rPr lang="cs-CZ" cap="none" dirty="0">
                <a:solidFill>
                  <a:schemeClr val="tx1"/>
                </a:solidFill>
                <a:hlinkClick r:id="rId2"/>
              </a:rPr>
              <a:t>466589@mail.muni.cz</a:t>
            </a:r>
            <a:endParaRPr lang="cs-CZ" cap="none" dirty="0">
              <a:solidFill>
                <a:schemeClr val="tx1"/>
              </a:solidFill>
            </a:endParaRPr>
          </a:p>
          <a:p>
            <a:pPr algn="just">
              <a:spcBef>
                <a:spcPct val="0"/>
              </a:spcBef>
            </a:pPr>
            <a:endParaRPr lang="cs-CZ" altLang="cs-CZ" cap="none" dirty="0">
              <a:solidFill>
                <a:schemeClr val="tx1"/>
              </a:solidFill>
              <a:cs typeface="Times New Roman" panose="02020603050405020304" pitchFamily="18" charset="0"/>
            </a:endParaRPr>
          </a:p>
          <a:p>
            <a:endParaRPr lang="cs-CZ" dirty="0"/>
          </a:p>
          <a:p>
            <a:r>
              <a:rPr lang="cs-CZ" dirty="0"/>
              <a:t>24.09.2024</a:t>
            </a:r>
          </a:p>
        </p:txBody>
      </p:sp>
      <p:pic>
        <p:nvPicPr>
          <p:cNvPr id="4" name="Picture 2" descr="slapznak2">
            <a:extLst>
              <a:ext uri="{FF2B5EF4-FFF2-40B4-BE49-F238E27FC236}">
                <a16:creationId xmlns:a16="http://schemas.microsoft.com/office/drawing/2014/main" id="{B9836C4A-9660-4917-B9FC-E4B6EED95D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0078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16DA73-540C-43BC-A51A-00FC7B3E5274}"/>
              </a:ext>
            </a:extLst>
          </p:cNvPr>
          <p:cNvSpPr>
            <a:spLocks noGrp="1"/>
          </p:cNvSpPr>
          <p:nvPr>
            <p:ph type="title"/>
          </p:nvPr>
        </p:nvSpPr>
        <p:spPr>
          <a:xfrm>
            <a:off x="845217" y="452718"/>
            <a:ext cx="9205617" cy="1400530"/>
          </a:xfrm>
        </p:spPr>
        <p:txBody>
          <a:bodyPr>
            <a:normAutofit/>
          </a:bodyPr>
          <a:lstStyle/>
          <a:p>
            <a:pPr algn="ctr"/>
            <a:r>
              <a:rPr lang="cs-CZ" sz="3100" b="1" dirty="0">
                <a:cs typeface="Times New Roman" pitchFamily="18" charset="0"/>
              </a:rPr>
              <a:t>Filosofická východiska mediace</a:t>
            </a:r>
            <a:br>
              <a:rPr lang="cs-CZ" sz="4400" dirty="0">
                <a:cs typeface="Times New Roman" pitchFamily="18" charset="0"/>
              </a:rPr>
            </a:br>
            <a:endParaRPr lang="cs-CZ" dirty="0"/>
          </a:p>
        </p:txBody>
      </p:sp>
      <p:sp>
        <p:nvSpPr>
          <p:cNvPr id="3" name="Zástupný obsah 2">
            <a:extLst>
              <a:ext uri="{FF2B5EF4-FFF2-40B4-BE49-F238E27FC236}">
                <a16:creationId xmlns:a16="http://schemas.microsoft.com/office/drawing/2014/main" id="{06E3DA31-DF1B-4EF5-AEC1-09CC2E4095AE}"/>
              </a:ext>
            </a:extLst>
          </p:cNvPr>
          <p:cNvSpPr>
            <a:spLocks noGrp="1"/>
          </p:cNvSpPr>
          <p:nvPr>
            <p:ph idx="1"/>
          </p:nvPr>
        </p:nvSpPr>
        <p:spPr/>
        <p:txBody>
          <a:bodyPr>
            <a:normAutofit/>
          </a:bodyPr>
          <a:lstStyle/>
          <a:p>
            <a:pPr algn="just" eaLnBrk="1" hangingPunct="1">
              <a:spcBef>
                <a:spcPts val="0"/>
              </a:spcBef>
              <a:buFont typeface="Arial" charset="0"/>
              <a:buNone/>
              <a:defRPr/>
            </a:pPr>
            <a:endParaRPr lang="cs-CZ" sz="2800" b="1" dirty="0">
              <a:cs typeface="Times New Roman" pitchFamily="18" charset="0"/>
            </a:endParaRPr>
          </a:p>
          <a:p>
            <a:pPr algn="just" eaLnBrk="1" hangingPunct="1">
              <a:spcBef>
                <a:spcPts val="0"/>
              </a:spcBef>
              <a:buFontTx/>
              <a:buChar char="-"/>
              <a:defRPr/>
            </a:pPr>
            <a:r>
              <a:rPr lang="cs-CZ" sz="2400" b="1" dirty="0">
                <a:cs typeface="Times New Roman" pitchFamily="18" charset="0"/>
              </a:rPr>
              <a:t>Sofisté – komunikace v centru pozornosti</a:t>
            </a:r>
          </a:p>
          <a:p>
            <a:pPr algn="just" eaLnBrk="1" hangingPunct="1">
              <a:spcBef>
                <a:spcPts val="0"/>
              </a:spcBef>
              <a:buFontTx/>
              <a:buChar char="-"/>
              <a:defRPr/>
            </a:pPr>
            <a:r>
              <a:rPr lang="cs-CZ" sz="2400" b="1" dirty="0">
                <a:cs typeface="Times New Roman" pitchFamily="18" charset="0"/>
              </a:rPr>
              <a:t>Sokrates – dialektika</a:t>
            </a:r>
          </a:p>
          <a:p>
            <a:endParaRPr lang="cs-CZ" dirty="0"/>
          </a:p>
        </p:txBody>
      </p:sp>
      <p:pic>
        <p:nvPicPr>
          <p:cNvPr id="4" name="Picture 2" descr="slapznak2">
            <a:extLst>
              <a:ext uri="{FF2B5EF4-FFF2-40B4-BE49-F238E27FC236}">
                <a16:creationId xmlns:a16="http://schemas.microsoft.com/office/drawing/2014/main" id="{69F14C14-F6A9-4B39-96AA-15E95D1E8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51504"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6806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63CF19-7F5C-41F2-8241-6F4805C37571}"/>
              </a:ext>
            </a:extLst>
          </p:cNvPr>
          <p:cNvSpPr>
            <a:spLocks noGrp="1"/>
          </p:cNvSpPr>
          <p:nvPr>
            <p:ph type="title"/>
          </p:nvPr>
        </p:nvSpPr>
        <p:spPr>
          <a:xfrm>
            <a:off x="874713" y="452718"/>
            <a:ext cx="9176121" cy="1055069"/>
          </a:xfrm>
        </p:spPr>
        <p:txBody>
          <a:bodyPr>
            <a:normAutofit/>
          </a:bodyPr>
          <a:lstStyle/>
          <a:p>
            <a:pPr algn="ctr"/>
            <a:r>
              <a:rPr lang="cs-CZ" sz="2800" b="1" dirty="0">
                <a:cs typeface="Times New Roman" pitchFamily="18" charset="0"/>
              </a:rPr>
              <a:t>Filosofická východiska mediace</a:t>
            </a:r>
            <a:endParaRPr lang="cs-CZ" sz="2800" dirty="0"/>
          </a:p>
        </p:txBody>
      </p:sp>
      <p:sp>
        <p:nvSpPr>
          <p:cNvPr id="3" name="Zástupný obsah 2">
            <a:extLst>
              <a:ext uri="{FF2B5EF4-FFF2-40B4-BE49-F238E27FC236}">
                <a16:creationId xmlns:a16="http://schemas.microsoft.com/office/drawing/2014/main" id="{1CD93991-052E-41D5-B46F-DC74D319E42E}"/>
              </a:ext>
            </a:extLst>
          </p:cNvPr>
          <p:cNvSpPr>
            <a:spLocks noGrp="1"/>
          </p:cNvSpPr>
          <p:nvPr>
            <p:ph idx="1"/>
          </p:nvPr>
        </p:nvSpPr>
        <p:spPr>
          <a:xfrm>
            <a:off x="1103312" y="1555692"/>
            <a:ext cx="8946541" cy="4692707"/>
          </a:xfrm>
        </p:spPr>
        <p:txBody>
          <a:bodyPr>
            <a:normAutofit fontScale="85000" lnSpcReduction="10000"/>
          </a:bodyPr>
          <a:lstStyle/>
          <a:p>
            <a:pPr marL="0" indent="0" algn="just" eaLnBrk="1" hangingPunct="1">
              <a:spcBef>
                <a:spcPts val="0"/>
              </a:spcBef>
              <a:buFontTx/>
              <a:buNone/>
              <a:defRPr/>
            </a:pPr>
            <a:endParaRPr lang="cs-CZ" altLang="cs-CZ" sz="2800" dirty="0">
              <a:cs typeface="Times New Roman" pitchFamily="18" charset="0"/>
            </a:endParaRPr>
          </a:p>
          <a:p>
            <a:pPr algn="just">
              <a:spcBef>
                <a:spcPts val="0"/>
              </a:spcBef>
              <a:buFontTx/>
              <a:buChar char="-"/>
              <a:defRPr/>
            </a:pPr>
            <a:r>
              <a:rPr lang="cs-CZ" sz="2800" dirty="0"/>
              <a:t>Problémem teoretického objasnění lidského chování, sdělování se zabývá hermeneutika. </a:t>
            </a:r>
          </a:p>
          <a:p>
            <a:pPr algn="just">
              <a:spcBef>
                <a:spcPts val="0"/>
              </a:spcBef>
              <a:buFontTx/>
              <a:buChar char="-"/>
              <a:defRPr/>
            </a:pPr>
            <a:r>
              <a:rPr lang="cs-CZ" sz="2800" dirty="0"/>
              <a:t>1. Výchozím principem je filozofické tázání. Všechny fenomény dorozumívání, rozumění i neporozumění, které tvoří předmět hermeneutiky, jsou tedy jevy řečové. „V tom tkví hrdost našeho rozumu – kdekoli vznikne nesouhlas, je vždycky možné rozhovorem navodit srozumění. Ne vždy se nám to podaří, ale náš život ve společnosti spočívá na předpokladu, že budeme-li spolu hovořit</a:t>
            </a:r>
          </a:p>
          <a:p>
            <a:pPr algn="just">
              <a:spcBef>
                <a:spcPts val="0"/>
              </a:spcBef>
              <a:buFontTx/>
              <a:buChar char="-"/>
              <a:defRPr/>
            </a:pPr>
            <a:r>
              <a:rPr lang="cs-CZ" sz="2800" dirty="0">
                <a:cs typeface="Times New Roman" pitchFamily="18" charset="0"/>
              </a:rPr>
              <a:t>2. centrálním pojmem „dorozumění“. Nejde o to porozumět tradici, ale o to dorozumět se v komunikaci. V centru stojí snaha vyložit způsoby a možnosti dorozumění mezi lidmi v přítomnosti. Komunikace zde obsahuje něco víc než jen informace</a:t>
            </a:r>
          </a:p>
          <a:p>
            <a:endParaRPr lang="cs-CZ" dirty="0"/>
          </a:p>
        </p:txBody>
      </p:sp>
      <p:pic>
        <p:nvPicPr>
          <p:cNvPr id="4" name="Picture 2" descr="slapznak2">
            <a:extLst>
              <a:ext uri="{FF2B5EF4-FFF2-40B4-BE49-F238E27FC236}">
                <a16:creationId xmlns:a16="http://schemas.microsoft.com/office/drawing/2014/main" id="{3CEA9A43-C58E-4C8E-9BBB-A37C760865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2664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C581BD-1E7C-4006-A0CC-0E034840E6D8}"/>
              </a:ext>
            </a:extLst>
          </p:cNvPr>
          <p:cNvSpPr>
            <a:spLocks noGrp="1"/>
          </p:cNvSpPr>
          <p:nvPr>
            <p:ph type="title"/>
          </p:nvPr>
        </p:nvSpPr>
        <p:spPr>
          <a:xfrm>
            <a:off x="874713" y="452718"/>
            <a:ext cx="9176121" cy="928610"/>
          </a:xfrm>
        </p:spPr>
        <p:txBody>
          <a:bodyPr/>
          <a:lstStyle/>
          <a:p>
            <a:pPr algn="ctr"/>
            <a:r>
              <a:rPr lang="cs-CZ" sz="2800" b="1" dirty="0">
                <a:cs typeface="Times New Roman" pitchFamily="18" charset="0"/>
              </a:rPr>
              <a:t>Filosofická východiska mediace</a:t>
            </a:r>
            <a:endParaRPr lang="cs-CZ" sz="2800" b="1" dirty="0"/>
          </a:p>
        </p:txBody>
      </p:sp>
      <p:sp>
        <p:nvSpPr>
          <p:cNvPr id="3" name="Zástupný obsah 2">
            <a:extLst>
              <a:ext uri="{FF2B5EF4-FFF2-40B4-BE49-F238E27FC236}">
                <a16:creationId xmlns:a16="http://schemas.microsoft.com/office/drawing/2014/main" id="{6EEFE611-C1F7-4902-86A2-AC43229CDE5C}"/>
              </a:ext>
            </a:extLst>
          </p:cNvPr>
          <p:cNvSpPr>
            <a:spLocks noGrp="1"/>
          </p:cNvSpPr>
          <p:nvPr>
            <p:ph idx="1"/>
          </p:nvPr>
        </p:nvSpPr>
        <p:spPr/>
        <p:txBody>
          <a:bodyPr>
            <a:normAutofit/>
          </a:bodyPr>
          <a:lstStyle/>
          <a:p>
            <a:pPr marL="0" indent="0" algn="just">
              <a:spcBef>
                <a:spcPct val="0"/>
              </a:spcBef>
              <a:buNone/>
              <a:defRPr/>
            </a:pPr>
            <a:r>
              <a:rPr lang="cs-CZ" dirty="0"/>
              <a:t>„Konstruktivismus označuje asi od roku 1980 (v USA dříve) myšlenkový směr, který spojuje odborníky velmi rozdílných oborů: psychiatrie, matematiky, biologie, literární vědy“</a:t>
            </a:r>
          </a:p>
          <a:p>
            <a:pPr marL="0" indent="0" algn="just">
              <a:spcBef>
                <a:spcPct val="0"/>
              </a:spcBef>
              <a:buNone/>
              <a:defRPr/>
            </a:pPr>
            <a:endParaRPr lang="cs-CZ" dirty="0"/>
          </a:p>
          <a:p>
            <a:pPr marL="0" indent="0" algn="just">
              <a:spcBef>
                <a:spcPct val="0"/>
              </a:spcBef>
              <a:buNone/>
              <a:defRPr/>
            </a:pPr>
            <a:r>
              <a:rPr lang="cs-CZ" dirty="0"/>
              <a:t>Konstruktivismus, vycházející z různých odborných východisek, se zabývá otázkou, co je skutečnost, s níž se setkáváme na základě našich smyslových vjemů a jejich zpracování v myšlenkovém </a:t>
            </a:r>
            <a:r>
              <a:rPr lang="cs-CZ" dirty="0" err="1"/>
              <a:t>aparátě</a:t>
            </a:r>
            <a:r>
              <a:rPr lang="cs-CZ" dirty="0"/>
              <a:t>. Je to snad něco, co jsme vymysleli, je to naše vlastní konstrukce?</a:t>
            </a:r>
          </a:p>
          <a:p>
            <a:pPr marL="0" indent="0" algn="just">
              <a:spcBef>
                <a:spcPct val="0"/>
              </a:spcBef>
              <a:buNone/>
              <a:defRPr/>
            </a:pPr>
            <a:r>
              <a:rPr lang="cs-CZ" b="1" dirty="0"/>
              <a:t>„Čí vnímání je správné. Správná ve smyslu platná jsou všechna.“</a:t>
            </a:r>
            <a:endParaRPr lang="cs-CZ" dirty="0"/>
          </a:p>
        </p:txBody>
      </p:sp>
      <p:pic>
        <p:nvPicPr>
          <p:cNvPr id="4" name="Picture 2" descr="slapznak2">
            <a:extLst>
              <a:ext uri="{FF2B5EF4-FFF2-40B4-BE49-F238E27FC236}">
                <a16:creationId xmlns:a16="http://schemas.microsoft.com/office/drawing/2014/main" id="{30EDA3F3-B39C-47C5-A09C-F4179B7B9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4105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5491F-DE66-4D41-89DA-EDEE89B795BE}"/>
              </a:ext>
            </a:extLst>
          </p:cNvPr>
          <p:cNvSpPr>
            <a:spLocks noGrp="1"/>
          </p:cNvSpPr>
          <p:nvPr>
            <p:ph type="title"/>
          </p:nvPr>
        </p:nvSpPr>
        <p:spPr>
          <a:xfrm>
            <a:off x="874713" y="452718"/>
            <a:ext cx="9176121" cy="1084252"/>
          </a:xfrm>
        </p:spPr>
        <p:txBody>
          <a:bodyPr/>
          <a:lstStyle/>
          <a:p>
            <a:pPr algn="ctr"/>
            <a:r>
              <a:rPr lang="cs-CZ" sz="2800" dirty="0"/>
              <a:t>Přínos filosofie do mediace</a:t>
            </a:r>
          </a:p>
        </p:txBody>
      </p:sp>
      <p:sp>
        <p:nvSpPr>
          <p:cNvPr id="3" name="Zástupný obsah 2">
            <a:extLst>
              <a:ext uri="{FF2B5EF4-FFF2-40B4-BE49-F238E27FC236}">
                <a16:creationId xmlns:a16="http://schemas.microsoft.com/office/drawing/2014/main" id="{6925F9D8-28D2-4A4B-9327-D29658FA0E30}"/>
              </a:ext>
            </a:extLst>
          </p:cNvPr>
          <p:cNvSpPr>
            <a:spLocks noGrp="1"/>
          </p:cNvSpPr>
          <p:nvPr>
            <p:ph idx="1"/>
          </p:nvPr>
        </p:nvSpPr>
        <p:spPr>
          <a:xfrm>
            <a:off x="1103312" y="1653702"/>
            <a:ext cx="8946541" cy="4594697"/>
          </a:xfrm>
        </p:spPr>
        <p:txBody>
          <a:bodyPr>
            <a:normAutofit/>
          </a:bodyPr>
          <a:lstStyle/>
          <a:p>
            <a:pPr algn="just"/>
            <a:r>
              <a:rPr lang="cs-CZ" dirty="0"/>
              <a:t>Filosofie může napomoci plnějšímu chápání komunikace tím, že mění pohled na fakta. Podstatou úspěšné mediace je dobrá komunikace. Pokud však usilujeme o dobrou komunikaci, může se paradoxně stát, že sdělované se stane ještě více složitým a nepochopitelným. Postavíme-li komunikaci jednoduše jako výměnu informací (faktů), jejich pochopení nespočívá v právně formalistickém „objevu“. Podle filozofie žádný fakt není osvobozený od výkladu. Hermeneutické chápání výkladu jako jeden z teoretických zdrojů mediace umožňuje nesoustředit se pouze na sporná fakta, ale na výklad významu těchto faktů. </a:t>
            </a:r>
          </a:p>
        </p:txBody>
      </p:sp>
      <p:pic>
        <p:nvPicPr>
          <p:cNvPr id="6" name="Picture 2" descr="slapznak2">
            <a:extLst>
              <a:ext uri="{FF2B5EF4-FFF2-40B4-BE49-F238E27FC236}">
                <a16:creationId xmlns:a16="http://schemas.microsoft.com/office/drawing/2014/main" id="{5ECBA01D-33BB-417C-A31A-71A718E01F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9317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3690EC-043C-4128-B74E-756C3CB669F0}"/>
              </a:ext>
            </a:extLst>
          </p:cNvPr>
          <p:cNvSpPr>
            <a:spLocks noGrp="1"/>
          </p:cNvSpPr>
          <p:nvPr>
            <p:ph type="title"/>
          </p:nvPr>
        </p:nvSpPr>
        <p:spPr>
          <a:xfrm>
            <a:off x="874713" y="452718"/>
            <a:ext cx="9176121" cy="967520"/>
          </a:xfrm>
        </p:spPr>
        <p:txBody>
          <a:bodyPr/>
          <a:lstStyle/>
          <a:p>
            <a:pPr algn="ctr"/>
            <a:r>
              <a:rPr lang="cs-CZ" sz="2800" dirty="0"/>
              <a:t>Přínos filosofie do mediace</a:t>
            </a:r>
          </a:p>
        </p:txBody>
      </p:sp>
      <p:sp>
        <p:nvSpPr>
          <p:cNvPr id="3" name="Zástupný obsah 2">
            <a:extLst>
              <a:ext uri="{FF2B5EF4-FFF2-40B4-BE49-F238E27FC236}">
                <a16:creationId xmlns:a16="http://schemas.microsoft.com/office/drawing/2014/main" id="{5515C4B2-E520-48AC-A427-0F19E703CF52}"/>
              </a:ext>
            </a:extLst>
          </p:cNvPr>
          <p:cNvSpPr>
            <a:spLocks noGrp="1"/>
          </p:cNvSpPr>
          <p:nvPr>
            <p:ph idx="1"/>
          </p:nvPr>
        </p:nvSpPr>
        <p:spPr>
          <a:xfrm>
            <a:off x="1103312" y="1595336"/>
            <a:ext cx="8946541" cy="4653063"/>
          </a:xfrm>
        </p:spPr>
        <p:txBody>
          <a:bodyPr>
            <a:normAutofit/>
          </a:bodyPr>
          <a:lstStyle/>
          <a:p>
            <a:pPr algn="just">
              <a:spcBef>
                <a:spcPts val="0"/>
              </a:spcBef>
              <a:buFont typeface="Arial" panose="020B0604020202020204" pitchFamily="34" charset="0"/>
              <a:buChar char="•"/>
              <a:defRPr/>
            </a:pPr>
            <a:r>
              <a:rPr lang="cs-CZ" dirty="0"/>
              <a:t>Filozofické zkoumání a výklad mohou pomoci hledat další fakta a hlubší pochopení. Německý filozof J. </a:t>
            </a:r>
            <a:r>
              <a:rPr lang="cs-CZ" dirty="0" err="1"/>
              <a:t>Habermas</a:t>
            </a:r>
            <a:r>
              <a:rPr lang="cs-CZ" dirty="0"/>
              <a:t> (1984, in: Hubík, 1999) se domnívá, že řeč nevyvolává jen otázky, zda je pravdivá, ale také, zda je opravdová, upřímná, morálně čistá. Takzvaná dobrá komunikace tedy není dána jen atributem faktické správnosti, ale též etické pravosti a upřímnosti.</a:t>
            </a: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r>
              <a:rPr lang="cs-CZ" dirty="0"/>
              <a:t>Síla ve vztazích je přirozená a nevyhnutelná, ale je nutné ji usměrňovat. Pokud je v mediaci diskutována otázka „síly“, obvykle v souvislosti s vyrovnáváním sil. Je tedy hodnoceno, zda není na jedné straně nadbytek síly a zda je situace vhodná k tomu, aby do ní mediátor zasáhl. </a:t>
            </a:r>
          </a:p>
        </p:txBody>
      </p:sp>
      <p:pic>
        <p:nvPicPr>
          <p:cNvPr id="4" name="Picture 2" descr="slapznak2">
            <a:extLst>
              <a:ext uri="{FF2B5EF4-FFF2-40B4-BE49-F238E27FC236}">
                <a16:creationId xmlns:a16="http://schemas.microsoft.com/office/drawing/2014/main" id="{2117F22F-3FF5-4CC8-9D9A-3017DB4312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00546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FD8771-70C6-4887-9DFD-88AAB72C4E13}"/>
              </a:ext>
            </a:extLst>
          </p:cNvPr>
          <p:cNvSpPr>
            <a:spLocks noGrp="1"/>
          </p:cNvSpPr>
          <p:nvPr>
            <p:ph type="title"/>
          </p:nvPr>
        </p:nvSpPr>
        <p:spPr>
          <a:xfrm>
            <a:off x="874713" y="452718"/>
            <a:ext cx="9176121" cy="967520"/>
          </a:xfrm>
        </p:spPr>
        <p:txBody>
          <a:bodyPr/>
          <a:lstStyle/>
          <a:p>
            <a:pPr algn="ctr"/>
            <a:r>
              <a:rPr lang="cs-CZ" sz="2800" dirty="0"/>
              <a:t>Přínos filosofie do mediace</a:t>
            </a:r>
            <a:endParaRPr lang="cs-CZ" sz="2800" b="1" dirty="0"/>
          </a:p>
        </p:txBody>
      </p:sp>
      <p:sp>
        <p:nvSpPr>
          <p:cNvPr id="3" name="Zástupný obsah 2">
            <a:extLst>
              <a:ext uri="{FF2B5EF4-FFF2-40B4-BE49-F238E27FC236}">
                <a16:creationId xmlns:a16="http://schemas.microsoft.com/office/drawing/2014/main" id="{4ED3FCE5-4773-430B-9CC7-776023E645DA}"/>
              </a:ext>
            </a:extLst>
          </p:cNvPr>
          <p:cNvSpPr>
            <a:spLocks noGrp="1"/>
          </p:cNvSpPr>
          <p:nvPr>
            <p:ph idx="1"/>
          </p:nvPr>
        </p:nvSpPr>
        <p:spPr>
          <a:xfrm>
            <a:off x="1103312" y="1585610"/>
            <a:ext cx="8946541" cy="4662790"/>
          </a:xfrm>
        </p:spPr>
        <p:txBody>
          <a:bodyPr>
            <a:normAutofit/>
          </a:bodyPr>
          <a:lstStyle/>
          <a:p>
            <a:pPr algn="just">
              <a:spcBef>
                <a:spcPts val="0"/>
              </a:spcBef>
              <a:buFont typeface="Arial" panose="020B0604020202020204" pitchFamily="34" charset="0"/>
              <a:buChar char="•"/>
              <a:defRPr/>
            </a:pPr>
            <a:r>
              <a:rPr lang="cs-CZ" dirty="0"/>
              <a:t>Do řešení konfliktů vstupuje celá osobnost člověka. Filozofie byla na dlouhou dobu spojována pouze s myslí, která tak byla postupně oddělována od těla. To se pochopitelně negativně odrazilo v poznání mnoha vědních oborů. Zásah učinila fenomenologie. Když její zakladatel Edmund </a:t>
            </a:r>
            <a:r>
              <a:rPr lang="cs-CZ" dirty="0" err="1"/>
              <a:t>Husserl</a:t>
            </a:r>
            <a:r>
              <a:rPr lang="cs-CZ" dirty="0"/>
              <a:t> přišel s otázkou, jak člověk jako lidská osoba, s tělem a nejen myslí, vytváří smysl světa kolem nás, způsobilo to rozruch. Pozornost se znovu začala zaměřovat také na tělo a jeho význam. To přispělo k rozvoji např. neurologie, psychologie, psychoterapie. Fenomenologie tak znovu obrátila pozornost filozofie z myšlení do světa emocí a intuice. Stejně tak i v naší situaci. Není to jen myšlení, které dovede klienta k mediátorovi. Jsou to také jeho city, ctižádost, schopnosti, dovednosti atd. Je to celá osobnost, která vstoupí do mediace. Fenomenologie se svým celistvým obrazem člověka zakládá opodstatnění emočně otevřeného sdělování. Jestliže zdroje konfliktu nacházíme v jejich prožívání, pak také řešení by mělo zahrnovat jak intelektuální, tak prožitkovou složku. </a:t>
            </a:r>
          </a:p>
        </p:txBody>
      </p:sp>
      <p:pic>
        <p:nvPicPr>
          <p:cNvPr id="4" name="Picture 2" descr="slapznak2">
            <a:extLst>
              <a:ext uri="{FF2B5EF4-FFF2-40B4-BE49-F238E27FC236}">
                <a16:creationId xmlns:a16="http://schemas.microsoft.com/office/drawing/2014/main" id="{A8A8B7A2-6489-4C35-9B3B-6F3E31A6CA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8412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06723E-BA78-46EB-AC93-D3A6636C3A5C}"/>
              </a:ext>
            </a:extLst>
          </p:cNvPr>
          <p:cNvSpPr>
            <a:spLocks noGrp="1"/>
          </p:cNvSpPr>
          <p:nvPr>
            <p:ph type="title"/>
          </p:nvPr>
        </p:nvSpPr>
        <p:spPr>
          <a:xfrm>
            <a:off x="874713" y="452718"/>
            <a:ext cx="9176121" cy="1152346"/>
          </a:xfrm>
        </p:spPr>
        <p:txBody>
          <a:bodyPr/>
          <a:lstStyle/>
          <a:p>
            <a:pPr algn="ctr"/>
            <a:r>
              <a:rPr lang="cs-CZ" sz="2800" dirty="0"/>
              <a:t>Psychologická východiska mediace</a:t>
            </a:r>
          </a:p>
        </p:txBody>
      </p:sp>
      <p:sp>
        <p:nvSpPr>
          <p:cNvPr id="3" name="Zástupný obsah 2">
            <a:extLst>
              <a:ext uri="{FF2B5EF4-FFF2-40B4-BE49-F238E27FC236}">
                <a16:creationId xmlns:a16="http://schemas.microsoft.com/office/drawing/2014/main" id="{C3E67A62-0044-4193-A741-3F0D582CDD5A}"/>
              </a:ext>
            </a:extLst>
          </p:cNvPr>
          <p:cNvSpPr>
            <a:spLocks noGrp="1"/>
          </p:cNvSpPr>
          <p:nvPr>
            <p:ph idx="1"/>
          </p:nvPr>
        </p:nvSpPr>
        <p:spPr>
          <a:xfrm>
            <a:off x="1103312" y="1652970"/>
            <a:ext cx="8946541" cy="4595430"/>
          </a:xfrm>
        </p:spPr>
        <p:txBody>
          <a:bodyPr>
            <a:normAutofit/>
          </a:bodyPr>
          <a:lstStyle/>
          <a:p>
            <a:r>
              <a:rPr lang="cs-CZ" dirty="0"/>
              <a:t>Výrazným inspiračním zdrojem mediace je systemický přístup v psychoterapii a pomáhání. </a:t>
            </a:r>
          </a:p>
          <a:p>
            <a:endParaRPr lang="cs-CZ" dirty="0"/>
          </a:p>
          <a:p>
            <a:pPr algn="just"/>
            <a:r>
              <a:rPr lang="cs-CZ" dirty="0"/>
              <a:t>Teorie systémů umožnila popisovat lidské chování jako svébytný, nadindividuální (transpersonální) fenomén, který lze vyložit podle jeho právě platného „kontextu“. Systémové myšlení zdůrazňuje cirkulární kauzalitu, tj. vzájemnou příčinnou propojenost různých jevů, o kterých se dříve uvažovalo jen jako o řadě působících příčin a následků. Systémový přístup považuje interpersonální vztah (či skupinu vztahů – např. rodinu) za systém, který si zpětnovazebními mechanismy udržuje svoji vnitřní rovnováhu. Na tento otevřený systém je možno působit podněty zvenčí.</a:t>
            </a:r>
          </a:p>
          <a:p>
            <a:endParaRPr lang="cs-CZ" dirty="0"/>
          </a:p>
        </p:txBody>
      </p:sp>
      <p:pic>
        <p:nvPicPr>
          <p:cNvPr id="4" name="Picture 2" descr="slapznak2">
            <a:extLst>
              <a:ext uri="{FF2B5EF4-FFF2-40B4-BE49-F238E27FC236}">
                <a16:creationId xmlns:a16="http://schemas.microsoft.com/office/drawing/2014/main" id="{061B5FBC-1B4E-4C71-B731-776CB3D33C5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97816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9FC33D-B0D1-4E63-9AB2-954ABC17DC8C}"/>
              </a:ext>
            </a:extLst>
          </p:cNvPr>
          <p:cNvSpPr>
            <a:spLocks noGrp="1"/>
          </p:cNvSpPr>
          <p:nvPr>
            <p:ph type="title"/>
          </p:nvPr>
        </p:nvSpPr>
        <p:spPr/>
        <p:txBody>
          <a:bodyPr>
            <a:normAutofit/>
          </a:bodyPr>
          <a:lstStyle/>
          <a:p>
            <a:pPr algn="ctr"/>
            <a:r>
              <a:rPr lang="cs-CZ" sz="2800" b="1" dirty="0"/>
              <a:t>Systemický přístup</a:t>
            </a:r>
          </a:p>
        </p:txBody>
      </p:sp>
      <p:sp>
        <p:nvSpPr>
          <p:cNvPr id="3" name="Zástupný obsah 2">
            <a:extLst>
              <a:ext uri="{FF2B5EF4-FFF2-40B4-BE49-F238E27FC236}">
                <a16:creationId xmlns:a16="http://schemas.microsoft.com/office/drawing/2014/main" id="{E7210C2F-AEF9-4E57-89AE-945AA7DBEDAD}"/>
              </a:ext>
            </a:extLst>
          </p:cNvPr>
          <p:cNvSpPr>
            <a:spLocks noGrp="1"/>
          </p:cNvSpPr>
          <p:nvPr>
            <p:ph idx="1"/>
          </p:nvPr>
        </p:nvSpPr>
        <p:spPr>
          <a:xfrm>
            <a:off x="838200" y="1571625"/>
            <a:ext cx="10515600" cy="4921250"/>
          </a:xfrm>
        </p:spPr>
        <p:txBody>
          <a:bodyPr>
            <a:normAutofit/>
          </a:bodyPr>
          <a:lstStyle/>
          <a:p>
            <a:pPr marL="0" indent="0">
              <a:buNone/>
            </a:pPr>
            <a:endParaRPr lang="cs-CZ" dirty="0"/>
          </a:p>
          <a:p>
            <a:pPr marL="0" indent="0" algn="just">
              <a:buNone/>
            </a:pPr>
            <a:r>
              <a:rPr lang="cs-CZ" dirty="0"/>
              <a:t>Podle něj vnější svět naším poznáním neodhalujeme, nýbrž ho vytváříme. Realita je sociální konstrukcí. Lidské osudy jsou přirovnávány k příběhům, které jsou vyprávěny a na jejichž postupně se měnící podobě pracují autor i posluchači. Člověk svým vyprávěním dává jednotlivým událostem či vztahům určitý význam. Ten vychází z jeho zkušeností, chápání souvislostí a vede k přesvědčení o příčinách a následcích. Vyprávění i jeho význam sdílejí s člověkem členové společnosti a vytvářejí tak společnou sociální realitu.</a:t>
            </a:r>
          </a:p>
        </p:txBody>
      </p:sp>
      <p:pic>
        <p:nvPicPr>
          <p:cNvPr id="4" name="Picture 2" descr="slapznak2">
            <a:extLst>
              <a:ext uri="{FF2B5EF4-FFF2-40B4-BE49-F238E27FC236}">
                <a16:creationId xmlns:a16="http://schemas.microsoft.com/office/drawing/2014/main" id="{B8270887-42E2-477A-823D-09505B8D5E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2110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7EE0-6822-4060-A3F9-A6FDE1619B66}"/>
              </a:ext>
            </a:extLst>
          </p:cNvPr>
          <p:cNvSpPr>
            <a:spLocks noGrp="1"/>
          </p:cNvSpPr>
          <p:nvPr>
            <p:ph type="title"/>
          </p:nvPr>
        </p:nvSpPr>
        <p:spPr/>
        <p:txBody>
          <a:bodyPr>
            <a:normAutofit/>
          </a:bodyPr>
          <a:lstStyle/>
          <a:p>
            <a:pPr algn="ctr"/>
            <a:r>
              <a:rPr lang="cs-CZ" sz="3200" b="1" dirty="0"/>
              <a:t>Systemický přístup</a:t>
            </a:r>
            <a:endParaRPr lang="cs-CZ" sz="3100" b="1" dirty="0"/>
          </a:p>
        </p:txBody>
      </p:sp>
      <p:sp>
        <p:nvSpPr>
          <p:cNvPr id="3" name="Zástupný obsah 2">
            <a:extLst>
              <a:ext uri="{FF2B5EF4-FFF2-40B4-BE49-F238E27FC236}">
                <a16:creationId xmlns:a16="http://schemas.microsoft.com/office/drawing/2014/main" id="{1828BB45-0098-4743-B857-E38F9511D634}"/>
              </a:ext>
            </a:extLst>
          </p:cNvPr>
          <p:cNvSpPr>
            <a:spLocks noGrp="1"/>
          </p:cNvSpPr>
          <p:nvPr>
            <p:ph idx="1"/>
          </p:nvPr>
        </p:nvSpPr>
        <p:spPr>
          <a:xfrm>
            <a:off x="1103312" y="2538919"/>
            <a:ext cx="8946541" cy="3709480"/>
          </a:xfrm>
        </p:spPr>
        <p:txBody>
          <a:bodyPr/>
          <a:lstStyle/>
          <a:p>
            <a:pPr marL="0" indent="0" algn="just">
              <a:buNone/>
            </a:pPr>
            <a:r>
              <a:rPr lang="cs-CZ" dirty="0"/>
              <a:t>„Základní tezí systemického přístupu je pojetí člověka jako autonomní a </a:t>
            </a:r>
            <a:r>
              <a:rPr lang="cs-CZ" dirty="0" err="1"/>
              <a:t>sebeutvářející</a:t>
            </a:r>
            <a:r>
              <a:rPr lang="cs-CZ" dirty="0"/>
              <a:t> se bytosti. Pomáhající se musí spokojit s rolí doprovázejícího. Proto se </a:t>
            </a:r>
            <a:r>
              <a:rPr lang="cs-CZ" dirty="0" err="1"/>
              <a:t>systemici</a:t>
            </a:r>
            <a:r>
              <a:rPr lang="cs-CZ" dirty="0"/>
              <a:t> brání používání pojmu „pomoc klientovi“ a uchylují se k opisnému a výstižnějšímu termínu „nabízení spolupráce“</a:t>
            </a:r>
          </a:p>
          <a:p>
            <a:pPr marL="0" indent="0" algn="just">
              <a:buNone/>
            </a:pPr>
            <a:endParaRPr lang="cs-CZ" dirty="0"/>
          </a:p>
          <a:p>
            <a:pPr marL="0" indent="0" algn="just">
              <a:buNone/>
            </a:pPr>
            <a:r>
              <a:rPr lang="cs-CZ" dirty="0"/>
              <a:t>„Řekni mi, v čem ti mohu být prospěšný.“ </a:t>
            </a:r>
          </a:p>
        </p:txBody>
      </p:sp>
      <p:pic>
        <p:nvPicPr>
          <p:cNvPr id="4" name="Picture 2" descr="slapznak2">
            <a:extLst>
              <a:ext uri="{FF2B5EF4-FFF2-40B4-BE49-F238E27FC236}">
                <a16:creationId xmlns:a16="http://schemas.microsoft.com/office/drawing/2014/main" id="{AAF6AC4D-964C-4BCB-990C-09740B04FC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59369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340FB0-37D7-4DDF-A47C-9F37C9B9BF99}"/>
              </a:ext>
            </a:extLst>
          </p:cNvPr>
          <p:cNvSpPr>
            <a:spLocks noGrp="1"/>
          </p:cNvSpPr>
          <p:nvPr>
            <p:ph type="title"/>
          </p:nvPr>
        </p:nvSpPr>
        <p:spPr>
          <a:xfrm>
            <a:off x="874713" y="452718"/>
            <a:ext cx="9176121" cy="1400530"/>
          </a:xfrm>
        </p:spPr>
        <p:txBody>
          <a:bodyPr>
            <a:normAutofit/>
          </a:bodyPr>
          <a:lstStyle/>
          <a:p>
            <a:pPr algn="ctr"/>
            <a:r>
              <a:rPr lang="cs-CZ" sz="2800" b="1" dirty="0"/>
              <a:t>Systemický přístup</a:t>
            </a:r>
          </a:p>
        </p:txBody>
      </p:sp>
      <p:sp>
        <p:nvSpPr>
          <p:cNvPr id="3" name="Zástupný obsah 2">
            <a:extLst>
              <a:ext uri="{FF2B5EF4-FFF2-40B4-BE49-F238E27FC236}">
                <a16:creationId xmlns:a16="http://schemas.microsoft.com/office/drawing/2014/main" id="{1DB15F13-299C-4CDE-BC1C-9110F3CAE7E6}"/>
              </a:ext>
            </a:extLst>
          </p:cNvPr>
          <p:cNvSpPr>
            <a:spLocks noGrp="1"/>
          </p:cNvSpPr>
          <p:nvPr>
            <p:ph idx="1"/>
          </p:nvPr>
        </p:nvSpPr>
        <p:spPr>
          <a:xfrm>
            <a:off x="1103312" y="2159540"/>
            <a:ext cx="8946541" cy="4088859"/>
          </a:xfrm>
        </p:spPr>
        <p:txBody>
          <a:bodyPr/>
          <a:lstStyle/>
          <a:p>
            <a:pPr marL="0" indent="0" algn="just">
              <a:buNone/>
            </a:pPr>
            <a:r>
              <a:rPr lang="cs-CZ" dirty="0"/>
              <a:t>Vlastní práce s klientem důsledně používá konstruktivistický přístup, který otevírá cestu k budoucnosti a k řešení. Vychází ze zdrojů přítomných v každém člověku. Hledají se taková řešení, jež obohatí všechny zúčastněné strany. Je potřeba měnit ne samotnou situaci, ale pohled na ni (reinterpretace). Protože jde o situaci, která je již minulostí, musí se změnit to, jak jí klienti rozumějí, jaký má pro ně smysl a význam.“ </a:t>
            </a:r>
          </a:p>
          <a:p>
            <a:pPr marL="0" indent="0" algn="just">
              <a:buNone/>
            </a:pPr>
            <a:endParaRPr lang="cs-CZ" dirty="0"/>
          </a:p>
          <a:p>
            <a:pPr marL="0" indent="0" algn="just">
              <a:buNone/>
            </a:pPr>
            <a:r>
              <a:rPr lang="cs-CZ" dirty="0"/>
              <a:t>(příklad mediace v nemocnici)</a:t>
            </a:r>
          </a:p>
        </p:txBody>
      </p:sp>
      <p:pic>
        <p:nvPicPr>
          <p:cNvPr id="4" name="Picture 2" descr="slapznak2">
            <a:extLst>
              <a:ext uri="{FF2B5EF4-FFF2-40B4-BE49-F238E27FC236}">
                <a16:creationId xmlns:a16="http://schemas.microsoft.com/office/drawing/2014/main" id="{6AE7FED2-A1F3-4A15-ACE2-C06025D0E6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729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Mediace a vyjednávání</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a:spcBef>
                <a:spcPts val="0"/>
              </a:spcBef>
              <a:buFont typeface="Arial" panose="020B0604020202020204" pitchFamily="34" charset="0"/>
              <a:buChar char="•"/>
              <a:defRPr/>
            </a:pPr>
            <a:r>
              <a:rPr lang="cs-CZ" dirty="0"/>
              <a:t>Vyjednávání je proces, kdy se dvě nebo více stran s odlišným vnímáním, potřebami, motivací snaží  shodnout.</a:t>
            </a:r>
            <a:endParaRPr lang="cs-CZ" altLang="cs-CZ" sz="2800" b="1" dirty="0">
              <a:latin typeface="Times New Roman" pitchFamily="18" charset="0"/>
            </a:endParaRP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r>
              <a:rPr lang="cs-CZ" dirty="0"/>
              <a:t>„Mediace je metodou řešení mezilidských konfliktů, při níž neutrální kvalifikovaná osoba – mediátor – pomáhá účastníkům konfliktu ve vzájemné komunikaci a do rozumění. Jejím cílem je dosažení spokojenosti s výsledkem i průběhem řešení tohoto konfliktu.“</a:t>
            </a:r>
          </a:p>
          <a:p>
            <a:pPr algn="just">
              <a:spcBef>
                <a:spcPts val="0"/>
              </a:spcBef>
              <a:buFont typeface="Arial" panose="020B0604020202020204" pitchFamily="34" charset="0"/>
              <a:buChar char="•"/>
              <a:defRPr/>
            </a:pPr>
            <a:endParaRPr lang="cs-CZ" dirty="0"/>
          </a:p>
          <a:p>
            <a:pPr algn="just">
              <a:spcBef>
                <a:spcPts val="0"/>
              </a:spcBef>
              <a:buFont typeface="Arial" panose="020B0604020202020204" pitchFamily="34" charset="0"/>
              <a:buChar char="•"/>
              <a:defRPr/>
            </a:pPr>
            <a:endParaRPr lang="cs-CZ" dirty="0"/>
          </a:p>
          <a:p>
            <a:endParaRPr lang="cs-CZ" dirty="0"/>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2588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C93690-2D63-41D4-9D7C-308261D0408F}"/>
              </a:ext>
            </a:extLst>
          </p:cNvPr>
          <p:cNvSpPr>
            <a:spLocks noGrp="1"/>
          </p:cNvSpPr>
          <p:nvPr>
            <p:ph type="title"/>
          </p:nvPr>
        </p:nvSpPr>
        <p:spPr>
          <a:xfrm>
            <a:off x="838200" y="452718"/>
            <a:ext cx="9212634" cy="1082467"/>
          </a:xfrm>
        </p:spPr>
        <p:txBody>
          <a:bodyPr>
            <a:noAutofit/>
          </a:bodyPr>
          <a:lstStyle/>
          <a:p>
            <a:pPr algn="ctr"/>
            <a:r>
              <a:rPr lang="cs-CZ" sz="2800" b="1" dirty="0"/>
              <a:t>Sociologická východiska</a:t>
            </a:r>
          </a:p>
        </p:txBody>
      </p:sp>
      <p:sp>
        <p:nvSpPr>
          <p:cNvPr id="3" name="Zástupný obsah 2">
            <a:extLst>
              <a:ext uri="{FF2B5EF4-FFF2-40B4-BE49-F238E27FC236}">
                <a16:creationId xmlns:a16="http://schemas.microsoft.com/office/drawing/2014/main" id="{B4C2D41C-91E5-4C8E-9228-63D45E380082}"/>
              </a:ext>
            </a:extLst>
          </p:cNvPr>
          <p:cNvSpPr>
            <a:spLocks noGrp="1"/>
          </p:cNvSpPr>
          <p:nvPr>
            <p:ph idx="1"/>
          </p:nvPr>
        </p:nvSpPr>
        <p:spPr>
          <a:xfrm>
            <a:off x="838200" y="1795244"/>
            <a:ext cx="10515600" cy="4381719"/>
          </a:xfrm>
        </p:spPr>
        <p:txBody>
          <a:bodyPr>
            <a:normAutofit/>
          </a:bodyPr>
          <a:lstStyle/>
          <a:p>
            <a:pPr marL="0" indent="0">
              <a:buNone/>
            </a:pPr>
            <a:r>
              <a:rPr lang="cs-CZ" dirty="0"/>
              <a:t>„Společnost ve skutečnosti neexistuje, nebo lépe: společnost existuje, jen pokud se lidé chovají, jako kdyby skutečně existovala. Empiricky se však vyskytují pouze jednotliví lidé se svými zájmy a svým konkrétním jednáním. Hledáme-li skutečný subjekt potřeb společnosti, narážíme obvykle na zájmy zcela konkrétních osob, zpravidla těch, které o potřebách společnosti hovoří“ (Keller).</a:t>
            </a:r>
          </a:p>
          <a:p>
            <a:pPr marL="0" indent="0">
              <a:buNone/>
            </a:pPr>
            <a:endParaRPr lang="cs-CZ" dirty="0"/>
          </a:p>
          <a:p>
            <a:pPr marL="0" indent="0">
              <a:buNone/>
            </a:pPr>
            <a:r>
              <a:rPr lang="cs-CZ" dirty="0"/>
              <a:t>Mediaci můžeme sociologicky ukotvit jako médium, komunikační prostředek utváření společných zájmů a proměny jednání společenských subjektů, které se rozhodly svou konfliktní situaci právě mediací změnit</a:t>
            </a:r>
          </a:p>
        </p:txBody>
      </p:sp>
      <p:pic>
        <p:nvPicPr>
          <p:cNvPr id="4" name="Picture 2" descr="slapznak2">
            <a:extLst>
              <a:ext uri="{FF2B5EF4-FFF2-40B4-BE49-F238E27FC236}">
                <a16:creationId xmlns:a16="http://schemas.microsoft.com/office/drawing/2014/main" id="{A3F3F71E-62A5-44FE-AC9C-7EFB33C79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30724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86D89C-0658-422C-B36B-22E57A912E62}"/>
              </a:ext>
            </a:extLst>
          </p:cNvPr>
          <p:cNvSpPr>
            <a:spLocks noGrp="1"/>
          </p:cNvSpPr>
          <p:nvPr>
            <p:ph type="title"/>
          </p:nvPr>
        </p:nvSpPr>
        <p:spPr>
          <a:xfrm>
            <a:off x="988521" y="436742"/>
            <a:ext cx="9176121" cy="888719"/>
          </a:xfrm>
        </p:spPr>
        <p:txBody>
          <a:bodyPr>
            <a:noAutofit/>
          </a:bodyPr>
          <a:lstStyle/>
          <a:p>
            <a:pPr algn="ctr"/>
            <a:r>
              <a:rPr lang="cs-CZ" sz="2800" b="1" dirty="0"/>
              <a:t>Sociologická východiska</a:t>
            </a:r>
          </a:p>
        </p:txBody>
      </p:sp>
      <p:sp>
        <p:nvSpPr>
          <p:cNvPr id="3" name="Zástupný obsah 2">
            <a:extLst>
              <a:ext uri="{FF2B5EF4-FFF2-40B4-BE49-F238E27FC236}">
                <a16:creationId xmlns:a16="http://schemas.microsoft.com/office/drawing/2014/main" id="{BD915608-FB19-444B-BEDB-CEBE1D5A5C9C}"/>
              </a:ext>
            </a:extLst>
          </p:cNvPr>
          <p:cNvSpPr>
            <a:spLocks noGrp="1"/>
          </p:cNvSpPr>
          <p:nvPr>
            <p:ph idx="1"/>
          </p:nvPr>
        </p:nvSpPr>
        <p:spPr>
          <a:xfrm>
            <a:off x="1103312" y="1543574"/>
            <a:ext cx="8946541" cy="4704825"/>
          </a:xfrm>
        </p:spPr>
        <p:txBody>
          <a:bodyPr>
            <a:normAutofit/>
          </a:bodyPr>
          <a:lstStyle/>
          <a:p>
            <a:pPr marL="0" indent="0">
              <a:buNone/>
            </a:pPr>
            <a:r>
              <a:rPr lang="cs-CZ" dirty="0"/>
              <a:t>Jak je možné, že </a:t>
            </a:r>
            <a:r>
              <a:rPr lang="cs-CZ" dirty="0" err="1"/>
              <a:t>že</a:t>
            </a:r>
            <a:r>
              <a:rPr lang="cs-CZ" dirty="0"/>
              <a:t> společnost dokáže zachovat pevný řád, k jehož respektování jsou vedeni všichni členové společnosti? </a:t>
            </a:r>
          </a:p>
          <a:p>
            <a:pPr marL="0" indent="0">
              <a:buNone/>
            </a:pPr>
            <a:endParaRPr lang="cs-CZ" dirty="0"/>
          </a:p>
          <a:p>
            <a:pPr marL="0" indent="0">
              <a:buNone/>
            </a:pPr>
            <a:r>
              <a:rPr lang="cs-CZ" dirty="0"/>
              <a:t>Teorie konfliktu</a:t>
            </a:r>
          </a:p>
          <a:p>
            <a:pPr marL="0" indent="0">
              <a:buNone/>
            </a:pPr>
            <a:r>
              <a:rPr lang="cs-CZ" dirty="0"/>
              <a:t>Teorie </a:t>
            </a:r>
            <a:r>
              <a:rPr lang="cs-CZ" dirty="0" err="1"/>
              <a:t>interpretativní</a:t>
            </a:r>
            <a:endParaRPr lang="cs-CZ" dirty="0"/>
          </a:p>
          <a:p>
            <a:pPr marL="0" indent="0">
              <a:buNone/>
            </a:pPr>
            <a:r>
              <a:rPr lang="cs-CZ" dirty="0"/>
              <a:t>Teorie konsenzuální</a:t>
            </a:r>
          </a:p>
          <a:p>
            <a:pPr marL="0" indent="0">
              <a:buNone/>
            </a:pPr>
            <a:endParaRPr lang="cs-CZ" dirty="0"/>
          </a:p>
          <a:p>
            <a:pPr marL="0" indent="0" algn="just">
              <a:buNone/>
            </a:pPr>
            <a:r>
              <a:rPr lang="cs-CZ" dirty="0"/>
              <a:t>Účastnici mediace se svým aktivním jednáním rozhodnou svůj konfliktní vztah změnit a vystavět na nových, konsenzuálních základech. K tomu mezi sebou uzavřou úmluvu a zavážou se v ní stanovená pravidla nového fungování dodržovat. To vše jim umožní vzájemné soužití v určité harmonii a řádu</a:t>
            </a:r>
          </a:p>
        </p:txBody>
      </p:sp>
      <p:pic>
        <p:nvPicPr>
          <p:cNvPr id="4" name="Picture 2" descr="slapznak2">
            <a:extLst>
              <a:ext uri="{FF2B5EF4-FFF2-40B4-BE49-F238E27FC236}">
                <a16:creationId xmlns:a16="http://schemas.microsoft.com/office/drawing/2014/main" id="{2B64EC79-A27B-44A9-9C46-56A7A349B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2103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46A1251-9967-4621-8532-4787D7D60809}"/>
              </a:ext>
            </a:extLst>
          </p:cNvPr>
          <p:cNvSpPr>
            <a:spLocks noGrp="1"/>
          </p:cNvSpPr>
          <p:nvPr>
            <p:ph type="title"/>
          </p:nvPr>
        </p:nvSpPr>
        <p:spPr>
          <a:xfrm>
            <a:off x="874713" y="452718"/>
            <a:ext cx="9176121" cy="1074078"/>
          </a:xfrm>
        </p:spPr>
        <p:txBody>
          <a:bodyPr>
            <a:noAutofit/>
          </a:bodyPr>
          <a:lstStyle/>
          <a:p>
            <a:pPr algn="ctr"/>
            <a:r>
              <a:rPr lang="cs-CZ" sz="2800" b="1" dirty="0"/>
              <a:t>Teorie práva</a:t>
            </a:r>
          </a:p>
        </p:txBody>
      </p:sp>
      <p:sp>
        <p:nvSpPr>
          <p:cNvPr id="3" name="Zástupný obsah 2">
            <a:extLst>
              <a:ext uri="{FF2B5EF4-FFF2-40B4-BE49-F238E27FC236}">
                <a16:creationId xmlns:a16="http://schemas.microsoft.com/office/drawing/2014/main" id="{90564E8C-0A87-47AF-A0E1-2927B7845473}"/>
              </a:ext>
            </a:extLst>
          </p:cNvPr>
          <p:cNvSpPr>
            <a:spLocks noGrp="1"/>
          </p:cNvSpPr>
          <p:nvPr>
            <p:ph idx="1"/>
          </p:nvPr>
        </p:nvSpPr>
        <p:spPr>
          <a:xfrm>
            <a:off x="1103312" y="1468074"/>
            <a:ext cx="8946541" cy="4780326"/>
          </a:xfrm>
        </p:spPr>
        <p:txBody>
          <a:bodyPr/>
          <a:lstStyle/>
          <a:p>
            <a:pPr marL="0" indent="0" algn="just">
              <a:buNone/>
            </a:pPr>
            <a:r>
              <a:rPr lang="cs-CZ" dirty="0"/>
              <a:t>Většina právního uvažování byla spojena s myšlenkou, že svět, včetně lidské společnosti, má svá pravidla, která směřují k dobru či spravedlnosti, tedy platí v něm řád, který je na člověku nezávislý, a který je utvářen božskou bytostí.</a:t>
            </a:r>
          </a:p>
          <a:p>
            <a:pPr marL="0" indent="0" algn="just">
              <a:buNone/>
            </a:pPr>
            <a:r>
              <a:rPr lang="cs-CZ" dirty="0"/>
              <a:t>Jde o právo nepsané, věčné, univerzální a nezávislé na státu (resp. společenství států).</a:t>
            </a:r>
          </a:p>
        </p:txBody>
      </p:sp>
      <p:pic>
        <p:nvPicPr>
          <p:cNvPr id="4" name="Picture 2" descr="slapznak2">
            <a:extLst>
              <a:ext uri="{FF2B5EF4-FFF2-40B4-BE49-F238E27FC236}">
                <a16:creationId xmlns:a16="http://schemas.microsoft.com/office/drawing/2014/main" id="{D602831B-4F4E-44DF-9E29-AA8DF1335A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40602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40F087-329C-42E8-90AC-0195CBDFB296}"/>
              </a:ext>
            </a:extLst>
          </p:cNvPr>
          <p:cNvSpPr>
            <a:spLocks noGrp="1"/>
          </p:cNvSpPr>
          <p:nvPr>
            <p:ph type="title"/>
          </p:nvPr>
        </p:nvSpPr>
        <p:spPr>
          <a:xfrm>
            <a:off x="874713" y="452717"/>
            <a:ext cx="9176121" cy="1225081"/>
          </a:xfrm>
        </p:spPr>
        <p:txBody>
          <a:bodyPr>
            <a:noAutofit/>
          </a:bodyPr>
          <a:lstStyle/>
          <a:p>
            <a:pPr algn="ctr"/>
            <a:r>
              <a:rPr lang="cs-CZ" sz="2800" b="1" dirty="0"/>
              <a:t>Teorie práva</a:t>
            </a:r>
          </a:p>
        </p:txBody>
      </p:sp>
      <p:sp>
        <p:nvSpPr>
          <p:cNvPr id="3" name="Zástupný obsah 2">
            <a:extLst>
              <a:ext uri="{FF2B5EF4-FFF2-40B4-BE49-F238E27FC236}">
                <a16:creationId xmlns:a16="http://schemas.microsoft.com/office/drawing/2014/main" id="{096CC9E3-2862-49DB-8677-8A260C5D750F}"/>
              </a:ext>
            </a:extLst>
          </p:cNvPr>
          <p:cNvSpPr>
            <a:spLocks noGrp="1"/>
          </p:cNvSpPr>
          <p:nvPr>
            <p:ph idx="1"/>
          </p:nvPr>
        </p:nvSpPr>
        <p:spPr>
          <a:xfrm>
            <a:off x="1103312" y="2072081"/>
            <a:ext cx="8946541" cy="4176318"/>
          </a:xfrm>
        </p:spPr>
        <p:txBody>
          <a:bodyPr/>
          <a:lstStyle/>
          <a:p>
            <a:pPr marL="0" indent="0" algn="just">
              <a:buNone/>
            </a:pPr>
            <a:r>
              <a:rPr lang="cs-CZ" dirty="0"/>
              <a:t>Na přelomu 18. a 19. století se začínají objevovat trhliny v racionalistické teorii přirozeného práva. Vznikají pochybnosti o poměrech člověka ke druhým (a státu), do právního myšlení vniká představa změny. Počíná se v něm odrážet i představa vývoje a pokroku. Sílí myšlenka, že se nelze řídit pouze přirozenými pravidly, ale především zákony – pravidly, která stanovuje stát a vynucuje si zároveň jejich dodržování. Hovoříme-li o přirozeném právu jako o přirozeném výtvoru, pak pozitivní právo je výtvor umělý, výtvor lidí. Pozitivní právo musí být stanoveno, aby platilo a aby bylo účinné. Je vázáno na projev vůle normotvůrce, na určitý postup při přijímání právních norem, na instituce v tomto postupu vystupující. Jde o projev vůle lidí, proto je toto právo měnitelné</a:t>
            </a:r>
          </a:p>
          <a:p>
            <a:pPr marL="0" indent="0" algn="just">
              <a:buNone/>
            </a:pPr>
            <a:r>
              <a:rPr lang="cs-CZ" dirty="0"/>
              <a:t>Přijatá mediační dohoda je z hlediska sociálních disciplín sociální smlouvou, z právního hlediska normativní regulací,</a:t>
            </a:r>
          </a:p>
        </p:txBody>
      </p:sp>
      <p:pic>
        <p:nvPicPr>
          <p:cNvPr id="4" name="Picture 2" descr="slapznak2">
            <a:extLst>
              <a:ext uri="{FF2B5EF4-FFF2-40B4-BE49-F238E27FC236}">
                <a16:creationId xmlns:a16="http://schemas.microsoft.com/office/drawing/2014/main" id="{80E41B88-8AE9-401F-8CDD-E88E80939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817035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D3E612-DEF1-4AE4-B62D-A6D23D364A5B}"/>
              </a:ext>
            </a:extLst>
          </p:cNvPr>
          <p:cNvSpPr>
            <a:spLocks noGrp="1"/>
          </p:cNvSpPr>
          <p:nvPr>
            <p:ph type="title"/>
          </p:nvPr>
        </p:nvSpPr>
        <p:spPr>
          <a:xfrm>
            <a:off x="874713" y="452718"/>
            <a:ext cx="9176121" cy="1600200"/>
          </a:xfrm>
        </p:spPr>
        <p:txBody>
          <a:bodyPr>
            <a:normAutofit/>
          </a:bodyPr>
          <a:lstStyle/>
          <a:p>
            <a:pPr algn="ctr"/>
            <a:r>
              <a:rPr lang="cs-CZ" dirty="0" err="1"/>
              <a:t>Restorativní</a:t>
            </a:r>
            <a:r>
              <a:rPr lang="cs-CZ" dirty="0"/>
              <a:t> justice</a:t>
            </a:r>
          </a:p>
        </p:txBody>
      </p:sp>
      <p:sp>
        <p:nvSpPr>
          <p:cNvPr id="3" name="Zástupný obsah 2">
            <a:extLst>
              <a:ext uri="{FF2B5EF4-FFF2-40B4-BE49-F238E27FC236}">
                <a16:creationId xmlns:a16="http://schemas.microsoft.com/office/drawing/2014/main" id="{DAF2C08A-6D22-4350-BC2C-CDCFC287EFBA}"/>
              </a:ext>
            </a:extLst>
          </p:cNvPr>
          <p:cNvSpPr>
            <a:spLocks noGrp="1"/>
          </p:cNvSpPr>
          <p:nvPr>
            <p:ph idx="1"/>
          </p:nvPr>
        </p:nvSpPr>
        <p:spPr>
          <a:xfrm>
            <a:off x="1103312" y="2393004"/>
            <a:ext cx="8946541" cy="3855395"/>
          </a:xfrm>
        </p:spPr>
        <p:txBody>
          <a:bodyPr/>
          <a:lstStyle/>
          <a:p>
            <a:pPr marL="0" indent="0">
              <a:buNone/>
            </a:pPr>
            <a:endParaRPr lang="cs-CZ" dirty="0"/>
          </a:p>
        </p:txBody>
      </p:sp>
      <p:pic>
        <p:nvPicPr>
          <p:cNvPr id="4" name="Picture 2" descr="slapznak2">
            <a:extLst>
              <a:ext uri="{FF2B5EF4-FFF2-40B4-BE49-F238E27FC236}">
                <a16:creationId xmlns:a16="http://schemas.microsoft.com/office/drawing/2014/main" id="{781614CD-6924-4764-97EF-C1481521BC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381000" y="404813"/>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152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Exkurz do historie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eaLnBrk="1" hangingPunct="1">
              <a:spcBef>
                <a:spcPts val="0"/>
              </a:spcBef>
              <a:buFont typeface="Arial" panose="020B0604020202020204" pitchFamily="34" charset="0"/>
              <a:buChar char="•"/>
              <a:defRPr/>
            </a:pPr>
            <a:endParaRPr lang="cs-CZ" altLang="cs-CZ" sz="2800" b="1" dirty="0">
              <a:latin typeface="Times New Roman" pitchFamily="18" charset="0"/>
            </a:endParaRPr>
          </a:p>
          <a:p>
            <a:r>
              <a:rPr lang="cs-CZ" dirty="0"/>
              <a:t>již ve starověku – Féničané (obchodníci), Babyloňané, antické Řecko (rozhodcové)</a:t>
            </a:r>
          </a:p>
          <a:p>
            <a:r>
              <a:rPr lang="cs-CZ" dirty="0"/>
              <a:t>ve starověkém Římě ho nazývali internuncius, medium, </a:t>
            </a:r>
            <a:r>
              <a:rPr lang="cs-CZ" dirty="0" err="1"/>
              <a:t>intercessor</a:t>
            </a:r>
            <a:r>
              <a:rPr lang="cs-CZ" dirty="0"/>
              <a:t>, </a:t>
            </a:r>
            <a:r>
              <a:rPr lang="cs-CZ" dirty="0" err="1"/>
              <a:t>philantropus</a:t>
            </a:r>
            <a:r>
              <a:rPr lang="cs-CZ" dirty="0"/>
              <a:t>, </a:t>
            </a:r>
            <a:r>
              <a:rPr lang="cs-CZ" dirty="0" err="1"/>
              <a:t>interpolator</a:t>
            </a:r>
            <a:r>
              <a:rPr lang="cs-CZ" dirty="0"/>
              <a:t>, </a:t>
            </a:r>
            <a:r>
              <a:rPr lang="cs-CZ" dirty="0" err="1"/>
              <a:t>conciliator</a:t>
            </a:r>
            <a:r>
              <a:rPr lang="cs-CZ" dirty="0"/>
              <a:t>, </a:t>
            </a:r>
            <a:r>
              <a:rPr lang="cs-CZ" dirty="0" err="1"/>
              <a:t>interlocutor</a:t>
            </a:r>
            <a:r>
              <a:rPr lang="cs-CZ" dirty="0"/>
              <a:t>, </a:t>
            </a:r>
            <a:r>
              <a:rPr lang="cs-CZ" dirty="0" err="1"/>
              <a:t>interpres</a:t>
            </a:r>
            <a:r>
              <a:rPr lang="cs-CZ" dirty="0"/>
              <a:t> a nakonec </a:t>
            </a:r>
            <a:r>
              <a:rPr lang="cs-CZ" dirty="0" err="1"/>
              <a:t>mediator</a:t>
            </a:r>
            <a:endParaRPr lang="cs-CZ" dirty="0"/>
          </a:p>
          <a:p>
            <a:r>
              <a:rPr lang="cs-CZ" dirty="0"/>
              <a:t>mediace není typická pouze pro starověkou Evropu – Čína, Japonsko – vůdce komunity</a:t>
            </a: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7044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452718"/>
            <a:ext cx="9404723" cy="1074525"/>
          </a:xfrm>
        </p:spPr>
        <p:txBody>
          <a:bodyPr>
            <a:noAutofit/>
          </a:bodyPr>
          <a:lstStyle/>
          <a:p>
            <a:pPr algn="ctr"/>
            <a:r>
              <a:rPr lang="cs-CZ" altLang="cs-CZ" sz="2800" b="1" dirty="0"/>
              <a:t>Exkurz do historie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p:txBody>
          <a:bodyPr>
            <a:normAutofit/>
          </a:bodyPr>
          <a:lstStyle/>
          <a:p>
            <a:pPr algn="just" eaLnBrk="1" hangingPunct="1">
              <a:spcBef>
                <a:spcPts val="0"/>
              </a:spcBef>
              <a:buFont typeface="Arial" panose="020B0604020202020204" pitchFamily="34" charset="0"/>
              <a:buChar char="•"/>
              <a:defRPr/>
            </a:pPr>
            <a:endParaRPr lang="cs-CZ" altLang="cs-CZ" sz="2800" b="1" dirty="0">
              <a:latin typeface="Times New Roman" pitchFamily="18" charset="0"/>
            </a:endParaRPr>
          </a:p>
          <a:p>
            <a:r>
              <a:rPr lang="cs-CZ" dirty="0"/>
              <a:t> středověk v Evropě – obviněný x poškozený – hledali se optimální způsoby řešení situace a konfliktu (pokrytí nákladů pohřbu oběti, soudních výloh (v některých případech i v průběhu soudu vypitého piva) a také ke složení patřičné sumy na výživu a výchovu pozůstalých dětí oběti. Rodině oběti musel rovněž poukázat jako výraz pokání dohodnutou finanční částku) </a:t>
            </a:r>
          </a:p>
          <a:p>
            <a:r>
              <a:rPr lang="cs-CZ" dirty="0"/>
              <a:t>usilovalo se o neusilování o pomstu</a:t>
            </a:r>
          </a:p>
          <a:p>
            <a:r>
              <a:rPr lang="cs-CZ" dirty="0"/>
              <a:t>původ a hodnoty v křesťanství – odpuštění, pokání, nastavení druhé tváře, vykoupení z hříchů, smírčí kříž</a:t>
            </a: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3263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0AB7B5-F1FC-4A86-8287-1D72C2656A58}"/>
              </a:ext>
            </a:extLst>
          </p:cNvPr>
          <p:cNvSpPr>
            <a:spLocks noGrp="1"/>
          </p:cNvSpPr>
          <p:nvPr>
            <p:ph type="title"/>
          </p:nvPr>
        </p:nvSpPr>
        <p:spPr>
          <a:xfrm>
            <a:off x="646111" y="838899"/>
            <a:ext cx="9404723" cy="688344"/>
          </a:xfrm>
        </p:spPr>
        <p:txBody>
          <a:bodyPr>
            <a:noAutofit/>
          </a:bodyPr>
          <a:lstStyle/>
          <a:p>
            <a:pPr algn="ctr"/>
            <a:r>
              <a:rPr lang="cs-CZ" altLang="cs-CZ" sz="2800" b="1" dirty="0"/>
              <a:t>Exkurz do historie mediace</a:t>
            </a:r>
            <a:br>
              <a:rPr lang="cs-CZ" altLang="cs-CZ" sz="2800" b="1" dirty="0"/>
            </a:br>
            <a:endParaRPr lang="cs-CZ" sz="2800" dirty="0"/>
          </a:p>
        </p:txBody>
      </p:sp>
      <p:sp>
        <p:nvSpPr>
          <p:cNvPr id="3" name="Zástupný obsah 2">
            <a:extLst>
              <a:ext uri="{FF2B5EF4-FFF2-40B4-BE49-F238E27FC236}">
                <a16:creationId xmlns:a16="http://schemas.microsoft.com/office/drawing/2014/main" id="{FCC02C75-F1E7-4149-8ACF-34BA2E1FB2DE}"/>
              </a:ext>
            </a:extLst>
          </p:cNvPr>
          <p:cNvSpPr>
            <a:spLocks noGrp="1"/>
          </p:cNvSpPr>
          <p:nvPr>
            <p:ph idx="1"/>
          </p:nvPr>
        </p:nvSpPr>
        <p:spPr>
          <a:xfrm>
            <a:off x="1103312" y="2052919"/>
            <a:ext cx="8946541" cy="4029100"/>
          </a:xfrm>
        </p:spPr>
        <p:txBody>
          <a:bodyPr>
            <a:normAutofit/>
          </a:bodyPr>
          <a:lstStyle/>
          <a:p>
            <a:pPr algn="just"/>
            <a:r>
              <a:rPr lang="cs-CZ" dirty="0"/>
              <a:t> „</a:t>
            </a:r>
            <a:r>
              <a:rPr lang="cs-CZ" dirty="0" err="1"/>
              <a:t>Ross</a:t>
            </a:r>
            <a:r>
              <a:rPr lang="cs-CZ" dirty="0"/>
              <a:t> (1993) se ve své publikaci </a:t>
            </a:r>
            <a:r>
              <a:rPr lang="cs-CZ" dirty="0" err="1"/>
              <a:t>The</a:t>
            </a:r>
            <a:r>
              <a:rPr lang="cs-CZ" dirty="0"/>
              <a:t> Management </a:t>
            </a:r>
            <a:r>
              <a:rPr lang="cs-CZ" dirty="0" err="1"/>
              <a:t>of</a:t>
            </a:r>
            <a:r>
              <a:rPr lang="cs-CZ" dirty="0"/>
              <a:t> </a:t>
            </a:r>
            <a:r>
              <a:rPr lang="cs-CZ" dirty="0" err="1"/>
              <a:t>Conflict</a:t>
            </a:r>
            <a:r>
              <a:rPr lang="cs-CZ" dirty="0"/>
              <a:t> (Řízení konfliktů) soustřeďuje na kulturní pozadí konfliktů. V tomto kontextu nabízí charakteristiku kultur s konstruktivním přístupem k řešení konfliktů. Jako příklad uvádí pět kultur (konkrétní kultury z Afriky, Malajsie, Polynésie, Severní Ameriky a Evropy), jejichž společnými znaky jsou nízká míra pohotovosti k agresi a násilí, silné propojení zájmů jedinců a komunity, preferování vlastního rozhodování a snaha o kontrolu nad řešením sporu, dostupnost pomoci třetí strany (pomoc v řešení konfliktu, ne rozhodování za účastníky sporu), zájem o znovunastolení míru, resp. spolupráce, možnost odstoupit, pokud není možné dosáhnout přijatelného řešení. V tomto můžeme vidět evidentní znaky mediace, resp. participativního řešení konfliktů.“ </a:t>
            </a:r>
          </a:p>
        </p:txBody>
      </p:sp>
      <p:pic>
        <p:nvPicPr>
          <p:cNvPr id="4" name="Picture 2" descr="slapznak2">
            <a:extLst>
              <a:ext uri="{FF2B5EF4-FFF2-40B4-BE49-F238E27FC236}">
                <a16:creationId xmlns:a16="http://schemas.microsoft.com/office/drawing/2014/main" id="{5FE783CD-BD43-4BCF-AC89-A2B1937FD2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0" y="576721"/>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284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9ADF4D-45D7-40AC-86B7-0569D3E4D105}"/>
              </a:ext>
            </a:extLst>
          </p:cNvPr>
          <p:cNvSpPr>
            <a:spLocks noGrp="1"/>
          </p:cNvSpPr>
          <p:nvPr>
            <p:ph type="title"/>
          </p:nvPr>
        </p:nvSpPr>
        <p:spPr>
          <a:xfrm>
            <a:off x="646111" y="452718"/>
            <a:ext cx="9404723" cy="1093980"/>
          </a:xfrm>
        </p:spPr>
        <p:txBody>
          <a:bodyPr>
            <a:normAutofit/>
          </a:bodyPr>
          <a:lstStyle/>
          <a:p>
            <a:pPr algn="ctr"/>
            <a:r>
              <a:rPr lang="cs-CZ" altLang="cs-CZ" sz="2800" b="1" dirty="0"/>
              <a:t>Exkurz do historie mediace</a:t>
            </a:r>
            <a:endParaRPr lang="cs-CZ" sz="2800" b="1" dirty="0"/>
          </a:p>
        </p:txBody>
      </p:sp>
      <p:sp>
        <p:nvSpPr>
          <p:cNvPr id="3" name="Zástupný obsah 2">
            <a:extLst>
              <a:ext uri="{FF2B5EF4-FFF2-40B4-BE49-F238E27FC236}">
                <a16:creationId xmlns:a16="http://schemas.microsoft.com/office/drawing/2014/main" id="{06F6D830-B765-4F2E-AA11-CCFA3866600C}"/>
              </a:ext>
            </a:extLst>
          </p:cNvPr>
          <p:cNvSpPr>
            <a:spLocks noGrp="1"/>
          </p:cNvSpPr>
          <p:nvPr>
            <p:ph idx="1"/>
          </p:nvPr>
        </p:nvSpPr>
        <p:spPr/>
        <p:txBody>
          <a:bodyPr>
            <a:normAutofit/>
          </a:bodyPr>
          <a:lstStyle/>
          <a:p>
            <a:pPr algn="just"/>
            <a:r>
              <a:rPr lang="cs-CZ" b="1" dirty="0"/>
              <a:t>Mediace jako metoda - </a:t>
            </a:r>
            <a:r>
              <a:rPr lang="cs-CZ" dirty="0"/>
              <a:t>„Mediace jako specifická metoda řešení konfliktů se začala uplatňovat zhruba před 40 lety, je tedy poměrně mladá. Studiu její historie však není věnována větší pozornost. Ta je zatím soustředěna na možnosti aplikace mediace či objasňování zákonitostí mediace. Obojí je determinováno především požadavky praxe.“ </a:t>
            </a:r>
          </a:p>
          <a:p>
            <a:pPr algn="just"/>
            <a:r>
              <a:rPr lang="cs-CZ" dirty="0"/>
              <a:t>„Nové pojetí mediace vzniklo podle H. </a:t>
            </a:r>
            <a:r>
              <a:rPr lang="cs-CZ" dirty="0" err="1"/>
              <a:t>Boserupa</a:t>
            </a:r>
            <a:r>
              <a:rPr lang="cs-CZ" dirty="0"/>
              <a:t> (2000) na třech základech:</a:t>
            </a:r>
          </a:p>
          <a:p>
            <a:pPr algn="just"/>
            <a:r>
              <a:rPr lang="cs-CZ" dirty="0"/>
              <a:t>komunikace, vyjednávání, strukturování procesu.“ </a:t>
            </a:r>
          </a:p>
          <a:p>
            <a:pPr algn="just"/>
            <a:endParaRPr lang="cs-CZ" dirty="0"/>
          </a:p>
        </p:txBody>
      </p:sp>
      <p:pic>
        <p:nvPicPr>
          <p:cNvPr id="4" name="Picture 2" descr="slapznak2">
            <a:extLst>
              <a:ext uri="{FF2B5EF4-FFF2-40B4-BE49-F238E27FC236}">
                <a16:creationId xmlns:a16="http://schemas.microsoft.com/office/drawing/2014/main" id="{4C12D0AD-F12B-4FE1-8FBF-A286F79A761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7547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D9FB27-4FDD-4683-A994-192741826608}"/>
              </a:ext>
            </a:extLst>
          </p:cNvPr>
          <p:cNvSpPr>
            <a:spLocks noGrp="1"/>
          </p:cNvSpPr>
          <p:nvPr>
            <p:ph type="title"/>
          </p:nvPr>
        </p:nvSpPr>
        <p:spPr/>
        <p:txBody>
          <a:bodyPr>
            <a:normAutofit/>
          </a:bodyPr>
          <a:lstStyle/>
          <a:p>
            <a:pPr algn="ctr"/>
            <a:r>
              <a:rPr lang="cs-CZ" altLang="cs-CZ" sz="3200" b="1" dirty="0"/>
              <a:t>Exkurz do historie mediace</a:t>
            </a:r>
            <a:endParaRPr lang="cs-CZ" dirty="0"/>
          </a:p>
        </p:txBody>
      </p:sp>
      <p:sp>
        <p:nvSpPr>
          <p:cNvPr id="3" name="Zástupný obsah 2">
            <a:extLst>
              <a:ext uri="{FF2B5EF4-FFF2-40B4-BE49-F238E27FC236}">
                <a16:creationId xmlns:a16="http://schemas.microsoft.com/office/drawing/2014/main" id="{1836C13F-EDA1-4B04-9B0B-369BEC4178E6}"/>
              </a:ext>
            </a:extLst>
          </p:cNvPr>
          <p:cNvSpPr>
            <a:spLocks noGrp="1"/>
          </p:cNvSpPr>
          <p:nvPr>
            <p:ph idx="1"/>
          </p:nvPr>
        </p:nvSpPr>
        <p:spPr/>
        <p:txBody>
          <a:bodyPr>
            <a:normAutofit/>
          </a:bodyPr>
          <a:lstStyle/>
          <a:p>
            <a:pPr algn="just">
              <a:spcBef>
                <a:spcPts val="0"/>
              </a:spcBef>
              <a:buFontTx/>
              <a:buNone/>
              <a:defRPr/>
            </a:pPr>
            <a:endParaRPr lang="cs-CZ" sz="2800" b="1" dirty="0">
              <a:cs typeface="Times New Roman" pitchFamily="18" charset="0"/>
            </a:endParaRPr>
          </a:p>
          <a:p>
            <a:r>
              <a:rPr lang="cs-CZ" dirty="0"/>
              <a:t>v 60. letech 20. století v USA – změna hodnot, migrace, diverzita společnosti, přesun obyvatel z venkova do měst, rozpad tradičních společenství, přirozených komunit, konflikty mezi komunitami</a:t>
            </a:r>
          </a:p>
          <a:p>
            <a:r>
              <a:rPr lang="cs-CZ" dirty="0"/>
              <a:t>vznikaly svépomocné aktivity, neboť instituce nestačily zvládat nárůst sporů</a:t>
            </a:r>
          </a:p>
        </p:txBody>
      </p:sp>
      <p:pic>
        <p:nvPicPr>
          <p:cNvPr id="4" name="Picture 2" descr="slapznak2">
            <a:extLst>
              <a:ext uri="{FF2B5EF4-FFF2-40B4-BE49-F238E27FC236}">
                <a16:creationId xmlns:a16="http://schemas.microsoft.com/office/drawing/2014/main" id="{D6672276-EB6B-411B-9BF7-C7EEB3037F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52398"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0388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6597AF-3508-44B0-BB16-9C14DE5EC0CE}"/>
              </a:ext>
            </a:extLst>
          </p:cNvPr>
          <p:cNvSpPr>
            <a:spLocks noGrp="1"/>
          </p:cNvSpPr>
          <p:nvPr>
            <p:ph type="title"/>
          </p:nvPr>
        </p:nvSpPr>
        <p:spPr/>
        <p:txBody>
          <a:bodyPr>
            <a:normAutofit/>
          </a:bodyPr>
          <a:lstStyle/>
          <a:p>
            <a:pPr algn="ctr"/>
            <a:r>
              <a:rPr lang="cs-CZ" b="1" dirty="0"/>
              <a:t>Dva směry mediace</a:t>
            </a:r>
          </a:p>
        </p:txBody>
      </p:sp>
      <p:sp>
        <p:nvSpPr>
          <p:cNvPr id="3" name="Zástupný obsah 2">
            <a:extLst>
              <a:ext uri="{FF2B5EF4-FFF2-40B4-BE49-F238E27FC236}">
                <a16:creationId xmlns:a16="http://schemas.microsoft.com/office/drawing/2014/main" id="{6E06BB68-3177-4BB8-A697-8E8D29A2215D}"/>
              </a:ext>
            </a:extLst>
          </p:cNvPr>
          <p:cNvSpPr>
            <a:spLocks noGrp="1"/>
          </p:cNvSpPr>
          <p:nvPr>
            <p:ph idx="1"/>
          </p:nvPr>
        </p:nvSpPr>
        <p:spPr/>
        <p:txBody>
          <a:bodyPr>
            <a:normAutofit/>
          </a:bodyPr>
          <a:lstStyle/>
          <a:p>
            <a:pPr marL="0" indent="0" algn="just" eaLnBrk="1" hangingPunct="1">
              <a:spcBef>
                <a:spcPts val="0"/>
              </a:spcBef>
              <a:buFontTx/>
              <a:buNone/>
              <a:defRPr/>
            </a:pPr>
            <a:endParaRPr lang="cs-CZ" altLang="cs-CZ" sz="2800" dirty="0">
              <a:cs typeface="Times New Roman" pitchFamily="18" charset="0"/>
            </a:endParaRPr>
          </a:p>
          <a:p>
            <a:pPr algn="just"/>
            <a:r>
              <a:rPr lang="cs-CZ" dirty="0"/>
              <a:t>1. Společenské organizace společně s představiteli justice a právními reformátory prosazovali využívání mediace k rozvoji společenství a jako alternativu k formálnímu soudnímu systému. </a:t>
            </a:r>
          </a:p>
          <a:p>
            <a:pPr algn="just"/>
            <a:r>
              <a:rPr lang="cs-CZ" dirty="0"/>
              <a:t> 2. Političtí vůdci a lídři občanských komunit zaváděli mediaci k řešení společenských konfliktů. Komunitní mechanismy smiřování byly chápány jako demokratická příležitost občanů včasně zasáhnout do konfliktu, dříve než tak bude učiněno institucionálními mechanismy. Očekávalo se od nich, že přispějí ke společenskému smíru, ale také k rozvoji občanů, jejich kontroly nad vlastními životy, k jejich humanizaci a individualizaci.</a:t>
            </a:r>
          </a:p>
        </p:txBody>
      </p:sp>
      <p:pic>
        <p:nvPicPr>
          <p:cNvPr id="4" name="Picture 2" descr="slapznak2">
            <a:extLst>
              <a:ext uri="{FF2B5EF4-FFF2-40B4-BE49-F238E27FC236}">
                <a16:creationId xmlns:a16="http://schemas.microsoft.com/office/drawing/2014/main" id="{63C3F484-8B95-436D-859A-9318DAF1CB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107845"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369191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C2696-9E7A-45CF-8074-B0021FABB472}"/>
              </a:ext>
            </a:extLst>
          </p:cNvPr>
          <p:cNvSpPr>
            <a:spLocks noGrp="1"/>
          </p:cNvSpPr>
          <p:nvPr>
            <p:ph type="title"/>
          </p:nvPr>
        </p:nvSpPr>
        <p:spPr>
          <a:xfrm>
            <a:off x="933855" y="452718"/>
            <a:ext cx="9116979" cy="1171801"/>
          </a:xfrm>
        </p:spPr>
        <p:txBody>
          <a:bodyPr>
            <a:normAutofit/>
          </a:bodyPr>
          <a:lstStyle/>
          <a:p>
            <a:pPr algn="ctr"/>
            <a:br>
              <a:rPr lang="cs-CZ" sz="3200" b="1" dirty="0"/>
            </a:br>
            <a:r>
              <a:rPr lang="cs-CZ" sz="3200" b="1" dirty="0"/>
              <a:t>Dva směry mediace</a:t>
            </a:r>
            <a:endParaRPr lang="cs-CZ" dirty="0"/>
          </a:p>
        </p:txBody>
      </p:sp>
      <p:sp>
        <p:nvSpPr>
          <p:cNvPr id="3" name="Zástupný obsah 2">
            <a:extLst>
              <a:ext uri="{FF2B5EF4-FFF2-40B4-BE49-F238E27FC236}">
                <a16:creationId xmlns:a16="http://schemas.microsoft.com/office/drawing/2014/main" id="{FE188599-B88C-4499-8A2C-A80681994550}"/>
              </a:ext>
            </a:extLst>
          </p:cNvPr>
          <p:cNvSpPr>
            <a:spLocks noGrp="1"/>
          </p:cNvSpPr>
          <p:nvPr>
            <p:ph idx="1"/>
          </p:nvPr>
        </p:nvSpPr>
        <p:spPr/>
        <p:txBody>
          <a:bodyPr>
            <a:normAutofit/>
          </a:bodyPr>
          <a:lstStyle/>
          <a:p>
            <a:pPr marL="0" indent="0">
              <a:buFontTx/>
              <a:buNone/>
              <a:defRPr/>
            </a:pPr>
            <a:endParaRPr lang="cs-CZ" altLang="cs-CZ" sz="2800" b="1" dirty="0">
              <a:cs typeface="Times New Roman" pitchFamily="18" charset="0"/>
            </a:endParaRPr>
          </a:p>
          <a:p>
            <a:pPr algn="just">
              <a:buFont typeface="Arial" panose="020B0604020202020204" pitchFamily="34" charset="0"/>
              <a:buChar char="•"/>
              <a:defRPr/>
            </a:pPr>
            <a:r>
              <a:rPr lang="cs-CZ" dirty="0"/>
              <a:t>V důsledku převážně pozitivního přijetí mediace v laických i odborných kruzích se rozšířily také její možnosti aplikace na široké spektrum konfliktů: rozvod, ekologické konflikty, bydlení, institucionální konflikty (např. s věznicemi, školami, nemocnicemi), malé pohledávky, osobní urážky, pojištění, komunitní konflikty, politické konflikty, mezinárodní konflikty </a:t>
            </a:r>
          </a:p>
        </p:txBody>
      </p:sp>
      <p:pic>
        <p:nvPicPr>
          <p:cNvPr id="4" name="Picture 2" descr="slapznak2">
            <a:extLst>
              <a:ext uri="{FF2B5EF4-FFF2-40B4-BE49-F238E27FC236}">
                <a16:creationId xmlns:a16="http://schemas.microsoft.com/office/drawing/2014/main" id="{3A40645C-9FEE-46C0-A298-40012928F1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821" y="452718"/>
            <a:ext cx="493713"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00009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Modrá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Slice</Template>
  <TotalTime>434</TotalTime>
  <Words>2114</Words>
  <Application>Microsoft Office PowerPoint</Application>
  <PresentationFormat>Širokoúhlá obrazovka</PresentationFormat>
  <Paragraphs>99</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Times New Roman</vt:lpstr>
      <vt:lpstr>Wingdings 3</vt:lpstr>
      <vt:lpstr>Ion</vt:lpstr>
      <vt:lpstr>Přístupy v sociální práce – vyjednávání a mediace</vt:lpstr>
      <vt:lpstr>Mediace a vyjednávání </vt:lpstr>
      <vt:lpstr>Exkurz do historie mediace </vt:lpstr>
      <vt:lpstr>Exkurz do historie mediace </vt:lpstr>
      <vt:lpstr>Exkurz do historie mediace </vt:lpstr>
      <vt:lpstr>Exkurz do historie mediace</vt:lpstr>
      <vt:lpstr>Exkurz do historie mediace</vt:lpstr>
      <vt:lpstr>Dva směry mediace</vt:lpstr>
      <vt:lpstr> Dva směry mediace</vt:lpstr>
      <vt:lpstr>Filosofická východiska mediace </vt:lpstr>
      <vt:lpstr>Filosofická východiska mediace</vt:lpstr>
      <vt:lpstr>Filosofická východiska mediace</vt:lpstr>
      <vt:lpstr>Přínos filosofie do mediace</vt:lpstr>
      <vt:lpstr>Přínos filosofie do mediace</vt:lpstr>
      <vt:lpstr>Přínos filosofie do mediace</vt:lpstr>
      <vt:lpstr>Psychologická východiska mediace</vt:lpstr>
      <vt:lpstr>Systemický přístup</vt:lpstr>
      <vt:lpstr>Systemický přístup</vt:lpstr>
      <vt:lpstr>Systemický přístup</vt:lpstr>
      <vt:lpstr>Sociologická východiska</vt:lpstr>
      <vt:lpstr>Sociologická východiska</vt:lpstr>
      <vt:lpstr>Teorie práva</vt:lpstr>
      <vt:lpstr>Teorie práva</vt:lpstr>
      <vt:lpstr>Restorativní justice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úprava sociálně – právní ochrany dětí:</dc:title>
  <dc:creator>Ondřej Ipser</dc:creator>
  <cp:lastModifiedBy>Ipser Ondřej</cp:lastModifiedBy>
  <cp:revision>39</cp:revision>
  <dcterms:created xsi:type="dcterms:W3CDTF">2021-01-08T18:44:04Z</dcterms:created>
  <dcterms:modified xsi:type="dcterms:W3CDTF">2024-10-01T08:58:19Z</dcterms:modified>
</cp:coreProperties>
</file>