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27"/>
  </p:notesMasterIdLst>
  <p:handoutMasterIdLst>
    <p:handoutMasterId r:id="rId28"/>
  </p:handoutMasterIdLst>
  <p:sldIdLst>
    <p:sldId id="262" r:id="rId5"/>
    <p:sldId id="281" r:id="rId6"/>
    <p:sldId id="261" r:id="rId7"/>
    <p:sldId id="258" r:id="rId8"/>
    <p:sldId id="276" r:id="rId9"/>
    <p:sldId id="259" r:id="rId10"/>
    <p:sldId id="260" r:id="rId11"/>
    <p:sldId id="282" r:id="rId12"/>
    <p:sldId id="284" r:id="rId13"/>
    <p:sldId id="290" r:id="rId14"/>
    <p:sldId id="275" r:id="rId15"/>
    <p:sldId id="263" r:id="rId16"/>
    <p:sldId id="285" r:id="rId17"/>
    <p:sldId id="264" r:id="rId18"/>
    <p:sldId id="277" r:id="rId19"/>
    <p:sldId id="278" r:id="rId20"/>
    <p:sldId id="279" r:id="rId21"/>
    <p:sldId id="283" r:id="rId22"/>
    <p:sldId id="286" r:id="rId23"/>
    <p:sldId id="287" r:id="rId24"/>
    <p:sldId id="288" r:id="rId25"/>
    <p:sldId id="289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63" d="100"/>
          <a:sy n="63" d="100"/>
        </p:scale>
        <p:origin x="1068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0004D1A2-E289-AA47-B94B-01BB01C920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C687E64B-5AC4-3A41-A1D1-731CB04E7B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7635DD7C-E644-6A43-A1B7-1DE38233F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F14E04A5-4797-1348-B7F6-EE6C8A968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75ADEBBD-800A-EE45-B7A1-67CD94DC86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F4C3194-85F4-774C-9C36-260FA06190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E4039839-F51B-5042-9375-558343FF76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EDD78AE1-E8DB-9E40-A0CD-AFB2C1BDD2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EAFC13FF-A91C-FD4E-ACB1-45B8F3951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484A610E-C5AF-7441-A9B6-66F370901A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8B5418F-6235-B841-A95D-FB1A7B7E64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E4235525-362F-0D45-BD44-45A52C405F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ucnmuni-my.sharepoint.com/:x:/g/personal/65285_muni_cz/EeYpRs9BSYdAu5TX33u773MBJVc4GzEwecntsxOK6Q-uwg?e=du5eu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edr9m/" TargetMode="External"/><Relationship Id="rId2" Type="http://schemas.openxmlformats.org/officeDocument/2006/relationships/hyperlink" Target="https://is.muni.cz/th/jctl9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rozpis/tema?balik=522085;obdobi=9723;fakulta=1423;kod=VPLn4598;predmet=1638361" TargetMode="External"/><Relationship Id="rId2" Type="http://schemas.openxmlformats.org/officeDocument/2006/relationships/hyperlink" Target="https://is.muni.cz/auth/rozpis/tema?balik=520997;obdobi=9723;fakulta=1423;kod=VPLb1280;predmet=163834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A733B-297D-5AD0-ACA0-8DF9308DA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Metodologie závěrečné práce I </a:t>
            </a:r>
            <a:br>
              <a:rPr lang="cs-CZ" sz="3000" dirty="0"/>
            </a:br>
            <a:r>
              <a:rPr lang="cs-CZ" sz="2800" dirty="0"/>
              <a:t>(cíle a průběh předmětu metodologie)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FE3B58-0F6B-8916-E29F-A34BDBC42A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Hora</a:t>
            </a:r>
          </a:p>
          <a:p>
            <a:r>
              <a:rPr lang="cs-CZ" dirty="0"/>
              <a:t>Markéta Horáková</a:t>
            </a:r>
          </a:p>
        </p:txBody>
      </p:sp>
    </p:spTree>
    <p:extLst>
      <p:ext uri="{BB962C8B-B14F-4D97-AF65-F5344CB8AC3E}">
        <p14:creationId xmlns:p14="http://schemas.microsoft.com/office/powerpoint/2010/main" val="1620238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351053"/>
            <a:ext cx="8064900" cy="451576"/>
          </a:xfrm>
        </p:spPr>
        <p:txBody>
          <a:bodyPr/>
          <a:lstStyle/>
          <a:p>
            <a:r>
              <a:rPr lang="cs-CZ" b="1" dirty="0"/>
              <a:t>Téma a vedoucí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14400"/>
            <a:ext cx="8064900" cy="5592547"/>
          </a:xfrm>
        </p:spPr>
        <p:txBody>
          <a:bodyPr>
            <a:normAutofit fontScale="40000" lnSpcReduction="20000"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dirty="0"/>
              <a:t> podívat se do předmětu Metodologie, do rozpisů témat závěrečných prací a vybrat téma, které mě zajímá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45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dirty="0"/>
              <a:t> zapsat se k tématu (obvykle 1 téma = 1 student)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45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dirty="0"/>
              <a:t>počkat na reakci vyučujícího, který téma nabídl/vede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45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dirty="0"/>
              <a:t>pokud potvrdí moji volbu, osobně ho kontaktuji (mailem, telefonicky, návštěvou) a upřesňuji téma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45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dirty="0"/>
              <a:t>pokud zamítne moji volbu, pokračuji od bodu 1 (jiné téma, jiný vyučující)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45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dirty="0"/>
              <a:t>po osobní domluvě s vedoucím práce zanesu jméno vedoucího do sdílené tabulky v předmětu Metodologie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45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dirty="0"/>
              <a:t>pracuji na záměru DP dle zadání (ve spolupráci s vedoucím práce)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45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dirty="0"/>
              <a:t>po odevzdání finální verze záměru DP vloží vedoucí práce moje téma do </a:t>
            </a:r>
            <a:r>
              <a:rPr lang="cs-CZ" sz="4500" dirty="0" err="1"/>
              <a:t>Isu</a:t>
            </a:r>
            <a:r>
              <a:rPr lang="cs-CZ" sz="4500" dirty="0"/>
              <a:t> včetně stručného zadání práce (vychází z mnou zpracovaného záměru DP)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71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Termíny pro jednotlivé 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A1188D01-CFEC-8B74-82CE-23F3668D1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05588"/>
              </p:ext>
            </p:extLst>
          </p:nvPr>
        </p:nvGraphicFramePr>
        <p:xfrm>
          <a:off x="455775" y="1243176"/>
          <a:ext cx="8483125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4858">
                  <a:extLst>
                    <a:ext uri="{9D8B030D-6E8A-4147-A177-3AD203B41FA5}">
                      <a16:colId xmlns:a16="http://schemas.microsoft.com/office/drawing/2014/main" val="3046371245"/>
                    </a:ext>
                  </a:extLst>
                </a:gridCol>
                <a:gridCol w="2398267">
                  <a:extLst>
                    <a:ext uri="{9D8B030D-6E8A-4147-A177-3AD203B41FA5}">
                      <a16:colId xmlns:a16="http://schemas.microsoft.com/office/drawing/2014/main" val="3214496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Úkol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Termín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611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Nalezení vedoucího diplomové práce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(Úvodní konzultace)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1. 11. 2024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09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Zapsání tématu a vedoucího do tabulky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10. 11. 2024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292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Odevzdání první verze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22. 11. 2024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292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Př. druhé verze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22. 12. 2024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845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Př. třetí verze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14. 2. 2025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34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Zavedení názvu a zadání práce do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14. 2. 2025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918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393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Proces spolupráce s vedoucím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96" y="1469810"/>
            <a:ext cx="8064900" cy="4999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/>
              <a:t>Jak má vedoucí práce poskytovat zpětnou vazbu v průběhu psaní práce?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Podrobně jako příloha 1 sylabu předmětu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Způsoby spolupráce (individuální).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Způsoby komunikace s vedoucím.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Konzultace literatury.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Vedoucí čte každou část textu pouze jednou (zpětná vazba + dotazy)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Jak uděluje vedoucí hodnocení v předmětech?</a:t>
            </a:r>
          </a:p>
          <a:p>
            <a:pPr marL="54000" indent="0">
              <a:buNone/>
            </a:pPr>
            <a:r>
              <a:rPr lang="cs-CZ" sz="2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Co dělat, když vedoucí práce nereaguje?</a:t>
            </a:r>
          </a:p>
        </p:txBody>
      </p:sp>
    </p:spTree>
    <p:extLst>
      <p:ext uri="{BB962C8B-B14F-4D97-AF65-F5344CB8AC3E}">
        <p14:creationId xmlns:p14="http://schemas.microsoft.com/office/powerpoint/2010/main" val="3992379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 na sdílený disk pro zápis tématu a vedoucího ZP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1331"/>
            <a:ext cx="8064900" cy="481982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0" indent="0">
              <a:buNone/>
            </a:pPr>
            <a:r>
              <a:rPr lang="cs-CZ" sz="1800" u="sng" kern="1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https://ucnmuni-my.sharepoint.com/:x:/g/personal/65285_muni_cz/EeYpRs9BSYdAu5TX33u773MBJVc4GzEwecntsxOK6Q-uwg?e=du5eu9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Student uvede své UČO, jméno a jméno domluveného vedoucího práce.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562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720000"/>
            <a:ext cx="8449056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Záměr projektu </a:t>
            </a:r>
            <a:r>
              <a:rPr lang="cs-CZ" b="1" dirty="0"/>
              <a:t>pro </a:t>
            </a:r>
            <a:r>
              <a:rPr lang="cs-CZ" dirty="0"/>
              <a:t>stanove</a:t>
            </a:r>
            <a:r>
              <a:rPr lang="cs-CZ" b="1" dirty="0"/>
              <a:t>ní cílů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2" y="1444173"/>
            <a:ext cx="8064900" cy="46938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dirty="0"/>
              <a:t>Student zpracovává cíle práce do záměru projektu v textovém editoru.</a:t>
            </a:r>
          </a:p>
          <a:p>
            <a:pPr marL="0" indent="0">
              <a:buNone/>
            </a:pPr>
            <a:r>
              <a:rPr lang="cs-CZ" sz="3000" dirty="0"/>
              <a:t>Celkově cca 2-5 stran (500–1250 slov).</a:t>
            </a:r>
          </a:p>
          <a:p>
            <a:pPr marL="0" indent="0">
              <a:buNone/>
            </a:pPr>
            <a:r>
              <a:rPr lang="cs-CZ" sz="3000" dirty="0"/>
              <a:t>Obsahuje tři části: </a:t>
            </a:r>
          </a:p>
          <a:p>
            <a:pPr marL="646200" lvl="1" indent="-457200">
              <a:buAutoNum type="alphaUcParenR"/>
            </a:pPr>
            <a:r>
              <a:rPr lang="cs-CZ" sz="3200" dirty="0"/>
              <a:t>téma a problém, </a:t>
            </a:r>
          </a:p>
          <a:p>
            <a:pPr marL="646200" lvl="1" indent="-457200">
              <a:buAutoNum type="alphaUcParenR"/>
            </a:pPr>
            <a:r>
              <a:rPr lang="cs-CZ" sz="3200" dirty="0"/>
              <a:t>současný stav poznání </a:t>
            </a:r>
          </a:p>
          <a:p>
            <a:pPr marL="646200" lvl="1" indent="-457200">
              <a:buAutoNum type="alphaUcParenR"/>
            </a:pPr>
            <a:r>
              <a:rPr lang="cs-CZ" sz="3200" dirty="0"/>
              <a:t>cíle práce (hlavní výzkumná otázka)</a:t>
            </a:r>
          </a:p>
          <a:p>
            <a:pPr marL="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obsahově vhodně naplnit jednotlivé části,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 přiměřeném rozsahu,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respektovat návodné body.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Stále jeden dokument (může být dopracováván).</a:t>
            </a:r>
          </a:p>
        </p:txBody>
      </p:sp>
    </p:spTree>
    <p:extLst>
      <p:ext uri="{BB962C8B-B14F-4D97-AF65-F5344CB8AC3E}">
        <p14:creationId xmlns:p14="http://schemas.microsoft.com/office/powerpoint/2010/main" val="155975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Záměr projektu</a:t>
            </a:r>
            <a:r>
              <a:rPr lang="cs-CZ" b="1" dirty="0"/>
              <a:t> (</a:t>
            </a:r>
            <a:r>
              <a:rPr lang="cs-CZ" dirty="0"/>
              <a:t>část</a:t>
            </a:r>
            <a:r>
              <a:rPr lang="cs-CZ" b="1" dirty="0"/>
              <a:t> 1):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1"/>
            <a:ext cx="8064900" cy="451224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000" dirty="0"/>
              <a:t>Rozsah: minimálně 200 slov.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Student definuje téma, popíše a vysvětlí sociální či organizační problém (nebo výzkumný problém).</a:t>
            </a:r>
          </a:p>
          <a:p>
            <a:pPr marL="0" indent="0">
              <a:buNone/>
            </a:pPr>
            <a:r>
              <a:rPr lang="cs-CZ" sz="3000" dirty="0"/>
              <a:t>     (vztah mezi sociálním problémem a výzkumným                               problémem).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Zdůvodní jeho význam, relevanci a legitimitu.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Např. závažnost, důsledky, rozsah, naléhavost, užitečnost, nutnost poznání.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Definuje oblast a perspektivu řešení.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676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264" y="574721"/>
            <a:ext cx="80649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Záměr projektu</a:t>
            </a:r>
            <a:r>
              <a:rPr lang="cs-CZ" b="1" dirty="0"/>
              <a:t> (</a:t>
            </a:r>
            <a:r>
              <a:rPr lang="cs-CZ" dirty="0"/>
              <a:t>část</a:t>
            </a:r>
            <a:r>
              <a:rPr lang="cs-CZ" b="1" dirty="0"/>
              <a:t> 2): současný stav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64" y="1435628"/>
            <a:ext cx="8064900" cy="5199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000" dirty="0"/>
              <a:t>Rozsah: minimálně 200 slov.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Naznačí teoretická východiska pro poznání problému.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Provede krátkou diskuzi vzhledem ke stavu poznání (co se o tom ví).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Může zahrnovat rovinu opatření.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Může uvést osobní stanovisko nebo pozici vzhledem k problému.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Pokud je to možné stanovit, uvede, čeho by bylo vhodné dosáhnout.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Uvede, jaké typy poznatků by mohlo být prospěšné získat.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Vedoucí práce může žádat doplnění oborové relevance.</a:t>
            </a:r>
          </a:p>
        </p:txBody>
      </p:sp>
    </p:spTree>
    <p:extLst>
      <p:ext uri="{BB962C8B-B14F-4D97-AF65-F5344CB8AC3E}">
        <p14:creationId xmlns:p14="http://schemas.microsoft.com/office/powerpoint/2010/main" val="148009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633" y="333920"/>
            <a:ext cx="8064900" cy="451576"/>
          </a:xfrm>
        </p:spPr>
        <p:txBody>
          <a:bodyPr>
            <a:normAutofit/>
          </a:bodyPr>
          <a:lstStyle/>
          <a:p>
            <a:r>
              <a:rPr lang="cs-CZ" dirty="0"/>
              <a:t>Záměr projektu</a:t>
            </a:r>
            <a:r>
              <a:rPr lang="cs-CZ" b="1" dirty="0"/>
              <a:t> (</a:t>
            </a:r>
            <a:r>
              <a:rPr lang="cs-CZ" dirty="0"/>
              <a:t>část</a:t>
            </a:r>
            <a:r>
              <a:rPr lang="cs-CZ" b="1" dirty="0"/>
              <a:t> 3):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33" y="959722"/>
            <a:ext cx="8064900" cy="51769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600" dirty="0"/>
              <a:t>Rozsah: minimálně 100 slov.</a:t>
            </a:r>
          </a:p>
          <a:p>
            <a:pPr marL="0" indent="0">
              <a:buNone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Uvede poznávací cíl (hlavní výzkumnou otázku).</a:t>
            </a:r>
          </a:p>
          <a:p>
            <a:pPr marL="0" indent="0">
              <a:buNone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Napíše minimálně jeden odstavec, ve kterém vysvětlí význam výsledné podoby poznávacího cíle (co je smyslem navržené výzkumné otázky a jaký bude přínos/přidaná hodnota vytvořené práce).</a:t>
            </a:r>
          </a:p>
          <a:p>
            <a:pPr marL="0" indent="0">
              <a:buNone/>
            </a:pPr>
            <a:r>
              <a:rPr lang="cs-CZ" sz="2600" i="1" dirty="0"/>
              <a:t>Vedoucí práce posoudí srozumitelnost cíle.</a:t>
            </a:r>
          </a:p>
          <a:p>
            <a:pPr marL="0" indent="0">
              <a:buNone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Naznačí, jak by chtěl provést výzkum.</a:t>
            </a:r>
          </a:p>
          <a:p>
            <a:pPr marL="0" indent="0">
              <a:buNone/>
            </a:pPr>
            <a:r>
              <a:rPr lang="cs-CZ" sz="2600" dirty="0"/>
              <a:t>(design a metody).</a:t>
            </a:r>
          </a:p>
          <a:p>
            <a:pPr marL="0" indent="0">
              <a:buNone/>
            </a:pPr>
            <a:r>
              <a:rPr lang="cs-CZ" sz="2600" i="1" dirty="0"/>
              <a:t>Vedoucí práce posoudí proveditelnost výzkumu.</a:t>
            </a:r>
          </a:p>
          <a:p>
            <a:pPr marL="0" indent="0">
              <a:buNone/>
            </a:pPr>
            <a:endParaRPr lang="cs-CZ" sz="2600" i="1" dirty="0"/>
          </a:p>
          <a:p>
            <a:pPr marL="0" indent="0">
              <a:buNone/>
            </a:pPr>
            <a:r>
              <a:rPr lang="cs-CZ" sz="2600" i="1" dirty="0"/>
              <a:t>Pozor: objednávka vs. zadání cílů ZP</a:t>
            </a:r>
          </a:p>
        </p:txBody>
      </p:sp>
    </p:spTree>
    <p:extLst>
      <p:ext uri="{BB962C8B-B14F-4D97-AF65-F5344CB8AC3E}">
        <p14:creationId xmlns:p14="http://schemas.microsoft.com/office/powerpoint/2010/main" val="3811143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52640"/>
            <a:ext cx="8064900" cy="451576"/>
          </a:xfrm>
        </p:spPr>
        <p:txBody>
          <a:bodyPr>
            <a:normAutofit/>
          </a:bodyPr>
          <a:lstStyle/>
          <a:p>
            <a:r>
              <a:rPr lang="cs-CZ" dirty="0"/>
              <a:t>Zadání ZP do IS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923" y="704216"/>
            <a:ext cx="8064900" cy="549007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Je nezbytné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Vedoucí vychází z textu záměru 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Název práce (český, anglický)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Co bude podstatou výzkumu + náznak postupu, metody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Musí uvést cíl 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Základní literatura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Student je vyrozuměn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Student potvrzuje, že rozumí a souhlasí.</a:t>
            </a:r>
          </a:p>
        </p:txBody>
      </p:sp>
    </p:spTree>
    <p:extLst>
      <p:ext uri="{BB962C8B-B14F-4D97-AF65-F5344CB8AC3E}">
        <p14:creationId xmlns:p14="http://schemas.microsoft.com/office/powerpoint/2010/main" val="1850447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52640"/>
            <a:ext cx="8064900" cy="451576"/>
          </a:xfrm>
        </p:spPr>
        <p:txBody>
          <a:bodyPr>
            <a:normAutofit/>
          </a:bodyPr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421" y="1049656"/>
            <a:ext cx="8409157" cy="522922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Téma: Uplatnění lidí s nízkou kvalifikací na trhu 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Problém: Lidé s nejvýše základním vzděláním jsou častěji nezaměstnaní nebo ekonomicky neaktivní (data), heterogenní skupina (kombi znevýhodnění), působí spíše na sekundárním trhu práce, rovněž do opatření APZ se dostávají sporadicky (motivace)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Poznání: 4 složky konceptu zaměstnatelnosti – problémy v oblasti HC, SC, adaptability, kariérové identity a aktuální situace na TP (popsat, doložit daty)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Poznávací cíl (HVO): Jaká je zaměstnatelnost osob s nízkou kvalifikací na vybraném lokálním trhu práce?</a:t>
            </a:r>
          </a:p>
        </p:txBody>
      </p:sp>
    </p:spTree>
    <p:extLst>
      <p:ext uri="{BB962C8B-B14F-4D97-AF65-F5344CB8AC3E}">
        <p14:creationId xmlns:p14="http://schemas.microsoft.com/office/powerpoint/2010/main" val="227164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806C1-540D-C756-546C-DC04E2DB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A8FAF-E87B-53CF-73F5-2DD21F744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18400"/>
            <a:ext cx="8064900" cy="4419600"/>
          </a:xfrm>
        </p:spPr>
        <p:txBody>
          <a:bodyPr>
            <a:normAutofit/>
          </a:bodyPr>
          <a:lstStyle/>
          <a:p>
            <a:pPr marL="54000" indent="0">
              <a:buNone/>
            </a:pPr>
            <a:r>
              <a:rPr lang="cs-CZ" sz="3000" dirty="0"/>
              <a:t>Přednášky, konzultace: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1. setkání: jaký je proces psaní DP a jak se stanoví cíle.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2. setkání: jak psát diplomovou práci.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3. setkání (volitelné): individuální konzultace s garantem (4.-8.11.2024).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+ Individuální konzultace s vedoucími práce.</a:t>
            </a:r>
          </a:p>
        </p:txBody>
      </p:sp>
    </p:spTree>
    <p:extLst>
      <p:ext uri="{BB962C8B-B14F-4D97-AF65-F5344CB8AC3E}">
        <p14:creationId xmlns:p14="http://schemas.microsoft.com/office/powerpoint/2010/main" val="3699167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52640"/>
            <a:ext cx="8064900" cy="451576"/>
          </a:xfrm>
        </p:spPr>
        <p:txBody>
          <a:bodyPr>
            <a:normAutofit/>
          </a:bodyPr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861" y="704216"/>
            <a:ext cx="8409157" cy="581850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Téma: Nábor a udržení dobrovolníků v organizacích poskytujících sociální služby různým skupinám klientů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Problém: vysoká poptávka po sociálních službách pro různé cílové skupiny klientů a současně omezené personální kapacity poskytovatelů (náročné pracovní podmínky) – řešení pomocí dobrovolnictví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Poznání: koncept dobrovolnictví – heterogenní skupina s odlišnou motivací a kapacitami, rovněž management dobrovolníků (jejich nábor a personální práce s nimi) se v organizacích liší (personální strategie v neziskovém sek.)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Poznávací cíl (HVO): Jaké personální strategie využívají vybrané neziskové organizace poskytující různé typy sociálních služeb ve vybraném městě ČR vůči dobrovolnictví a dobrovolníkům?</a:t>
            </a:r>
          </a:p>
        </p:txBody>
      </p:sp>
    </p:spTree>
    <p:extLst>
      <p:ext uri="{BB962C8B-B14F-4D97-AF65-F5344CB8AC3E}">
        <p14:creationId xmlns:p14="http://schemas.microsoft.com/office/powerpoint/2010/main" val="1840742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52640"/>
            <a:ext cx="8064900" cy="451576"/>
          </a:xfrm>
        </p:spPr>
        <p:txBody>
          <a:bodyPr>
            <a:normAutofit/>
          </a:bodyPr>
          <a:lstStyle/>
          <a:p>
            <a:r>
              <a:rPr lang="cs-CZ" b="1" dirty="0"/>
              <a:t>Příklad </a:t>
            </a:r>
            <a:r>
              <a:rPr lang="cs-CZ" dirty="0"/>
              <a:t>3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861" y="704216"/>
            <a:ext cx="8409157" cy="581850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Téma: Opatření </a:t>
            </a:r>
            <a:r>
              <a:rPr lang="cs-CZ" sz="2000" dirty="0" err="1"/>
              <a:t>work-life</a:t>
            </a:r>
            <a:r>
              <a:rPr lang="cs-CZ" sz="2000" dirty="0"/>
              <a:t> balance ve vybrané organizaci veřejné správy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Problém: možnost sladit pracovní a rodinné povinnosti patří k často diskutovaným, organizace (jak soukromé, tak veřejné) mají obvykle nastavena některá opatření pro WLB, otázkou však je, nakolik odpovídají potřebám zaměstnanců-rodičů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Poznání: koncept WLB, význam genderu v placené (TP) a neplacené (péče o děti) práci, sendvičová generace, nabídka opatření WLB u zaměstnavatelů, potřeby rodičů, specifika veřejného sektoru jako zaměstnavatele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Poznávací cíl (HVO): Jak zaměstnanci ve vybrané organizaci veřejné správy hodnotí opatření na podporu sladění práce a rodiny v této organizaci ve vazbě na potřeby zaměstnanců s pečovatelskými závazky?</a:t>
            </a:r>
          </a:p>
        </p:txBody>
      </p:sp>
    </p:spTree>
    <p:extLst>
      <p:ext uri="{BB962C8B-B14F-4D97-AF65-F5344CB8AC3E}">
        <p14:creationId xmlns:p14="http://schemas.microsoft.com/office/powerpoint/2010/main" val="3518580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2EC98A-8332-509B-6324-C405708E72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B926F0-924B-F11C-427D-935192B7FE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AD4856-B195-CA4D-47F2-E5DB2E9E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výsledku </a:t>
            </a:r>
            <a:br>
              <a:rPr lang="cs-CZ" dirty="0"/>
            </a:br>
            <a:r>
              <a:rPr lang="cs-CZ" dirty="0"/>
              <a:t>(obhájená diplomová práce)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9A9FD7-161A-5636-C180-D272638B6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Kde hledat závěrečné práce:</a:t>
            </a:r>
          </a:p>
          <a:p>
            <a:pPr marL="54000" indent="0">
              <a:buNone/>
            </a:pPr>
            <a:r>
              <a:rPr lang="cs-CZ" dirty="0"/>
              <a:t>https://is.muni.cz/thesis/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Bakalářská práce:</a:t>
            </a:r>
          </a:p>
          <a:p>
            <a:pPr marL="54000" indent="0">
              <a:buNone/>
            </a:pPr>
            <a:r>
              <a:rPr lang="cs-CZ" dirty="0">
                <a:hlinkClick r:id="rId2"/>
              </a:rPr>
              <a:t>Závěrečná práce: Vojtěch Indra: Spolupráce, participace a inovace: předpoklady a bariéry pro co-</a:t>
            </a:r>
            <a:r>
              <a:rPr lang="cs-CZ" dirty="0" err="1">
                <a:hlinkClick r:id="rId2"/>
              </a:rPr>
              <a:t>creation</a:t>
            </a:r>
            <a:r>
              <a:rPr lang="cs-CZ" dirty="0">
                <a:hlinkClick r:id="rId2"/>
              </a:rPr>
              <a:t> ve veřejné správě (muni.cz)</a:t>
            </a: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Magisterská práce:</a:t>
            </a:r>
          </a:p>
          <a:p>
            <a:pPr marL="54000" indent="0">
              <a:buNone/>
            </a:pPr>
            <a:r>
              <a:rPr lang="cs-CZ" dirty="0">
                <a:hlinkClick r:id="rId3"/>
              </a:rPr>
              <a:t>Závěrečná práce: Bc. Lucie Nováková: Vliv vnějších aktérů na společenskou odpovědnost firmy v sociálním pilíři (muni.cz)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26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806C1-540D-C756-546C-DC04E2DB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Význam tohoto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A8FAF-E87B-53CF-73F5-2DD21F744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98772"/>
            <a:ext cx="8064900" cy="45392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 </a:t>
            </a:r>
            <a:r>
              <a:rPr lang="cs-CZ" sz="3000" dirty="0"/>
              <a:t>Vědět, jak psát diplomovou práci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Znát očekávání o procesu a výsledku.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Znát časový plán a časové milníky.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Mít vedoucího diplomové práce.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Stanovit cíle diplomové práce.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Mít zadání diplomové práce.</a:t>
            </a:r>
          </a:p>
          <a:p>
            <a:pPr marL="54000" indent="0">
              <a:buNone/>
            </a:pPr>
            <a:r>
              <a:rPr lang="cs-CZ" sz="3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A začít psát…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280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Předměty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621016"/>
          </a:xfrm>
        </p:spPr>
        <p:txBody>
          <a:bodyPr/>
          <a:lstStyle/>
          <a:p>
            <a:pPr marL="54000" indent="0">
              <a:buNone/>
            </a:pPr>
            <a:r>
              <a:rPr lang="cs-CZ" sz="3000" dirty="0"/>
              <a:t>Předměty spojené s psaním diplomové práce:</a:t>
            </a:r>
          </a:p>
          <a:p>
            <a:pPr marL="0" indent="0">
              <a:buNone/>
            </a:pPr>
            <a:endParaRPr lang="cs-CZ" sz="3000" dirty="0"/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b="1" dirty="0"/>
              <a:t>Metodologie:</a:t>
            </a:r>
            <a:r>
              <a:rPr lang="cs-CZ" sz="3000" dirty="0"/>
              <a:t> stanovení cílů práce, základní      vhled do problému, určení zadání diplomové práce 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b="1" dirty="0"/>
              <a:t>Konceptualizace:</a:t>
            </a:r>
            <a:r>
              <a:rPr lang="cs-CZ" sz="3000" dirty="0"/>
              <a:t> zpracování teoretické a metodologické části diplomové práce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b="1" dirty="0"/>
              <a:t>Diplomový seminář: </a:t>
            </a:r>
            <a:r>
              <a:rPr lang="cs-CZ" sz="3000" dirty="0"/>
              <a:t>dokončení diplomové práce (formální náležitosti) 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b="1" dirty="0"/>
              <a:t>Předměty praxe: </a:t>
            </a:r>
            <a:r>
              <a:rPr lang="cs-CZ" sz="3000" dirty="0"/>
              <a:t>zejména </a:t>
            </a:r>
            <a:r>
              <a:rPr lang="cs-CZ" sz="3000" dirty="0" err="1"/>
              <a:t>mgr.</a:t>
            </a:r>
            <a:r>
              <a:rPr lang="cs-CZ" sz="3000" dirty="0"/>
              <a:t>, ale možné i v rámci </a:t>
            </a:r>
            <a:r>
              <a:rPr lang="cs-CZ" sz="3000" dirty="0" err="1"/>
              <a:t>bc.</a:t>
            </a:r>
            <a:r>
              <a:rPr lang="cs-CZ" sz="3000" dirty="0"/>
              <a:t> studia, využití pro provedení výzkumu</a:t>
            </a:r>
          </a:p>
        </p:txBody>
      </p:sp>
    </p:spTree>
    <p:extLst>
      <p:ext uri="{BB962C8B-B14F-4D97-AF65-F5344CB8AC3E}">
        <p14:creationId xmlns:p14="http://schemas.microsoft.com/office/powerpoint/2010/main" val="196570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089" y="1017415"/>
            <a:ext cx="7886700" cy="994172"/>
          </a:xfrm>
        </p:spPr>
        <p:txBody>
          <a:bodyPr/>
          <a:lstStyle/>
          <a:p>
            <a:r>
              <a:rPr lang="cs-CZ" b="1" dirty="0"/>
              <a:t>Předměty diplomové práce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7334ED99-DCAB-E181-5BF5-0A7086233E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174396"/>
              </p:ext>
            </p:extLst>
          </p:nvPr>
        </p:nvGraphicFramePr>
        <p:xfrm>
          <a:off x="325808" y="2190605"/>
          <a:ext cx="8493072" cy="3373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992">
                  <a:extLst>
                    <a:ext uri="{9D8B030D-6E8A-4147-A177-3AD203B41FA5}">
                      <a16:colId xmlns:a16="http://schemas.microsoft.com/office/drawing/2014/main" val="1045917068"/>
                    </a:ext>
                  </a:extLst>
                </a:gridCol>
                <a:gridCol w="1950917">
                  <a:extLst>
                    <a:ext uri="{9D8B030D-6E8A-4147-A177-3AD203B41FA5}">
                      <a16:colId xmlns:a16="http://schemas.microsoft.com/office/drawing/2014/main" val="1562484234"/>
                    </a:ext>
                  </a:extLst>
                </a:gridCol>
                <a:gridCol w="1891659">
                  <a:extLst>
                    <a:ext uri="{9D8B030D-6E8A-4147-A177-3AD203B41FA5}">
                      <a16:colId xmlns:a16="http://schemas.microsoft.com/office/drawing/2014/main" val="469787217"/>
                    </a:ext>
                  </a:extLst>
                </a:gridCol>
                <a:gridCol w="1378163">
                  <a:extLst>
                    <a:ext uri="{9D8B030D-6E8A-4147-A177-3AD203B41FA5}">
                      <a16:colId xmlns:a16="http://schemas.microsoft.com/office/drawing/2014/main" val="4231042029"/>
                    </a:ext>
                  </a:extLst>
                </a:gridCol>
                <a:gridCol w="1015366">
                  <a:extLst>
                    <a:ext uri="{9D8B030D-6E8A-4147-A177-3AD203B41FA5}">
                      <a16:colId xmlns:a16="http://schemas.microsoft.com/office/drawing/2014/main" val="2583334505"/>
                    </a:ext>
                  </a:extLst>
                </a:gridCol>
                <a:gridCol w="1007975">
                  <a:extLst>
                    <a:ext uri="{9D8B030D-6E8A-4147-A177-3AD203B41FA5}">
                      <a16:colId xmlns:a16="http://schemas.microsoft.com/office/drawing/2014/main" val="1790571897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Semestr 4 (</a:t>
                      </a:r>
                      <a:r>
                        <a:rPr lang="cs-CZ" sz="1200" dirty="0" err="1"/>
                        <a:t>bc</a:t>
                      </a:r>
                      <a:r>
                        <a:rPr lang="cs-CZ" sz="1200" dirty="0"/>
                        <a:t>), 2 (</a:t>
                      </a:r>
                      <a:r>
                        <a:rPr lang="cs-CZ" sz="1200" dirty="0" err="1"/>
                        <a:t>mgr</a:t>
                      </a:r>
                      <a:r>
                        <a:rPr lang="cs-CZ" sz="120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Semestr 5 (</a:t>
                      </a:r>
                      <a:r>
                        <a:rPr lang="cs-CZ" sz="1200" dirty="0" err="1"/>
                        <a:t>bc</a:t>
                      </a:r>
                      <a:r>
                        <a:rPr lang="cs-CZ" sz="1200" dirty="0"/>
                        <a:t>), 3 (</a:t>
                      </a:r>
                      <a:r>
                        <a:rPr lang="cs-CZ" sz="1200" dirty="0" err="1"/>
                        <a:t>mgr</a:t>
                      </a:r>
                      <a:r>
                        <a:rPr lang="cs-CZ" sz="1200" dirty="0"/>
                        <a:t>)</a:t>
                      </a:r>
                    </a:p>
                  </a:txBody>
                  <a:tcPr marL="68580" marR="68580" marT="34290" marB="34290"/>
                </a:tc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Semestr 6 (</a:t>
                      </a:r>
                      <a:r>
                        <a:rPr lang="cs-CZ" sz="1200" dirty="0" err="1"/>
                        <a:t>bc</a:t>
                      </a:r>
                      <a:r>
                        <a:rPr lang="cs-CZ" sz="1200" dirty="0"/>
                        <a:t>), 4 (</a:t>
                      </a:r>
                      <a:r>
                        <a:rPr lang="cs-CZ" sz="1200" dirty="0" err="1"/>
                        <a:t>mgr</a:t>
                      </a:r>
                      <a:r>
                        <a:rPr lang="cs-CZ" sz="1200" dirty="0"/>
                        <a:t>)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20560"/>
                  </a:ext>
                </a:extLst>
              </a:tr>
              <a:tr h="634687">
                <a:tc>
                  <a:txBody>
                    <a:bodyPr/>
                    <a:lstStyle/>
                    <a:p>
                      <a:r>
                        <a:rPr lang="cs-CZ" sz="2000" dirty="0"/>
                        <a:t>Předměty psaní DP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Metodologie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Konceptualizace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Diplomový seminář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SZZ (přihlášení ke SZZ)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605360"/>
                  </a:ext>
                </a:extLst>
              </a:tr>
              <a:tr h="1315734">
                <a:tc>
                  <a:txBody>
                    <a:bodyPr/>
                    <a:lstStyle/>
                    <a:p>
                      <a:r>
                        <a:rPr lang="cs-CZ" sz="2000" dirty="0"/>
                        <a:t>Úkoly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Vedoucí a cíle práce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Teoretická a metodologická část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Dokončení práce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Odevzdání do archivu</a:t>
                      </a:r>
                    </a:p>
                  </a:txBody>
                  <a:tcPr marL="68580" marR="68580" marT="34290" marB="34290" vert="vert2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Obhajoba diplomové práce</a:t>
                      </a:r>
                    </a:p>
                  </a:txBody>
                  <a:tcPr marL="68580" marR="68580" marT="34290" marB="34290" vert="vert270"/>
                </a:tc>
                <a:extLst>
                  <a:ext uri="{0D108BD9-81ED-4DB2-BD59-A6C34878D82A}">
                    <a16:rowId xmlns:a16="http://schemas.microsoft.com/office/drawing/2014/main" val="135370729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cs-CZ" sz="2000" dirty="0"/>
                        <a:t>Předměty praxe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Praxe 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(Praxe 2)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16959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cs-CZ" sz="2000" dirty="0"/>
                        <a:t>Úkoly</a:t>
                      </a:r>
                    </a:p>
                  </a:txBody>
                  <a:tcPr marL="68580" marR="68580" marT="34290" marB="3429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Spolupráce, kontakty, sběr dat….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368286"/>
                  </a:ext>
                </a:extLst>
              </a:tr>
            </a:tbl>
          </a:graphicData>
        </a:graphic>
      </p:graphicFrame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67F1C952-6646-4696-FE0C-0C1165F4F4CA}"/>
              </a:ext>
            </a:extLst>
          </p:cNvPr>
          <p:cNvCxnSpPr/>
          <p:nvPr/>
        </p:nvCxnSpPr>
        <p:spPr>
          <a:xfrm>
            <a:off x="6749041" y="1216828"/>
            <a:ext cx="0" cy="794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9BFE9E7E-AF90-517E-B406-9750DA72DEB4}"/>
              </a:ext>
            </a:extLst>
          </p:cNvPr>
          <p:cNvCxnSpPr/>
          <p:nvPr/>
        </p:nvCxnSpPr>
        <p:spPr>
          <a:xfrm>
            <a:off x="6093151" y="1386911"/>
            <a:ext cx="0" cy="538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39978A24-7057-32CA-F7CB-1814B9053B3D}"/>
              </a:ext>
            </a:extLst>
          </p:cNvPr>
          <p:cNvSpPr txBox="1"/>
          <p:nvPr/>
        </p:nvSpPr>
        <p:spPr>
          <a:xfrm>
            <a:off x="6749041" y="1325132"/>
            <a:ext cx="1185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50" dirty="0"/>
              <a:t>Uzavření studia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CF9E805-E4E8-9518-818E-22AE8C316A91}"/>
              </a:ext>
            </a:extLst>
          </p:cNvPr>
          <p:cNvSpPr txBox="1"/>
          <p:nvPr/>
        </p:nvSpPr>
        <p:spPr>
          <a:xfrm>
            <a:off x="5512038" y="538315"/>
            <a:ext cx="123700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50" dirty="0"/>
              <a:t>Klid na </a:t>
            </a:r>
            <a:r>
              <a:rPr lang="cs-CZ" sz="1650" dirty="0" err="1"/>
              <a:t>dipl</a:t>
            </a:r>
            <a:r>
              <a:rPr lang="cs-CZ" sz="1650" dirty="0"/>
              <a:t>. práci</a:t>
            </a:r>
          </a:p>
        </p:txBody>
      </p:sp>
    </p:spTree>
    <p:extLst>
      <p:ext uri="{BB962C8B-B14F-4D97-AF65-F5344CB8AC3E}">
        <p14:creationId xmlns:p14="http://schemas.microsoft.com/office/powerpoint/2010/main" val="3278747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postupovat při tvorbě závěrečné práce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092" y="1268902"/>
            <a:ext cx="8064900" cy="52196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2400" dirty="0"/>
              <a:t>Současný zápis předmětů je riziko (nedoporučujeme)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Pozor na předčasný zápis předmětů (např. Diplomový seminář)</a:t>
            </a:r>
          </a:p>
          <a:p>
            <a:pPr marL="54000" indent="0">
              <a:buNone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Nepřeskakovat žádné fáze</a:t>
            </a:r>
          </a:p>
          <a:p>
            <a:pPr marL="54000" indent="0">
              <a:buNone/>
            </a:pPr>
            <a:r>
              <a:rPr lang="cs-CZ" sz="2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Předjímat kroky, plánovat (projekt, cíle, sběr dat)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Aktivní přístup ke spolupráci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Odhad časových možností svých i vedoucího (vnitřní termíny předmětů)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Vnímat klíčovou roli vedoucího + učitel předmětu.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 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139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99440"/>
            <a:ext cx="8064900" cy="572136"/>
          </a:xfrm>
        </p:spPr>
        <p:txBody>
          <a:bodyPr/>
          <a:lstStyle/>
          <a:p>
            <a:r>
              <a:rPr lang="cs-CZ" b="1" dirty="0"/>
              <a:t>Obsah předmětu a požadavky na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8582"/>
            <a:ext cx="8064900" cy="466837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účast na přednáškách a seminářích (vhled do očekávání)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nalezení vedoucího diplomové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úvodní ústní konzultace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usazení záměru závěrečné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vyplnění </a:t>
            </a:r>
            <a:r>
              <a:rPr lang="cs-CZ" sz="3000" b="1" dirty="0"/>
              <a:t>záměru projektu</a:t>
            </a:r>
            <a:r>
              <a:rPr lang="cs-CZ" sz="3000" dirty="0"/>
              <a:t> pro cíle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ústní či písemná konzultace cílů práce s vedoucím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schválení cílů, zápočet z předmětu dává vedoucí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zadání práce do 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případné problémy řešit s vyučujícími předmětu</a:t>
            </a:r>
          </a:p>
        </p:txBody>
      </p:sp>
    </p:spTree>
    <p:extLst>
      <p:ext uri="{BB962C8B-B14F-4D97-AF65-F5344CB8AC3E}">
        <p14:creationId xmlns:p14="http://schemas.microsoft.com/office/powerpoint/2010/main" val="17432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Nalezení vedoucího </a:t>
            </a:r>
            <a:r>
              <a:rPr lang="cs-CZ" dirty="0"/>
              <a:t>závěrečné</a:t>
            </a:r>
            <a:r>
              <a:rPr lang="cs-CZ" b="1" dirty="0"/>
              <a:t>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1331"/>
            <a:ext cx="8064900" cy="4819828"/>
          </a:xfrm>
        </p:spPr>
        <p:txBody>
          <a:bodyPr>
            <a:normAutofit fontScale="55000" lnSpcReduction="20000"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900" dirty="0"/>
              <a:t> Kdo muže být vedoucím závěrečné práce?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900" dirty="0"/>
              <a:t> Volba tématu z navržených témat (sekce </a:t>
            </a:r>
            <a:r>
              <a:rPr lang="cs-CZ" sz="3900" b="1" dirty="0"/>
              <a:t>Rozpisy v rámci předmětu Metodologie</a:t>
            </a:r>
            <a:r>
              <a:rPr lang="cs-CZ" sz="3900" dirty="0"/>
              <a:t>, zde témata všech vyučujících, přihlásit se k tématu, vyučující buď téma schválí nebo zamítne – nutno osobně konzultovat s vyučujícím)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571500" indent="-571500">
              <a:lnSpc>
                <a:spcPct val="120000"/>
              </a:lnSpc>
            </a:pPr>
            <a:r>
              <a:rPr lang="cs-CZ" sz="3900" dirty="0"/>
              <a:t>Kdy mohu navrhnout vlastní téma závěrečné práce?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900" dirty="0"/>
              <a:t>Neotálet s volbou vedoucího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900" dirty="0"/>
              <a:t>Zápis názvu práce (zpřesněného tématu práce) a jména dohodnutého vedoucího do </a:t>
            </a:r>
            <a:r>
              <a:rPr lang="cs-CZ" sz="3900" b="1" dirty="0"/>
              <a:t>sdílené tabulky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900" dirty="0"/>
              <a:t>Co když nemohu najít vedoucího ZP?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44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351053"/>
            <a:ext cx="8064900" cy="451576"/>
          </a:xfrm>
        </p:spPr>
        <p:txBody>
          <a:bodyPr/>
          <a:lstStyle/>
          <a:p>
            <a:r>
              <a:rPr lang="cs-CZ" dirty="0"/>
              <a:t>Navržená témata</a:t>
            </a:r>
            <a:r>
              <a:rPr lang="cs-CZ" b="1" dirty="0"/>
              <a:t> </a:t>
            </a:r>
            <a:r>
              <a:rPr lang="cs-CZ" dirty="0"/>
              <a:t>závěrečných</a:t>
            </a:r>
            <a:r>
              <a:rPr lang="cs-CZ" b="1" dirty="0"/>
              <a:t> prací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400" y="933011"/>
            <a:ext cx="8064900" cy="5573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Metodologie závěrečné práce: Rozpisy témat – Témata bakalářských/magisterských prací – jednotlivá témata jednotlivých vyučujících</a:t>
            </a: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b="1" dirty="0"/>
              <a:t>Bakaláři</a:t>
            </a:r>
          </a:p>
          <a:p>
            <a:pPr marL="0" indent="0">
              <a:buNone/>
            </a:pPr>
            <a:endParaRPr lang="cs-CZ" sz="3900" dirty="0"/>
          </a:p>
          <a:p>
            <a:pPr marL="0" indent="0">
              <a:buNone/>
            </a:pPr>
            <a:r>
              <a:rPr lang="cs-CZ" sz="3000" dirty="0">
                <a:hlinkClick r:id="rId2"/>
              </a:rPr>
              <a:t>https://is.muni.cz/auth/rozpis/tema?balik=520997;obdobi=9723;fakulta=1423;kod=VPLb1280;predmet=1638344</a:t>
            </a:r>
            <a:endParaRPr lang="cs-CZ" sz="3000" dirty="0"/>
          </a:p>
          <a:p>
            <a:pPr marL="0" indent="0">
              <a:buNone/>
            </a:pPr>
            <a:endParaRPr lang="cs-CZ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b="1" dirty="0"/>
              <a:t>Magistři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0" indent="0">
              <a:buNone/>
            </a:pPr>
            <a:r>
              <a:rPr lang="cs-CZ" sz="3000" dirty="0">
                <a:hlinkClick r:id="rId3"/>
              </a:rPr>
              <a:t>https://is.muni.cz/auth/rozpis/tema?balik=522085;obdobi=9723;fakulta=1423;kod=VPLn4598;predmet=1638361</a:t>
            </a:r>
            <a:r>
              <a:rPr lang="cs-CZ" sz="3000" dirty="0"/>
              <a:t> </a:t>
            </a: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9661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cz.potx" id="{D7A7A407-EA95-402E-A2E1-F4E83BB896B4}" vid="{701BB1D0-3800-4DAE-B2C6-FE22C8BECD5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A1AD4F172EBC0409823E2B4473E5324" ma:contentTypeVersion="5" ma:contentTypeDescription="Vytvoří nový dokument" ma:contentTypeScope="" ma:versionID="c0daebea9a60f720cfdad1fd6071655a">
  <xsd:schema xmlns:xsd="http://www.w3.org/2001/XMLSchema" xmlns:xs="http://www.w3.org/2001/XMLSchema" xmlns:p="http://schemas.microsoft.com/office/2006/metadata/properties" xmlns:ns3="203f5ed8-2bcf-48c6-9256-7eda92adc74d" targetNamespace="http://schemas.microsoft.com/office/2006/metadata/properties" ma:root="true" ma:fieldsID="344cde7dab950d5691fa4ccc8f355047" ns3:_="">
    <xsd:import namespace="203f5ed8-2bcf-48c6-9256-7eda92adc7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3f5ed8-2bcf-48c6-9256-7eda92adc7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1A6BFB-EA56-41B1-B4EA-52D3BBDA67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3f5ed8-2bcf-48c6-9256-7eda92adc7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F8964B-A59F-40BC-9A73-289808F85FBC}">
  <ds:schemaRefs>
    <ds:schemaRef ds:uri="http://www.w3.org/XML/1998/namespace"/>
    <ds:schemaRef ds:uri="203f5ed8-2bcf-48c6-9256-7eda92adc74d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AD82D7C-4AEB-4A2B-AACE-97373533DB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muni-fss-prezentace-4-3-cz</Template>
  <TotalTime>611</TotalTime>
  <Words>1656</Words>
  <Application>Microsoft Office PowerPoint</Application>
  <PresentationFormat>Předvádění na obrazovce (4:3)</PresentationFormat>
  <Paragraphs>269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Tahoma</vt:lpstr>
      <vt:lpstr>Wingdings</vt:lpstr>
      <vt:lpstr>Prezentace_MU_CZ</vt:lpstr>
      <vt:lpstr>Metodologie závěrečné práce I  (cíle a průběh předmětu metodologie)</vt:lpstr>
      <vt:lpstr>Organizace kurzu</vt:lpstr>
      <vt:lpstr>Význam tohoto předmětu</vt:lpstr>
      <vt:lpstr>Předměty diplomové práce</vt:lpstr>
      <vt:lpstr>Předměty diplomové práce</vt:lpstr>
      <vt:lpstr>Jak postupovat při tvorbě závěrečné práce</vt:lpstr>
      <vt:lpstr>Obsah předmětu a požadavky na ukončení</vt:lpstr>
      <vt:lpstr>Nalezení vedoucího závěrečné práce</vt:lpstr>
      <vt:lpstr>Navržená témata závěrečných prací</vt:lpstr>
      <vt:lpstr>Téma a vedoucí práce</vt:lpstr>
      <vt:lpstr>Termíny pro jednotlivé úkoly</vt:lpstr>
      <vt:lpstr>Proces spolupráce s vedoucím ZP</vt:lpstr>
      <vt:lpstr>Odkaz na sdílený disk pro zápis tématu a vedoucího ZP</vt:lpstr>
      <vt:lpstr>Záměr projektu pro stanovení cílů diplomové práce</vt:lpstr>
      <vt:lpstr>Záměr projektu (část 1): problém</vt:lpstr>
      <vt:lpstr>Záměr projektu (část 2): současný stav poznání</vt:lpstr>
      <vt:lpstr>Záměr projektu (část 3): cíle</vt:lpstr>
      <vt:lpstr>Zadání ZP do IS</vt:lpstr>
      <vt:lpstr>Příklad 1</vt:lpstr>
      <vt:lpstr>Příklad 2</vt:lpstr>
      <vt:lpstr>Příklad 3</vt:lpstr>
      <vt:lpstr>Ukázka výsledku  (obhájená diplomová práce)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závěrečné práce I  (cíle a průběh předmětu metodologie)</dc:title>
  <dc:creator>Ondřej Hora</dc:creator>
  <cp:lastModifiedBy>Markéta Horáková</cp:lastModifiedBy>
  <cp:revision>72</cp:revision>
  <dcterms:created xsi:type="dcterms:W3CDTF">2023-09-07T07:12:30Z</dcterms:created>
  <dcterms:modified xsi:type="dcterms:W3CDTF">2024-09-18T13:55:39Z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0x010100CA1AD4F172EBC0409823E2B4473E5324</vt:lpwstr>
  </property>
</Properties>
</file>