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4"/>
  </p:sldMasterIdLst>
  <p:notesMasterIdLst>
    <p:notesMasterId r:id="rId29"/>
  </p:notesMasterIdLst>
  <p:handoutMasterIdLst>
    <p:handoutMasterId r:id="rId30"/>
  </p:handoutMasterIdLst>
  <p:sldIdLst>
    <p:sldId id="262" r:id="rId5"/>
    <p:sldId id="268" r:id="rId6"/>
    <p:sldId id="266" r:id="rId7"/>
    <p:sldId id="293" r:id="rId8"/>
    <p:sldId id="265" r:id="rId9"/>
    <p:sldId id="267" r:id="rId10"/>
    <p:sldId id="288" r:id="rId11"/>
    <p:sldId id="283" r:id="rId12"/>
    <p:sldId id="290" r:id="rId13"/>
    <p:sldId id="289" r:id="rId14"/>
    <p:sldId id="284" r:id="rId15"/>
    <p:sldId id="271" r:id="rId16"/>
    <p:sldId id="272" r:id="rId17"/>
    <p:sldId id="270" r:id="rId18"/>
    <p:sldId id="269" r:id="rId19"/>
    <p:sldId id="294" r:id="rId20"/>
    <p:sldId id="273" r:id="rId21"/>
    <p:sldId id="295" r:id="rId22"/>
    <p:sldId id="291" r:id="rId23"/>
    <p:sldId id="274" r:id="rId24"/>
    <p:sldId id="280" r:id="rId25"/>
    <p:sldId id="292" r:id="rId26"/>
    <p:sldId id="282" r:id="rId27"/>
    <p:sldId id="286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321" userDrawn="1">
          <p15:clr>
            <a:srgbClr val="A4A3A4"/>
          </p15:clr>
        </p15:guide>
        <p15:guide id="7" pos="5418" userDrawn="1">
          <p15:clr>
            <a:srgbClr val="A4A3A4"/>
          </p15:clr>
        </p15:guide>
        <p15:guide id="8" pos="682" userDrawn="1">
          <p15:clr>
            <a:srgbClr val="A4A3A4"/>
          </p15:clr>
        </p15:guide>
        <p15:guide id="9" pos="2766" userDrawn="1">
          <p15:clr>
            <a:srgbClr val="A4A3A4"/>
          </p15:clr>
        </p15:guide>
        <p15:guide id="10" pos="29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53"/>
    <a:srgbClr val="9100DC"/>
    <a:srgbClr val="00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58" autoAdjust="0"/>
    <p:restoredTop sz="96270" autoAdjust="0"/>
  </p:normalViewPr>
  <p:slideViewPr>
    <p:cSldViewPr snapToGrid="0">
      <p:cViewPr varScale="1">
        <p:scale>
          <a:sx n="99" d="100"/>
          <a:sy n="99" d="100"/>
        </p:scale>
        <p:origin x="84" y="22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321"/>
        <p:guide pos="5418"/>
        <p:guide pos="682"/>
        <p:guide pos="2766"/>
        <p:guide pos="29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8877" y="2900365"/>
            <a:ext cx="8521200" cy="1171580"/>
          </a:xfrm>
        </p:spPr>
        <p:txBody>
          <a:bodyPr anchor="t"/>
          <a:lstStyle>
            <a:lvl1pPr algn="l">
              <a:lnSpc>
                <a:spcPts val="3300"/>
              </a:lnSpc>
              <a:defRPr sz="33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98877" y="4116403"/>
            <a:ext cx="8521200" cy="698497"/>
          </a:xfrm>
        </p:spPr>
        <p:txBody>
          <a:bodyPr anchor="t"/>
          <a:lstStyle>
            <a:lvl1pPr marL="0" indent="0" algn="l">
              <a:buNone/>
              <a:defRPr lang="cs-CZ" sz="18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601D3E6C-8A25-405E-A952-4F92A22C63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541" y="414000"/>
            <a:ext cx="1555860" cy="106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17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539998" y="718713"/>
            <a:ext cx="3915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999" y="4500000"/>
            <a:ext cx="3915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350"/>
              </a:lnSpc>
              <a:defRPr sz="1125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0543" y="4068000"/>
            <a:ext cx="3915000" cy="360000"/>
          </a:xfrm>
        </p:spPr>
        <p:txBody>
          <a:bodyPr/>
          <a:lstStyle>
            <a:lvl1pPr algn="l">
              <a:lnSpc>
                <a:spcPts val="825"/>
              </a:lnSpc>
              <a:defRPr sz="825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88459" y="4500000"/>
            <a:ext cx="3915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350"/>
              </a:lnSpc>
              <a:defRPr sz="1125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89002" y="4068000"/>
            <a:ext cx="3915000" cy="360000"/>
          </a:xfrm>
        </p:spPr>
        <p:txBody>
          <a:bodyPr/>
          <a:lstStyle>
            <a:lvl1pPr algn="l">
              <a:lnSpc>
                <a:spcPts val="825"/>
              </a:lnSpc>
              <a:defRPr sz="825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688459" y="718713"/>
            <a:ext cx="3915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Grafický objekt 5">
            <a:extLst>
              <a:ext uri="{FF2B5EF4-FFF2-40B4-BE49-F238E27FC236}">
                <a16:creationId xmlns:a16="http://schemas.microsoft.com/office/drawing/2014/main" id="{0004D1A2-E289-AA47-B94B-01BB01C920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55F562C7-770A-4DC7-96BB-3CD0DDDE6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8876" y="2900365"/>
            <a:ext cx="3934889" cy="1171580"/>
          </a:xfrm>
        </p:spPr>
        <p:txBody>
          <a:bodyPr anchor="t"/>
          <a:lstStyle>
            <a:lvl1pPr algn="l">
              <a:lnSpc>
                <a:spcPts val="3300"/>
              </a:lnSpc>
              <a:defRPr sz="33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8876" y="4116403"/>
            <a:ext cx="3934889" cy="698497"/>
          </a:xfrm>
        </p:spPr>
        <p:txBody>
          <a:bodyPr anchor="t"/>
          <a:lstStyle>
            <a:lvl1pPr marL="0" indent="0" algn="l">
              <a:buNone/>
              <a:defRPr lang="cs-CZ" sz="18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0" y="1"/>
            <a:ext cx="4572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6228000"/>
            <a:ext cx="3693765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8" name="Grafický objekt 5">
            <a:extLst>
              <a:ext uri="{FF2B5EF4-FFF2-40B4-BE49-F238E27FC236}">
                <a16:creationId xmlns:a16="http://schemas.microsoft.com/office/drawing/2014/main" id="{C687E64B-5AC4-3A41-A1D1-731CB04E7B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541" y="414000"/>
            <a:ext cx="1555860" cy="106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17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007A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8877" y="2900365"/>
            <a:ext cx="8521200" cy="1171580"/>
          </a:xfrm>
        </p:spPr>
        <p:txBody>
          <a:bodyPr anchor="t"/>
          <a:lstStyle>
            <a:lvl1pPr algn="l">
              <a:lnSpc>
                <a:spcPts val="33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98877" y="4116403"/>
            <a:ext cx="8521200" cy="698497"/>
          </a:xfrm>
        </p:spPr>
        <p:txBody>
          <a:bodyPr anchor="t"/>
          <a:lstStyle>
            <a:lvl1pPr marL="0" indent="0" algn="l">
              <a:buNone/>
              <a:defRPr lang="cs-CZ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Grafický objekt 5">
            <a:extLst>
              <a:ext uri="{FF2B5EF4-FFF2-40B4-BE49-F238E27FC236}">
                <a16:creationId xmlns:a16="http://schemas.microsoft.com/office/drawing/2014/main" id="{7635DD7C-E644-6A43-A1B7-1DE38233F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541" y="414000"/>
            <a:ext cx="1555860" cy="106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176" userDrawn="1">
          <p15:clr>
            <a:srgbClr val="FBAE40"/>
          </p15:clr>
        </p15:guide>
        <p15:guide id="3" orient="horz" pos="255" userDrawn="1">
          <p15:clr>
            <a:srgbClr val="FBAE40"/>
          </p15:clr>
        </p15:guide>
        <p15:guide id="4" pos="115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7A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8876" y="2900365"/>
            <a:ext cx="3934889" cy="1171580"/>
          </a:xfrm>
        </p:spPr>
        <p:txBody>
          <a:bodyPr anchor="t"/>
          <a:lstStyle>
            <a:lvl1pPr algn="l">
              <a:lnSpc>
                <a:spcPts val="33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98876" y="4116403"/>
            <a:ext cx="3934889" cy="698497"/>
          </a:xfrm>
        </p:spPr>
        <p:txBody>
          <a:bodyPr anchor="t"/>
          <a:lstStyle>
            <a:lvl1pPr marL="0" indent="0" algn="l">
              <a:buNone/>
              <a:defRPr lang="cs-CZ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0" y="1"/>
            <a:ext cx="4572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40000" y="6228000"/>
            <a:ext cx="3693765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F14E04A5-4797-1348-B7F6-EE6C8A968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541" y="414000"/>
            <a:ext cx="1555860" cy="106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176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7A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9144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6040796"/>
            <a:ext cx="6416982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350"/>
              </a:lnSpc>
              <a:defRPr sz="1125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38E54EF0-AC4F-BE42-B3C9-EBE082A37F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56" userDrawn="1">
          <p15:clr>
            <a:srgbClr val="FBAE40"/>
          </p15:clr>
        </p15:guide>
        <p15:guide id="2" orient="horz" pos="4201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FSS slide">
    <p:bg>
      <p:bgPr>
        <a:solidFill>
          <a:srgbClr val="007A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99DDF373-DAF6-45FC-9BE7-AC33B6CEFD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5600" y="2012703"/>
            <a:ext cx="4132799" cy="283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5ECF17BA-4CC0-425F-84EE-ED5FF94C7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017" y="2731338"/>
            <a:ext cx="5381966" cy="13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540000" y="6228000"/>
            <a:ext cx="5940000" cy="252000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0000" y="1692002"/>
            <a:ext cx="8064900" cy="4139998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75ADEBBD-800A-EE45-B7A1-67CD94DC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32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544" y="1296001"/>
            <a:ext cx="8064104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1725"/>
              </a:lnSpc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0000" y="1692002"/>
            <a:ext cx="8064900" cy="4139998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3F4C3194-85F4-774C-9C36-260FA06190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540000" y="1701505"/>
            <a:ext cx="3914999" cy="4139998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4688460" y="1701505"/>
            <a:ext cx="3914999" cy="4139998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1" name="Grafický objekt 5">
            <a:extLst>
              <a:ext uri="{FF2B5EF4-FFF2-40B4-BE49-F238E27FC236}">
                <a16:creationId xmlns:a16="http://schemas.microsoft.com/office/drawing/2014/main" id="{E4039839-F51B-5042-9375-558343FF76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543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0544" y="1296001"/>
            <a:ext cx="3915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1725"/>
              </a:lnSpc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720000"/>
            <a:ext cx="80649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8459" y="1290515"/>
            <a:ext cx="3915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1725"/>
              </a:lnSpc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540000" y="1701505"/>
            <a:ext cx="3914999" cy="4139998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4688460" y="1701505"/>
            <a:ext cx="3914999" cy="4139998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4" name="Grafický objekt 5">
            <a:extLst>
              <a:ext uri="{FF2B5EF4-FFF2-40B4-BE49-F238E27FC236}">
                <a16:creationId xmlns:a16="http://schemas.microsoft.com/office/drawing/2014/main" id="{EDD78AE1-E8DB-9E40-A0CD-AFB2C1BDD2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10802" y="2596846"/>
            <a:ext cx="3094099" cy="3208441"/>
          </a:xfrm>
          <a:prstGeom prst="rect">
            <a:avLst/>
          </a:prstGeom>
        </p:spPr>
        <p:txBody>
          <a:bodyPr/>
          <a:lstStyle>
            <a:lvl1pPr marL="189000" indent="-13500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1500"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47132" y="1665288"/>
            <a:ext cx="4655843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544" y="1296001"/>
            <a:ext cx="8064104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1725"/>
              </a:lnSpc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Grafický objekt 5">
            <a:extLst>
              <a:ext uri="{FF2B5EF4-FFF2-40B4-BE49-F238E27FC236}">
                <a16:creationId xmlns:a16="http://schemas.microsoft.com/office/drawing/2014/main" id="{EAFC13FF-A91C-FD4E-ACB1-45B8F3951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3330000" y="1692003"/>
            <a:ext cx="2483644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99" y="4414271"/>
            <a:ext cx="2484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350"/>
              </a:lnSpc>
              <a:defRPr sz="1125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0000" y="4414271"/>
            <a:ext cx="2484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350"/>
              </a:lnSpc>
              <a:defRPr sz="1125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20900" y="4414270"/>
            <a:ext cx="2484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350"/>
              </a:lnSpc>
              <a:defRPr sz="1125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0544" y="4025136"/>
            <a:ext cx="2483644" cy="216000"/>
          </a:xfrm>
        </p:spPr>
        <p:txBody>
          <a:bodyPr anchor="ctr"/>
          <a:lstStyle>
            <a:lvl1pPr>
              <a:lnSpc>
                <a:spcPts val="825"/>
              </a:lnSpc>
              <a:defRPr sz="75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30357" y="4025136"/>
            <a:ext cx="2483644" cy="216000"/>
          </a:xfrm>
        </p:spPr>
        <p:txBody>
          <a:bodyPr anchor="ctr"/>
          <a:lstStyle>
            <a:lvl1pPr>
              <a:lnSpc>
                <a:spcPts val="825"/>
              </a:lnSpc>
              <a:defRPr sz="75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21077" y="4025136"/>
            <a:ext cx="2483644" cy="216000"/>
          </a:xfrm>
        </p:spPr>
        <p:txBody>
          <a:bodyPr anchor="ctr"/>
          <a:lstStyle>
            <a:lvl1pPr>
              <a:lnSpc>
                <a:spcPts val="825"/>
              </a:lnSpc>
              <a:defRPr sz="75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540000" y="1692003"/>
            <a:ext cx="2483644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120001" y="1692003"/>
            <a:ext cx="2483644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544" y="1296001"/>
            <a:ext cx="8064104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1725"/>
              </a:lnSpc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720000"/>
            <a:ext cx="80649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Grafický objekt 5">
            <a:extLst>
              <a:ext uri="{FF2B5EF4-FFF2-40B4-BE49-F238E27FC236}">
                <a16:creationId xmlns:a16="http://schemas.microsoft.com/office/drawing/2014/main" id="{484A610E-C5AF-7441-A9B6-66F370901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540000" y="692150"/>
            <a:ext cx="8064900" cy="5139850"/>
          </a:xfrm>
          <a:prstGeom prst="rect">
            <a:avLst/>
          </a:prstGeom>
        </p:spPr>
        <p:txBody>
          <a:bodyPr/>
          <a:lstStyle>
            <a:lvl1pPr marL="54000" indent="0">
              <a:lnSpc>
                <a:spcPts val="27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378000" indent="-135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500"/>
            </a:lvl2pPr>
            <a:lvl3pPr marL="685800" indent="0">
              <a:lnSpc>
                <a:spcPct val="100000"/>
              </a:lnSpc>
              <a:buNone/>
              <a:defRPr sz="12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7" name="Grafický objekt 5">
            <a:extLst>
              <a:ext uri="{FF2B5EF4-FFF2-40B4-BE49-F238E27FC236}">
                <a16:creationId xmlns:a16="http://schemas.microsoft.com/office/drawing/2014/main" id="{D8B5418F-6235-B841-A95D-FB1A7B7E64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32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720000"/>
            <a:ext cx="80649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Grafický objekt 5">
            <a:extLst>
              <a:ext uri="{FF2B5EF4-FFF2-40B4-BE49-F238E27FC236}">
                <a16:creationId xmlns:a16="http://schemas.microsoft.com/office/drawing/2014/main" id="{E4235525-362F-0D45-BD44-45A52C405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3427" y="6048000"/>
            <a:ext cx="876594" cy="6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000" y="6228000"/>
            <a:ext cx="594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9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0500" y="6228000"/>
            <a:ext cx="189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9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720000"/>
            <a:ext cx="80649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100" y="1872000"/>
            <a:ext cx="80649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1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125" b="0">
          <a:solidFill>
            <a:schemeClr val="tx1"/>
          </a:solidFill>
          <a:latin typeface="+mn-lt"/>
        </a:defRPr>
      </a:lvl2pPr>
      <a:lvl3pPr marL="68580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125" b="0">
          <a:solidFill>
            <a:schemeClr val="tx1"/>
          </a:solidFill>
          <a:latin typeface="+mn-lt"/>
        </a:defRPr>
      </a:lvl3pPr>
      <a:lvl4pPr marL="102870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125" b="0">
          <a:solidFill>
            <a:schemeClr val="tx1"/>
          </a:solidFill>
          <a:latin typeface="+mn-lt"/>
        </a:defRPr>
      </a:lvl4pPr>
      <a:lvl5pPr marL="137160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125" b="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05740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240030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2743200" indent="0" algn="l" rtl="0" eaLnBrk="1" fontAlgn="base" hangingPunct="1">
        <a:lnSpc>
          <a:spcPts val="135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3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A733B-297D-5AD0-ACA0-8DF9308DA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000" dirty="0"/>
              <a:t>Metodologie závěrečné práce II </a:t>
            </a:r>
            <a:br>
              <a:rPr lang="cs-CZ" sz="3000" dirty="0"/>
            </a:br>
            <a:r>
              <a:rPr lang="cs-CZ" sz="2800" dirty="0"/>
              <a:t>(charakteristiky závěrečné práce)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7FE3B58-0F6B-8916-E29F-A34BDBC42A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Ondřej Hora</a:t>
            </a:r>
          </a:p>
          <a:p>
            <a:r>
              <a:rPr lang="cs-CZ" dirty="0"/>
              <a:t>Markéta Horáková</a:t>
            </a:r>
          </a:p>
        </p:txBody>
      </p:sp>
    </p:spTree>
    <p:extLst>
      <p:ext uri="{BB962C8B-B14F-4D97-AF65-F5344CB8AC3E}">
        <p14:creationId xmlns:p14="http://schemas.microsoft.com/office/powerpoint/2010/main" val="1620238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Formulace cíle diplomové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volba tématu diplomové práce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proces volby tématu a cíle diplomové práce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témata diplomových prací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programová přiměřenost – vedoucí, garant programu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vhodná formulace cíle</a:t>
            </a:r>
          </a:p>
          <a:p>
            <a:pPr marL="54000" indent="0">
              <a:buNone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Rizika: nejasnost, neproveditelnost, více cílů, nesledování cíle.</a:t>
            </a:r>
          </a:p>
          <a:p>
            <a:pPr marL="54000" indent="0">
              <a:buNone/>
            </a:pPr>
            <a:endParaRPr lang="cs-CZ" sz="3000" dirty="0"/>
          </a:p>
          <a:p>
            <a:pPr marL="54000" indent="0">
              <a:buNone/>
            </a:pPr>
            <a:r>
              <a:rPr lang="cs-CZ" sz="3000" i="1" dirty="0"/>
              <a:t>Co když se cíl změní v průběhu psaní práce?</a:t>
            </a:r>
          </a:p>
        </p:txBody>
      </p:sp>
    </p:spTree>
    <p:extLst>
      <p:ext uri="{BB962C8B-B14F-4D97-AF65-F5344CB8AC3E}">
        <p14:creationId xmlns:p14="http://schemas.microsoft.com/office/powerpoint/2010/main" val="3128948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Formulace cíle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Poznávací cíl.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Základní výzkumná otázka.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Hypotézy.</a:t>
            </a:r>
          </a:p>
          <a:p>
            <a:pPr marL="54000" indent="0">
              <a:buNone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Základní zdůvodnění PC.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</a:t>
            </a:r>
            <a:r>
              <a:rPr lang="cs-CZ" sz="3000" i="1" dirty="0"/>
              <a:t>Vložit si cíl na začátek práce a psát podle něj</a:t>
            </a:r>
            <a:r>
              <a:rPr lang="cs-CZ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6442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Konceptualizace diplomové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64974"/>
            <a:ext cx="8064900" cy="4916556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Co je smyslem konceptualizace diplomové práce?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Definice konceptů (viz Neuman 2007).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Diskuze problémů. TS: Má to být odborná debata o nějakém problému.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Méně přísné v bakalářském studiu.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Vlastní pojetí (tvůrčí proces)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Identifikace souvislostí mezi koncepty.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Aplikační rovina práce (překvapivé)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Určení, co je předmětem výzkumu.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Rizika: nesrozumitelné, nezřetelné, neúplné, nepřesné. 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Chybí klíčové sdělení (pojem, vysvětlení).</a:t>
            </a:r>
          </a:p>
        </p:txBody>
      </p:sp>
    </p:spTree>
    <p:extLst>
      <p:ext uri="{BB962C8B-B14F-4D97-AF65-F5344CB8AC3E}">
        <p14:creationId xmlns:p14="http://schemas.microsoft.com/office/powerpoint/2010/main" val="995491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Konceptualizace diplomové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dirty="0"/>
              <a:t>Kde se dělají chyby?</a:t>
            </a:r>
          </a:p>
          <a:p>
            <a:pPr marL="0" indent="0">
              <a:buNone/>
            </a:pPr>
            <a:endParaRPr lang="pl-PL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Práce není psána se zřetelem na výzkumnou otázku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Psát práci podle otázky...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Vynechání klíčových pojmů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Omezený okruh literarních zdrojů (diskuze)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Jak pracovat s různými typy literárních zdrojů (originální literatura, internetové zdroje)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</a:t>
            </a:r>
            <a:r>
              <a:rPr lang="pl-PL" sz="3000" u="sng" dirty="0"/>
              <a:t>Zapomíná se na teorii</a:t>
            </a:r>
            <a:r>
              <a:rPr lang="pl-PL" sz="3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3000" dirty="0"/>
              <a:t> Není patrný celek.</a:t>
            </a:r>
          </a:p>
        </p:txBody>
      </p:sp>
    </p:spTree>
    <p:extLst>
      <p:ext uri="{BB962C8B-B14F-4D97-AF65-F5344CB8AC3E}">
        <p14:creationId xmlns:p14="http://schemas.microsoft.com/office/powerpoint/2010/main" val="3449785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Kontextualizace ZP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86006"/>
            <a:ext cx="8064900" cy="413999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Zasazení výzkumu (práce) do širšího rámce</a:t>
            </a:r>
          </a:p>
          <a:p>
            <a:pPr marL="54000" indent="0">
              <a:buNone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Význam kontextualizace (nemocnice)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Rozsah kontextualizace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Praktické provedení kontextualizace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Teoretická kontextualizace, metodologická kontextualizace, výsledková kontextualizace.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Přílohy práce.</a:t>
            </a:r>
          </a:p>
        </p:txBody>
      </p:sp>
    </p:spTree>
    <p:extLst>
      <p:ext uri="{BB962C8B-B14F-4D97-AF65-F5344CB8AC3E}">
        <p14:creationId xmlns:p14="http://schemas.microsoft.com/office/powerpoint/2010/main" val="3919210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Design diplomové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92002"/>
            <a:ext cx="8064900" cy="464043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nejen kvantitativní výzkum (příklad).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co, kdo, koho, kde, kdy...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proveditelnost (např. rozsah, časové hledisko, nalezení respondentů)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</a:t>
            </a:r>
            <a:r>
              <a:rPr lang="en-US" sz="3000" dirty="0"/>
              <a:t>fidelity</a:t>
            </a:r>
            <a:r>
              <a:rPr lang="cs-CZ" sz="3000" dirty="0"/>
              <a:t> (zhroucení, dodržení)</a:t>
            </a:r>
          </a:p>
          <a:p>
            <a:pPr marL="54000" indent="0">
              <a:buNone/>
            </a:pPr>
            <a:r>
              <a:rPr lang="cs-CZ" sz="30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dosažení cíle zvolenou metodologií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hloubka vs šířka výzkumu</a:t>
            </a:r>
          </a:p>
          <a:p>
            <a:pPr marL="54000" indent="0">
              <a:buNone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nomotetické vs. idiografické vysvětlení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</a:t>
            </a:r>
            <a:r>
              <a:rPr lang="cs-CZ" sz="3000" dirty="0" err="1"/>
              <a:t>factor</a:t>
            </a:r>
            <a:r>
              <a:rPr lang="cs-CZ" sz="3000" dirty="0"/>
              <a:t> </a:t>
            </a:r>
            <a:r>
              <a:rPr lang="cs-CZ" sz="3000" dirty="0" err="1"/>
              <a:t>centric</a:t>
            </a:r>
            <a:r>
              <a:rPr lang="cs-CZ" sz="3000" dirty="0"/>
              <a:t> vs. </a:t>
            </a:r>
            <a:r>
              <a:rPr lang="cs-CZ" sz="3000" dirty="0" err="1"/>
              <a:t>outcome</a:t>
            </a:r>
            <a:r>
              <a:rPr lang="cs-CZ" sz="3000" dirty="0"/>
              <a:t> </a:t>
            </a:r>
            <a:r>
              <a:rPr lang="cs-CZ" sz="3000" dirty="0" err="1"/>
              <a:t>centric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678510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486E371-9C89-506E-B3B9-2AB0851825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DEEAB4D-CEFA-EF23-C1D7-2533E7A686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002E724-D89A-328B-FC4D-6D024536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Standardní obsah metodologické části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0D8F784-43D8-01EB-6A1E-178E8B19D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Přestavení využité metody (metod) – každá metoda je metoda…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Proces převedení z jazyka teorie do jazyka výzkumu (analytické dimenze) a jeho zdůvodnění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Výběr respondentů (způsob výběru, případně kritéria a jejich zdůvodnění)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Reflexe provedení výzkumu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Etika výzkumu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Limity výzkumu (metoda, realizace)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Jedná se konkrétní postup nikoliv o metodologickou knihu.</a:t>
            </a:r>
          </a:p>
        </p:txBody>
      </p:sp>
    </p:spTree>
    <p:extLst>
      <p:ext uri="{BB962C8B-B14F-4D97-AF65-F5344CB8AC3E}">
        <p14:creationId xmlns:p14="http://schemas.microsoft.com/office/powerpoint/2010/main" val="1828709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Ochrana respondentů (anonymizace)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1691"/>
            <a:ext cx="8064900" cy="575131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Anonymizace obecně.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Zvláště metodologie.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Neuvedu, kdo to je (instituce, osoby) ani to nikdo nemůže snadno odhadnout nebo dohledat.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i="1" dirty="0"/>
              <a:t>Je to slavný hokejista s číslem 68 na dresu, nosí dlouhé vlasy a hrál za </a:t>
            </a:r>
            <a:r>
              <a:rPr lang="cs-CZ" sz="24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Pittsburgh </a:t>
            </a:r>
            <a:r>
              <a:rPr lang="cs-CZ" sz="24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Penguins</a:t>
            </a:r>
            <a:r>
              <a:rPr lang="cs-CZ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Anonymizace subjektů během </a:t>
            </a:r>
            <a:r>
              <a:rPr lang="pl-PL" sz="2400" u="sng" dirty="0"/>
              <a:t>prezentace výsledků </a:t>
            </a:r>
            <a:r>
              <a:rPr lang="pl-PL" sz="2400" dirty="0"/>
              <a:t>diplomové práce.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Problém skrytí části textu diplomové práce (raději ne).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Práce s citlivými informacemi.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Problematická místa: podrobnější popisy firem, jedinečné subjekty, přehledové tabulky o respondentech, unikátní informace (ocenění), citace z rozhovorů.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Nelze ani při souhlasu subjektu.</a:t>
            </a:r>
          </a:p>
        </p:txBody>
      </p:sp>
    </p:spTree>
    <p:extLst>
      <p:ext uri="{BB962C8B-B14F-4D97-AF65-F5344CB8AC3E}">
        <p14:creationId xmlns:p14="http://schemas.microsoft.com/office/powerpoint/2010/main" val="307402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Práce s firemními (soukromými) dokumenty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1691"/>
            <a:ext cx="8064900" cy="575131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Veřejné, soukromé dokumenty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V zásadě je možná se souhlasem poskytovatele.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Mělo by se s nimi pracovat jako s jinými dokumenty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Analýza dokumentů má svá pravidla.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Riziko z hlediska anonymizace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A) Určení na základě názvu dokumentu nebo kontextové informace.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B) Přesné citace z dokumentů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Uvedu např. Firemní dokument 1, firemní směrnice 1.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Totéž v seznamu literatury.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Riziko vynesení tajemství (konzultace)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467796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Etika výzkumu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dirty="0"/>
              <a:t>Etická témata. 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Záměr výzkumu.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Specifické cílové skupiny výzkumu.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Pravdivý záměr výzkumu.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Souhlas respondentů.</a:t>
            </a:r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3000" dirty="0"/>
              <a:t>Konzultovat konkrétně s vedoucím práce.</a:t>
            </a:r>
          </a:p>
        </p:txBody>
      </p:sp>
    </p:spTree>
    <p:extLst>
      <p:ext uri="{BB962C8B-B14F-4D97-AF65-F5344CB8AC3E}">
        <p14:creationId xmlns:p14="http://schemas.microsoft.com/office/powerpoint/2010/main" val="301191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Hlediska posuzování kvality ZP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 Hledisko formální: kvalitně zpracovaná diplomová práce.</a:t>
            </a:r>
          </a:p>
          <a:p>
            <a:pPr>
              <a:buFontTx/>
              <a:buChar char="-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 Hledisko obsahové: obsahové kvalitní diplomová práce.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Obě jsou předpokladem obhájení DP</a:t>
            </a:r>
          </a:p>
        </p:txBody>
      </p:sp>
    </p:spTree>
    <p:extLst>
      <p:ext uri="{BB962C8B-B14F-4D97-AF65-F5344CB8AC3E}">
        <p14:creationId xmlns:p14="http://schemas.microsoft.com/office/powerpoint/2010/main" val="4051366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Plagiátorství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Plagiátorství v diplomové práci.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Předmět knihovny.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Zpravidla neopatrným zacházením s texty.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Plagiát může být i převzetím části přehledového textu.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Nástroj pro kontrolu diplomových prací: algoritmus rozpozná, zda se jedná o plagiát i v méně zřejmých případech.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AI (diskuze)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https://www.muni.cz/o-univerzite/uredni-deska/stanovisko-k-vyuzivani-ai</a:t>
            </a:r>
          </a:p>
        </p:txBody>
      </p:sp>
    </p:spTree>
    <p:extLst>
      <p:ext uri="{BB962C8B-B14F-4D97-AF65-F5344CB8AC3E}">
        <p14:creationId xmlns:p14="http://schemas.microsoft.com/office/powerpoint/2010/main" val="1377055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Provedení výzkumu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Dostatečnost provedení (standard).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Metodologická logika provedení (adekvátnost metody).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Správnost provedení (průkazné využití, doložení nástrojů a postupů).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Doložení dat, výsledků, závěrů. Jasný popis dat a analýz.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Vyšší úroveň dovození závěrů nad rámec dat či sdělení.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3922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Provedení výzkumu (standard)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3000" dirty="0"/>
              <a:t>Závěrečná práce: </a:t>
            </a:r>
          </a:p>
          <a:p>
            <a:pPr marL="0" indent="0">
              <a:buNone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100 dotazníků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(5) 10 rozhovorů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Role využití konkrétní metody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Kombinované designy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Dle dohody s vedoucím práce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0065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Závěry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Závěry nejsou shrnutí.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Závěry neopakují celý postup psaní DP.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Hlavní odpověď na ZVO se vejde do kratšího odstavce.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Zdůvodnění/podložení závěrů.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Kontextualizace závěrů.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Implikace pro praxi (doporučení).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Může být i implikace pro výzkum.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Práce může obsahovat diskuzní část.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66065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Formální náležitosti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31235"/>
            <a:ext cx="8064900" cy="492980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Od počátku psát práci do šablony MU.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Využívat jednotný styl citování literatury (ČSN, APA, Harvard style).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https://dkit.ie.libguides.com/harvard/citing-referencing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Být důsledný při práci s literaturou.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Rozsah práce a jejich částí.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Přilohy práce.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dirty="0"/>
              <a:t>Práce odpovídá rozpisu (zadání práce v IS).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000" dirty="0"/>
          </a:p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501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Rozsah závěrečných prací (slov).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65892"/>
            <a:ext cx="7886700" cy="3263504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EC74ADC-8544-4946-9BC1-D343415B9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857233"/>
              </p:ext>
            </p:extLst>
          </p:nvPr>
        </p:nvGraphicFramePr>
        <p:xfrm>
          <a:off x="265042" y="1465891"/>
          <a:ext cx="8725132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506">
                  <a:extLst>
                    <a:ext uri="{9D8B030D-6E8A-4147-A177-3AD203B41FA5}">
                      <a16:colId xmlns:a16="http://schemas.microsoft.com/office/drawing/2014/main" val="4284092605"/>
                    </a:ext>
                  </a:extLst>
                </a:gridCol>
                <a:gridCol w="2914116">
                  <a:extLst>
                    <a:ext uri="{9D8B030D-6E8A-4147-A177-3AD203B41FA5}">
                      <a16:colId xmlns:a16="http://schemas.microsoft.com/office/drawing/2014/main" val="393078226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00944055"/>
                    </a:ext>
                  </a:extLst>
                </a:gridCol>
                <a:gridCol w="1905710">
                  <a:extLst>
                    <a:ext uri="{9D8B030D-6E8A-4147-A177-3AD203B41FA5}">
                      <a16:colId xmlns:a16="http://schemas.microsoft.com/office/drawing/2014/main" val="3620868990"/>
                    </a:ext>
                  </a:extLst>
                </a:gridCol>
              </a:tblGrid>
              <a:tr h="898430"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Standardní rozsah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Minimum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Maximum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23350"/>
                  </a:ext>
                </a:extLst>
              </a:tr>
              <a:tr h="898430">
                <a:tc>
                  <a:txBody>
                    <a:bodyPr/>
                    <a:lstStyle/>
                    <a:p>
                      <a:r>
                        <a:rPr lang="cs-CZ" sz="2800" dirty="0"/>
                        <a:t>Bakalářské práce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10 000 – 14 000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7 500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18 000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594069"/>
                  </a:ext>
                </a:extLst>
              </a:tr>
              <a:tr h="898430">
                <a:tc>
                  <a:txBody>
                    <a:bodyPr/>
                    <a:lstStyle/>
                    <a:p>
                      <a:r>
                        <a:rPr lang="cs-CZ" sz="2800" dirty="0"/>
                        <a:t>Diplomové práce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18 000 – 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13 500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33 000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617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13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Očekávání ohledně diplomových prací.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65892"/>
            <a:ext cx="7886700" cy="3263504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Jazyk diplomové práce (česky, anglicky, slovensky), stylistika a gramatika.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Bez typografických chyb.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Struktura diplomové práce. Od úvodu po závěr. Přítomnost očekávaných částí.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Formální úprava diplomové práce (do šablony, náležitosti).</a:t>
            </a:r>
          </a:p>
        </p:txBody>
      </p:sp>
    </p:spTree>
    <p:extLst>
      <p:ext uri="{BB962C8B-B14F-4D97-AF65-F5344CB8AC3E}">
        <p14:creationId xmlns:p14="http://schemas.microsoft.com/office/powerpoint/2010/main" val="16101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Základní očekávání ohledně diplomových prací.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65892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/>
              <a:t>Provedení výzkumu (dostatečnost, podloženost, průkaznost).</a:t>
            </a:r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/>
              <a:t>Ochrana subjektů (institucí, firem) a respondentů.</a:t>
            </a:r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/>
              <a:t>Originalita diplomové práce (nejen plagiátorství, ale i přínos k poznání).</a:t>
            </a:r>
          </a:p>
        </p:txBody>
      </p:sp>
    </p:spTree>
    <p:extLst>
      <p:ext uri="{BB962C8B-B14F-4D97-AF65-F5344CB8AC3E}">
        <p14:creationId xmlns:p14="http://schemas.microsoft.com/office/powerpoint/2010/main" val="4224630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148" y="857251"/>
            <a:ext cx="7886700" cy="994172"/>
          </a:xfrm>
        </p:spPr>
        <p:txBody>
          <a:bodyPr>
            <a:normAutofit/>
          </a:bodyPr>
          <a:lstStyle/>
          <a:p>
            <a:r>
              <a:rPr lang="cs-CZ" b="1" dirty="0"/>
              <a:t>Typy diplomových prací</a:t>
            </a:r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5DF4EF49-80C1-B618-BEF3-BF424FCAB3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484425"/>
              </p:ext>
            </p:extLst>
          </p:nvPr>
        </p:nvGraphicFramePr>
        <p:xfrm>
          <a:off x="333386" y="1360169"/>
          <a:ext cx="7886697" cy="4640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99">
                  <a:extLst>
                    <a:ext uri="{9D8B030D-6E8A-4147-A177-3AD203B41FA5}">
                      <a16:colId xmlns:a16="http://schemas.microsoft.com/office/drawing/2014/main" val="4259224111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268068633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510397838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r>
                        <a:rPr lang="cs-CZ" sz="2100" dirty="0"/>
                        <a:t>Teoreticko-empirické (výzkumy)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2100" dirty="0"/>
                        <a:t>Teoretické práce*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2100" dirty="0"/>
                        <a:t>Designové a návrhové práce*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40897948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cs-CZ" sz="2100" dirty="0"/>
                        <a:t>Kvalitativní výzkum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2100" dirty="0"/>
                        <a:t>Teoretické rozpracování autora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cs-CZ" sz="2100" dirty="0"/>
                        <a:t>Teorie vs analýzy vs návrh.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61375408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100" dirty="0"/>
                        <a:t>Případová studie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100" dirty="0"/>
                        <a:t>Teoretické rozpracování otázky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100" dirty="0"/>
                        <a:t>Projekty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17176844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100" dirty="0" err="1"/>
                        <a:t>Survey</a:t>
                      </a:r>
                      <a:r>
                        <a:rPr lang="cs-CZ" sz="2100" dirty="0"/>
                        <a:t>, evaluace…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100" dirty="0"/>
                        <a:t>Institucionální analýzy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26785713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cs-CZ" sz="2100" dirty="0"/>
                        <a:t>Sekundární analýza dat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4342347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100" dirty="0"/>
                        <a:t>Komparace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77161298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cs-CZ" sz="2100" dirty="0"/>
                        <a:t>Analýzy dokumentů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2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73587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723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Kritéria hodnocení kvality obsahu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oborová přiměřenost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naplnění poznávacího cíle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logická struktura, návaznost a soudržnost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teoretická relevance, aktuálnost, diskuze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vhodný metodologický přístup řešení a jeho zdůvodnění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dostatečnost provedení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analýza (význam)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oborově relevantní závěry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implikace pro praxi, doporučení</a:t>
            </a:r>
          </a:p>
        </p:txBody>
      </p:sp>
    </p:spTree>
    <p:extLst>
      <p:ext uri="{BB962C8B-B14F-4D97-AF65-F5344CB8AC3E}">
        <p14:creationId xmlns:p14="http://schemas.microsoft.com/office/powerpoint/2010/main" val="3637611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Styl diplomové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Kniha, kterou bych si chtěl přečíst.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Diplomová práce je veřejná. Je vizitkou studenta i univerzity.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Jasnost a zřejmost sdělení, srozumitelnost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Konzistentnost sdělení (příklad)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Vlastní přínos, aplikace na problém (ne slovník).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Reflektovaná diskuze problému.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Průkazné (podložené) závěry.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Bez typografických a gramatických chyb.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8414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CAC1C-667D-45DF-9263-FC6D9DEC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Struktura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D8B3-671E-939A-CAF4-B0E3ADC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0" y="1359001"/>
            <a:ext cx="8064900" cy="4139998"/>
          </a:xfrm>
        </p:spPr>
        <p:txBody>
          <a:bodyPr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000" dirty="0"/>
              <a:t> </a:t>
            </a:r>
            <a:r>
              <a:rPr lang="cs-CZ" sz="12800" dirty="0"/>
              <a:t>Od základního (pořadí kapitol)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Zdůvodnění významu textu</a:t>
            </a:r>
          </a:p>
          <a:p>
            <a:pPr>
              <a:buFontTx/>
              <a:buChar char="-"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Průběžný komentář / závěry kapitol.</a:t>
            </a:r>
          </a:p>
          <a:p>
            <a:pPr>
              <a:buFontTx/>
              <a:buChar char="-"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Jasná a zřetelná linie výkladu: od k, celek.</a:t>
            </a:r>
          </a:p>
          <a:p>
            <a:pPr marL="54000" indent="0">
              <a:buNone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Návaznost textu (kapitoly).</a:t>
            </a:r>
          </a:p>
          <a:p>
            <a:pPr>
              <a:buFontTx/>
              <a:buChar char="-"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Zbytečné opakování, roztříštění textu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Celkový pohled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2800" dirty="0"/>
              <a:t> Osnova práce </a:t>
            </a:r>
          </a:p>
        </p:txBody>
      </p:sp>
    </p:spTree>
    <p:extLst>
      <p:ext uri="{BB962C8B-B14F-4D97-AF65-F5344CB8AC3E}">
        <p14:creationId xmlns:p14="http://schemas.microsoft.com/office/powerpoint/2010/main" val="979318984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fss-prezentace-4-3-cz.potx" id="{D7A7A407-EA95-402E-A2E1-F4E83BB896B4}" vid="{701BB1D0-3800-4DAE-B2C6-FE22C8BECD51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A1AD4F172EBC0409823E2B4473E5324" ma:contentTypeVersion="5" ma:contentTypeDescription="Vytvoří nový dokument" ma:contentTypeScope="" ma:versionID="c0daebea9a60f720cfdad1fd6071655a">
  <xsd:schema xmlns:xsd="http://www.w3.org/2001/XMLSchema" xmlns:xs="http://www.w3.org/2001/XMLSchema" xmlns:p="http://schemas.microsoft.com/office/2006/metadata/properties" xmlns:ns3="203f5ed8-2bcf-48c6-9256-7eda92adc74d" targetNamespace="http://schemas.microsoft.com/office/2006/metadata/properties" ma:root="true" ma:fieldsID="344cde7dab950d5691fa4ccc8f355047" ns3:_="">
    <xsd:import namespace="203f5ed8-2bcf-48c6-9256-7eda92adc7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3f5ed8-2bcf-48c6-9256-7eda92adc7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D82D7C-4AEB-4A2B-AACE-97373533DB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1A6BFB-EA56-41B1-B4EA-52D3BBDA67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3f5ed8-2bcf-48c6-9256-7eda92adc7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F8964B-A59F-40BC-9A73-289808F85FBC}">
  <ds:schemaRefs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203f5ed8-2bcf-48c6-9256-7eda92adc74d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muni-fss-prezentace-4-3-cz</Template>
  <TotalTime>290</TotalTime>
  <Words>1234</Words>
  <Application>Microsoft Office PowerPoint</Application>
  <PresentationFormat>Předvádění na obrazovce (4:3)</PresentationFormat>
  <Paragraphs>258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Tahoma</vt:lpstr>
      <vt:lpstr>Wingdings</vt:lpstr>
      <vt:lpstr>Prezentace_MU_CZ</vt:lpstr>
      <vt:lpstr>Metodologie závěrečné práce II  (charakteristiky závěrečné práce)</vt:lpstr>
      <vt:lpstr>Hlediska posuzování kvality ZP</vt:lpstr>
      <vt:lpstr>Rozsah závěrečných prací (slov).</vt:lpstr>
      <vt:lpstr>Očekávání ohledně diplomových prací.</vt:lpstr>
      <vt:lpstr>Základní očekávání ohledně diplomových prací.</vt:lpstr>
      <vt:lpstr>Typy diplomových prací</vt:lpstr>
      <vt:lpstr>Kritéria hodnocení kvality obsahu práce</vt:lpstr>
      <vt:lpstr>Styl diplomové práce</vt:lpstr>
      <vt:lpstr>Struktura práce</vt:lpstr>
      <vt:lpstr>Formulace cíle diplomové práce</vt:lpstr>
      <vt:lpstr>Formulace cíle</vt:lpstr>
      <vt:lpstr>Konceptualizace diplomové práce</vt:lpstr>
      <vt:lpstr>Konceptualizace diplomové práce</vt:lpstr>
      <vt:lpstr>Kontextualizace ZP</vt:lpstr>
      <vt:lpstr>Design diplomové práce</vt:lpstr>
      <vt:lpstr>Standardní obsah metodologické části</vt:lpstr>
      <vt:lpstr>Ochrana respondentů (anonymizace)</vt:lpstr>
      <vt:lpstr>Práce s firemními (soukromými) dokumenty</vt:lpstr>
      <vt:lpstr>Etika výzkumu</vt:lpstr>
      <vt:lpstr>Plagiátorství</vt:lpstr>
      <vt:lpstr>Provedení výzkumu</vt:lpstr>
      <vt:lpstr>Provedení výzkumu (standard)</vt:lpstr>
      <vt:lpstr>Závěry</vt:lpstr>
      <vt:lpstr>Formální náležitosti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Metodologie závěrečné práce I  (cíle a průběh předmětu metodologie)</dc:title>
  <dc:creator>Ondřej Hora</dc:creator>
  <cp:lastModifiedBy>Ondřej Hora</cp:lastModifiedBy>
  <cp:revision>87</cp:revision>
  <dcterms:created xsi:type="dcterms:W3CDTF">2023-09-07T07:12:30Z</dcterms:created>
  <dcterms:modified xsi:type="dcterms:W3CDTF">2024-09-30T13:57:26Z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0x010100CA1AD4F172EBC0409823E2B4473E5324</vt:lpwstr>
  </property>
</Properties>
</file>