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41"/>
  </p:notesMasterIdLst>
  <p:handoutMasterIdLst>
    <p:handoutMasterId r:id="rId42"/>
  </p:handoutMasterIdLst>
  <p:sldIdLst>
    <p:sldId id="256" r:id="rId2"/>
    <p:sldId id="257" r:id="rId3"/>
    <p:sldId id="259" r:id="rId4"/>
    <p:sldId id="260" r:id="rId5"/>
    <p:sldId id="261" r:id="rId6"/>
    <p:sldId id="282" r:id="rId7"/>
    <p:sldId id="283" r:id="rId8"/>
    <p:sldId id="284" r:id="rId9"/>
    <p:sldId id="262" r:id="rId10"/>
    <p:sldId id="298" r:id="rId11"/>
    <p:sldId id="311" r:id="rId12"/>
    <p:sldId id="263" r:id="rId13"/>
    <p:sldId id="299" r:id="rId14"/>
    <p:sldId id="265" r:id="rId15"/>
    <p:sldId id="309" r:id="rId16"/>
    <p:sldId id="315" r:id="rId17"/>
    <p:sldId id="310" r:id="rId18"/>
    <p:sldId id="264" r:id="rId19"/>
    <p:sldId id="301" r:id="rId20"/>
    <p:sldId id="312" r:id="rId21"/>
    <p:sldId id="300" r:id="rId22"/>
    <p:sldId id="302" r:id="rId23"/>
    <p:sldId id="285" r:id="rId24"/>
    <p:sldId id="286" r:id="rId25"/>
    <p:sldId id="288" r:id="rId26"/>
    <p:sldId id="314" r:id="rId27"/>
    <p:sldId id="287" r:id="rId28"/>
    <p:sldId id="306" r:id="rId29"/>
    <p:sldId id="304" r:id="rId30"/>
    <p:sldId id="308" r:id="rId31"/>
    <p:sldId id="307" r:id="rId32"/>
    <p:sldId id="289" r:id="rId33"/>
    <p:sldId id="316" r:id="rId34"/>
    <p:sldId id="290" r:id="rId35"/>
    <p:sldId id="291" r:id="rId36"/>
    <p:sldId id="292" r:id="rId37"/>
    <p:sldId id="305" r:id="rId38"/>
    <p:sldId id="293" r:id="rId39"/>
    <p:sldId id="294" r:id="rId40"/>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53"/>
    <a:srgbClr val="00287D"/>
    <a:srgbClr val="9100DC"/>
    <a:srgbClr val="F01928"/>
    <a:srgbClr val="0000DC"/>
    <a:srgbClr val="5AC8AF"/>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58" autoAdjust="0"/>
    <p:restoredTop sz="54964" autoAdjust="0"/>
  </p:normalViewPr>
  <p:slideViewPr>
    <p:cSldViewPr snapToGrid="0">
      <p:cViewPr varScale="1">
        <p:scale>
          <a:sx n="57" d="100"/>
          <a:sy n="57" d="100"/>
        </p:scale>
        <p:origin x="1506" y="66"/>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a:t>
            </a:fld>
            <a:endParaRPr lang="cs-CZ" altLang="cs-CZ"/>
          </a:p>
        </p:txBody>
      </p:sp>
    </p:spTree>
    <p:extLst>
      <p:ext uri="{BB962C8B-B14F-4D97-AF65-F5344CB8AC3E}">
        <p14:creationId xmlns:p14="http://schemas.microsoft.com/office/powerpoint/2010/main" val="1999288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10</a:t>
            </a:fld>
            <a:endParaRPr lang="cs-CZ" altLang="cs-CZ"/>
          </a:p>
        </p:txBody>
      </p:sp>
    </p:spTree>
    <p:extLst>
      <p:ext uri="{BB962C8B-B14F-4D97-AF65-F5344CB8AC3E}">
        <p14:creationId xmlns:p14="http://schemas.microsoft.com/office/powerpoint/2010/main" val="3875300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11</a:t>
            </a:fld>
            <a:endParaRPr lang="cs-CZ" altLang="cs-CZ"/>
          </a:p>
        </p:txBody>
      </p:sp>
    </p:spTree>
    <p:extLst>
      <p:ext uri="{BB962C8B-B14F-4D97-AF65-F5344CB8AC3E}">
        <p14:creationId xmlns:p14="http://schemas.microsoft.com/office/powerpoint/2010/main" val="4091555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Tx/>
              <a:buChar char="-"/>
              <a:tabLst/>
              <a:defRP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12</a:t>
            </a:fld>
            <a:endParaRPr lang="cs-CZ" altLang="cs-CZ"/>
          </a:p>
        </p:txBody>
      </p:sp>
    </p:spTree>
    <p:extLst>
      <p:ext uri="{BB962C8B-B14F-4D97-AF65-F5344CB8AC3E}">
        <p14:creationId xmlns:p14="http://schemas.microsoft.com/office/powerpoint/2010/main" val="1410324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13</a:t>
            </a:fld>
            <a:endParaRPr lang="cs-CZ" altLang="cs-CZ"/>
          </a:p>
        </p:txBody>
      </p:sp>
    </p:spTree>
    <p:extLst>
      <p:ext uri="{BB962C8B-B14F-4D97-AF65-F5344CB8AC3E}">
        <p14:creationId xmlns:p14="http://schemas.microsoft.com/office/powerpoint/2010/main" val="3323930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14</a:t>
            </a:fld>
            <a:endParaRPr lang="cs-CZ" altLang="cs-CZ"/>
          </a:p>
        </p:txBody>
      </p:sp>
    </p:spTree>
    <p:extLst>
      <p:ext uri="{BB962C8B-B14F-4D97-AF65-F5344CB8AC3E}">
        <p14:creationId xmlns:p14="http://schemas.microsoft.com/office/powerpoint/2010/main" val="1924510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15</a:t>
            </a:fld>
            <a:endParaRPr lang="cs-CZ" altLang="cs-CZ"/>
          </a:p>
        </p:txBody>
      </p:sp>
    </p:spTree>
    <p:extLst>
      <p:ext uri="{BB962C8B-B14F-4D97-AF65-F5344CB8AC3E}">
        <p14:creationId xmlns:p14="http://schemas.microsoft.com/office/powerpoint/2010/main" val="3559983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6F4AC-0453-34C6-0B60-7016D23C9971}"/>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85A707FF-75D2-31B3-C7AF-C082E5ECF918}"/>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A79A95F1-4021-3B23-D70B-FA8F9A018692}"/>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Zástupný symbol pro číslo snímku 3">
            <a:extLst>
              <a:ext uri="{FF2B5EF4-FFF2-40B4-BE49-F238E27FC236}">
                <a16:creationId xmlns:a16="http://schemas.microsoft.com/office/drawing/2014/main" id="{B45A0168-2CE9-0C87-D9E9-E48D811F3BB7}"/>
              </a:ext>
            </a:extLst>
          </p:cNvPr>
          <p:cNvSpPr>
            <a:spLocks noGrp="1"/>
          </p:cNvSpPr>
          <p:nvPr>
            <p:ph type="sldNum" sz="quarter" idx="5"/>
          </p:nvPr>
        </p:nvSpPr>
        <p:spPr/>
        <p:txBody>
          <a:bodyPr/>
          <a:lstStyle/>
          <a:p>
            <a:fld id="{061A6D36-8CFB-40FE-8D60-D2050488125D}" type="slidenum">
              <a:rPr lang="cs-CZ" altLang="cs-CZ" smtClean="0"/>
              <a:pPr/>
              <a:t>16</a:t>
            </a:fld>
            <a:endParaRPr lang="cs-CZ" altLang="cs-CZ"/>
          </a:p>
        </p:txBody>
      </p:sp>
    </p:spTree>
    <p:extLst>
      <p:ext uri="{BB962C8B-B14F-4D97-AF65-F5344CB8AC3E}">
        <p14:creationId xmlns:p14="http://schemas.microsoft.com/office/powerpoint/2010/main" val="2182576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17</a:t>
            </a:fld>
            <a:endParaRPr lang="cs-CZ" altLang="cs-CZ"/>
          </a:p>
        </p:txBody>
      </p:sp>
    </p:spTree>
    <p:extLst>
      <p:ext uri="{BB962C8B-B14F-4D97-AF65-F5344CB8AC3E}">
        <p14:creationId xmlns:p14="http://schemas.microsoft.com/office/powerpoint/2010/main" val="1632693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18</a:t>
            </a:fld>
            <a:endParaRPr lang="cs-CZ" altLang="cs-CZ"/>
          </a:p>
        </p:txBody>
      </p:sp>
    </p:spTree>
    <p:extLst>
      <p:ext uri="{BB962C8B-B14F-4D97-AF65-F5344CB8AC3E}">
        <p14:creationId xmlns:p14="http://schemas.microsoft.com/office/powerpoint/2010/main" val="1225506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indent="0">
              <a:buFontTx/>
              <a:buNone/>
            </a:pP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19</a:t>
            </a:fld>
            <a:endParaRPr lang="cs-CZ" altLang="cs-CZ"/>
          </a:p>
        </p:txBody>
      </p:sp>
    </p:spTree>
    <p:extLst>
      <p:ext uri="{BB962C8B-B14F-4D97-AF65-F5344CB8AC3E}">
        <p14:creationId xmlns:p14="http://schemas.microsoft.com/office/powerpoint/2010/main" val="1328291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a:t>
            </a:fld>
            <a:endParaRPr lang="cs-CZ" altLang="cs-CZ"/>
          </a:p>
        </p:txBody>
      </p:sp>
    </p:spTree>
    <p:extLst>
      <p:ext uri="{BB962C8B-B14F-4D97-AF65-F5344CB8AC3E}">
        <p14:creationId xmlns:p14="http://schemas.microsoft.com/office/powerpoint/2010/main" val="21898685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35263-6194-B81D-623B-147AB4F9AA83}"/>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5ACDC4B0-6AF5-61BC-8EBC-EFD1CA7148FD}"/>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BA4D275F-EA82-C976-E44A-9FC3E29CF4EA}"/>
              </a:ext>
            </a:extLst>
          </p:cNvPr>
          <p:cNvSpPr>
            <a:spLocks noGrp="1"/>
          </p:cNvSpPr>
          <p:nvPr>
            <p:ph type="body" idx="1"/>
          </p:nvPr>
        </p:nvSpPr>
        <p:spPr/>
        <p:txBody>
          <a:bodyPr/>
          <a:lstStyle/>
          <a:p>
            <a:pPr marL="0" indent="0">
              <a:buFontTx/>
              <a:buNone/>
            </a:pPr>
            <a:endParaRPr lang="cs-CZ" dirty="0"/>
          </a:p>
        </p:txBody>
      </p:sp>
      <p:sp>
        <p:nvSpPr>
          <p:cNvPr id="4" name="Zástupný symbol pro číslo snímku 3">
            <a:extLst>
              <a:ext uri="{FF2B5EF4-FFF2-40B4-BE49-F238E27FC236}">
                <a16:creationId xmlns:a16="http://schemas.microsoft.com/office/drawing/2014/main" id="{4721F57E-B600-8095-6649-A650BB3D3896}"/>
              </a:ext>
            </a:extLst>
          </p:cNvPr>
          <p:cNvSpPr>
            <a:spLocks noGrp="1"/>
          </p:cNvSpPr>
          <p:nvPr>
            <p:ph type="sldNum" sz="quarter" idx="5"/>
          </p:nvPr>
        </p:nvSpPr>
        <p:spPr/>
        <p:txBody>
          <a:bodyPr/>
          <a:lstStyle/>
          <a:p>
            <a:fld id="{061A6D36-8CFB-40FE-8D60-D2050488125D}" type="slidenum">
              <a:rPr lang="cs-CZ" altLang="cs-CZ" smtClean="0"/>
              <a:pPr/>
              <a:t>20</a:t>
            </a:fld>
            <a:endParaRPr lang="cs-CZ" altLang="cs-CZ"/>
          </a:p>
        </p:txBody>
      </p:sp>
    </p:spTree>
    <p:extLst>
      <p:ext uri="{BB962C8B-B14F-4D97-AF65-F5344CB8AC3E}">
        <p14:creationId xmlns:p14="http://schemas.microsoft.com/office/powerpoint/2010/main" val="1169556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21</a:t>
            </a:fld>
            <a:endParaRPr lang="cs-CZ" altLang="cs-CZ"/>
          </a:p>
        </p:txBody>
      </p:sp>
    </p:spTree>
    <p:extLst>
      <p:ext uri="{BB962C8B-B14F-4D97-AF65-F5344CB8AC3E}">
        <p14:creationId xmlns:p14="http://schemas.microsoft.com/office/powerpoint/2010/main" val="1198027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22</a:t>
            </a:fld>
            <a:endParaRPr lang="cs-CZ" altLang="cs-CZ"/>
          </a:p>
        </p:txBody>
      </p:sp>
    </p:spTree>
    <p:extLst>
      <p:ext uri="{BB962C8B-B14F-4D97-AF65-F5344CB8AC3E}">
        <p14:creationId xmlns:p14="http://schemas.microsoft.com/office/powerpoint/2010/main" val="3091161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23</a:t>
            </a:fld>
            <a:endParaRPr lang="cs-CZ" altLang="cs-CZ"/>
          </a:p>
        </p:txBody>
      </p:sp>
    </p:spTree>
    <p:extLst>
      <p:ext uri="{BB962C8B-B14F-4D97-AF65-F5344CB8AC3E}">
        <p14:creationId xmlns:p14="http://schemas.microsoft.com/office/powerpoint/2010/main" val="10683045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24</a:t>
            </a:fld>
            <a:endParaRPr lang="cs-CZ" altLang="cs-CZ"/>
          </a:p>
        </p:txBody>
      </p:sp>
    </p:spTree>
    <p:extLst>
      <p:ext uri="{BB962C8B-B14F-4D97-AF65-F5344CB8AC3E}">
        <p14:creationId xmlns:p14="http://schemas.microsoft.com/office/powerpoint/2010/main" val="2840314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25</a:t>
            </a:fld>
            <a:endParaRPr lang="cs-CZ" altLang="cs-CZ"/>
          </a:p>
        </p:txBody>
      </p:sp>
    </p:spTree>
    <p:extLst>
      <p:ext uri="{BB962C8B-B14F-4D97-AF65-F5344CB8AC3E}">
        <p14:creationId xmlns:p14="http://schemas.microsoft.com/office/powerpoint/2010/main" val="36160460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692C9-30F4-240E-8026-CBC9A30A47DA}"/>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D127337C-B9B2-0EC6-CE1A-C1081FBEE708}"/>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34ED6CB1-7140-7470-43A2-1FE8BE8B019B}"/>
              </a:ext>
            </a:extLst>
          </p:cNvPr>
          <p:cNvSpPr>
            <a:spLocks noGrp="1"/>
          </p:cNvSpPr>
          <p:nvPr>
            <p:ph type="body" idx="1"/>
          </p:nvPr>
        </p:nvSpPr>
        <p:spPr/>
        <p:txBody>
          <a:bodyPr/>
          <a:lstStyle/>
          <a:p>
            <a:pPr marL="171450" indent="-171450">
              <a:buFontTx/>
              <a:buChar char="-"/>
            </a:pPr>
            <a:endParaRPr lang="en-US" dirty="0"/>
          </a:p>
        </p:txBody>
      </p:sp>
      <p:sp>
        <p:nvSpPr>
          <p:cNvPr id="4" name="Zástupný symbol pro číslo snímku 3">
            <a:extLst>
              <a:ext uri="{FF2B5EF4-FFF2-40B4-BE49-F238E27FC236}">
                <a16:creationId xmlns:a16="http://schemas.microsoft.com/office/drawing/2014/main" id="{451F06BA-0E61-4469-760A-B91E379DF377}"/>
              </a:ext>
            </a:extLst>
          </p:cNvPr>
          <p:cNvSpPr>
            <a:spLocks noGrp="1"/>
          </p:cNvSpPr>
          <p:nvPr>
            <p:ph type="sldNum" sz="quarter" idx="5"/>
          </p:nvPr>
        </p:nvSpPr>
        <p:spPr/>
        <p:txBody>
          <a:bodyPr/>
          <a:lstStyle/>
          <a:p>
            <a:fld id="{061A6D36-8CFB-40FE-8D60-D2050488125D}" type="slidenum">
              <a:rPr lang="cs-CZ" altLang="cs-CZ" smtClean="0"/>
              <a:pPr/>
              <a:t>26</a:t>
            </a:fld>
            <a:endParaRPr lang="cs-CZ" altLang="cs-CZ"/>
          </a:p>
        </p:txBody>
      </p:sp>
    </p:spTree>
    <p:extLst>
      <p:ext uri="{BB962C8B-B14F-4D97-AF65-F5344CB8AC3E}">
        <p14:creationId xmlns:p14="http://schemas.microsoft.com/office/powerpoint/2010/main" val="22905993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27</a:t>
            </a:fld>
            <a:endParaRPr lang="cs-CZ" altLang="cs-CZ"/>
          </a:p>
        </p:txBody>
      </p:sp>
    </p:spTree>
    <p:extLst>
      <p:ext uri="{BB962C8B-B14F-4D97-AF65-F5344CB8AC3E}">
        <p14:creationId xmlns:p14="http://schemas.microsoft.com/office/powerpoint/2010/main" val="41371387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28</a:t>
            </a:fld>
            <a:endParaRPr lang="cs-CZ" altLang="cs-CZ"/>
          </a:p>
        </p:txBody>
      </p:sp>
    </p:spTree>
    <p:extLst>
      <p:ext uri="{BB962C8B-B14F-4D97-AF65-F5344CB8AC3E}">
        <p14:creationId xmlns:p14="http://schemas.microsoft.com/office/powerpoint/2010/main" val="18557788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29</a:t>
            </a:fld>
            <a:endParaRPr lang="cs-CZ" altLang="cs-CZ"/>
          </a:p>
        </p:txBody>
      </p:sp>
    </p:spTree>
    <p:extLst>
      <p:ext uri="{BB962C8B-B14F-4D97-AF65-F5344CB8AC3E}">
        <p14:creationId xmlns:p14="http://schemas.microsoft.com/office/powerpoint/2010/main" val="396375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a:t>
            </a:fld>
            <a:endParaRPr lang="cs-CZ" altLang="cs-CZ"/>
          </a:p>
        </p:txBody>
      </p:sp>
    </p:spTree>
    <p:extLst>
      <p:ext uri="{BB962C8B-B14F-4D97-AF65-F5344CB8AC3E}">
        <p14:creationId xmlns:p14="http://schemas.microsoft.com/office/powerpoint/2010/main" val="39257631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30</a:t>
            </a:fld>
            <a:endParaRPr lang="cs-CZ" altLang="cs-CZ"/>
          </a:p>
        </p:txBody>
      </p:sp>
    </p:spTree>
    <p:extLst>
      <p:ext uri="{BB962C8B-B14F-4D97-AF65-F5344CB8AC3E}">
        <p14:creationId xmlns:p14="http://schemas.microsoft.com/office/powerpoint/2010/main" val="33513214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31</a:t>
            </a:fld>
            <a:endParaRPr lang="cs-CZ" altLang="cs-CZ"/>
          </a:p>
        </p:txBody>
      </p:sp>
    </p:spTree>
    <p:extLst>
      <p:ext uri="{BB962C8B-B14F-4D97-AF65-F5344CB8AC3E}">
        <p14:creationId xmlns:p14="http://schemas.microsoft.com/office/powerpoint/2010/main" val="3352900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32</a:t>
            </a:fld>
            <a:endParaRPr lang="cs-CZ" altLang="cs-CZ"/>
          </a:p>
        </p:txBody>
      </p:sp>
    </p:spTree>
    <p:extLst>
      <p:ext uri="{BB962C8B-B14F-4D97-AF65-F5344CB8AC3E}">
        <p14:creationId xmlns:p14="http://schemas.microsoft.com/office/powerpoint/2010/main" val="6337810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33</a:t>
            </a:fld>
            <a:endParaRPr lang="cs-CZ" altLang="cs-CZ"/>
          </a:p>
        </p:txBody>
      </p:sp>
    </p:spTree>
    <p:extLst>
      <p:ext uri="{BB962C8B-B14F-4D97-AF65-F5344CB8AC3E}">
        <p14:creationId xmlns:p14="http://schemas.microsoft.com/office/powerpoint/2010/main" val="1368694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34</a:t>
            </a:fld>
            <a:endParaRPr lang="cs-CZ" altLang="cs-CZ"/>
          </a:p>
        </p:txBody>
      </p:sp>
    </p:spTree>
    <p:extLst>
      <p:ext uri="{BB962C8B-B14F-4D97-AF65-F5344CB8AC3E}">
        <p14:creationId xmlns:p14="http://schemas.microsoft.com/office/powerpoint/2010/main" val="29727610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35</a:t>
            </a:fld>
            <a:endParaRPr lang="cs-CZ" altLang="cs-CZ"/>
          </a:p>
        </p:txBody>
      </p:sp>
    </p:spTree>
    <p:extLst>
      <p:ext uri="{BB962C8B-B14F-4D97-AF65-F5344CB8AC3E}">
        <p14:creationId xmlns:p14="http://schemas.microsoft.com/office/powerpoint/2010/main" val="6208172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36</a:t>
            </a:fld>
            <a:endParaRPr lang="cs-CZ" altLang="cs-CZ"/>
          </a:p>
        </p:txBody>
      </p:sp>
    </p:spTree>
    <p:extLst>
      <p:ext uri="{BB962C8B-B14F-4D97-AF65-F5344CB8AC3E}">
        <p14:creationId xmlns:p14="http://schemas.microsoft.com/office/powerpoint/2010/main" val="28112786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37</a:t>
            </a:fld>
            <a:endParaRPr lang="cs-CZ" altLang="cs-CZ"/>
          </a:p>
        </p:txBody>
      </p:sp>
    </p:spTree>
    <p:extLst>
      <p:ext uri="{BB962C8B-B14F-4D97-AF65-F5344CB8AC3E}">
        <p14:creationId xmlns:p14="http://schemas.microsoft.com/office/powerpoint/2010/main" val="6368681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38</a:t>
            </a:fld>
            <a:endParaRPr lang="cs-CZ" altLang="cs-CZ"/>
          </a:p>
        </p:txBody>
      </p:sp>
    </p:spTree>
    <p:extLst>
      <p:ext uri="{BB962C8B-B14F-4D97-AF65-F5344CB8AC3E}">
        <p14:creationId xmlns:p14="http://schemas.microsoft.com/office/powerpoint/2010/main" val="40029650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39</a:t>
            </a:fld>
            <a:endParaRPr lang="cs-CZ" altLang="cs-CZ"/>
          </a:p>
        </p:txBody>
      </p:sp>
    </p:spTree>
    <p:extLst>
      <p:ext uri="{BB962C8B-B14F-4D97-AF65-F5344CB8AC3E}">
        <p14:creationId xmlns:p14="http://schemas.microsoft.com/office/powerpoint/2010/main" val="1695208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4</a:t>
            </a:fld>
            <a:endParaRPr lang="cs-CZ" altLang="cs-CZ"/>
          </a:p>
        </p:txBody>
      </p:sp>
    </p:spTree>
    <p:extLst>
      <p:ext uri="{BB962C8B-B14F-4D97-AF65-F5344CB8AC3E}">
        <p14:creationId xmlns:p14="http://schemas.microsoft.com/office/powerpoint/2010/main" val="2200879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5</a:t>
            </a:fld>
            <a:endParaRPr lang="cs-CZ" altLang="cs-CZ"/>
          </a:p>
        </p:txBody>
      </p:sp>
    </p:spTree>
    <p:extLst>
      <p:ext uri="{BB962C8B-B14F-4D97-AF65-F5344CB8AC3E}">
        <p14:creationId xmlns:p14="http://schemas.microsoft.com/office/powerpoint/2010/main" val="2767730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6</a:t>
            </a:fld>
            <a:endParaRPr lang="cs-CZ" altLang="cs-CZ"/>
          </a:p>
        </p:txBody>
      </p:sp>
    </p:spTree>
    <p:extLst>
      <p:ext uri="{BB962C8B-B14F-4D97-AF65-F5344CB8AC3E}">
        <p14:creationId xmlns:p14="http://schemas.microsoft.com/office/powerpoint/2010/main" val="1844186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7</a:t>
            </a:fld>
            <a:endParaRPr lang="cs-CZ" altLang="cs-CZ"/>
          </a:p>
        </p:txBody>
      </p:sp>
    </p:spTree>
    <p:extLst>
      <p:ext uri="{BB962C8B-B14F-4D97-AF65-F5344CB8AC3E}">
        <p14:creationId xmlns:p14="http://schemas.microsoft.com/office/powerpoint/2010/main" val="1903181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Tx/>
              <a:buChar char="-"/>
              <a:tabLst/>
              <a:defRP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8</a:t>
            </a:fld>
            <a:endParaRPr lang="cs-CZ" altLang="cs-CZ"/>
          </a:p>
        </p:txBody>
      </p:sp>
    </p:spTree>
    <p:extLst>
      <p:ext uri="{BB962C8B-B14F-4D97-AF65-F5344CB8AC3E}">
        <p14:creationId xmlns:p14="http://schemas.microsoft.com/office/powerpoint/2010/main" val="631507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endParaRPr lang="cs-CZ" dirty="0"/>
          </a:p>
          <a:p>
            <a:pPr algn="l"/>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9</a:t>
            </a:fld>
            <a:endParaRPr lang="cs-CZ" altLang="cs-CZ"/>
          </a:p>
        </p:txBody>
      </p:sp>
    </p:spTree>
    <p:extLst>
      <p:ext uri="{BB962C8B-B14F-4D97-AF65-F5344CB8AC3E}">
        <p14:creationId xmlns:p14="http://schemas.microsoft.com/office/powerpoint/2010/main" val="21845256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cs-CZ" dirty="0"/>
              <a:t>Kliknutím vložíte nadpis</a:t>
            </a:r>
            <a:endParaRPr lang="cs-CZ" noProof="0"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1D911E5E-6197-7848-99A5-8C8627D11E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3"/>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cs-CZ" noProof="0" dirty="0"/>
              <a:t>Kliknutím vložíte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cs-CZ" noProof="0" dirty="0"/>
              <a:t>Kliknutím vložíte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cs-CZ" noProof="0" dirty="0"/>
              <a:t>Kliknutím vložíte text</a:t>
            </a:r>
          </a:p>
        </p:txBody>
      </p:sp>
      <p:pic>
        <p:nvPicPr>
          <p:cNvPr id="16" name="Obrázek 8">
            <a:extLst>
              <a:ext uri="{FF2B5EF4-FFF2-40B4-BE49-F238E27FC236}">
                <a16:creationId xmlns:a16="http://schemas.microsoft.com/office/drawing/2014/main" id="{96504829-97A8-0C4A-80EE-4326F3B884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Obrázek 8">
            <a:extLst>
              <a:ext uri="{FF2B5EF4-FFF2-40B4-BE49-F238E27FC236}">
                <a16:creationId xmlns:a16="http://schemas.microsoft.com/office/drawing/2014/main" id="{E49E2218-4CCF-BC44-930E-B31D9BFD89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cs-CZ" dirty="0"/>
              <a:t>Kliknutím vložíte nadpis</a:t>
            </a:r>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cs-CZ"/>
              <a:t>Zápatí prezentace</a:t>
            </a:r>
            <a:endParaRPr lang="cs-CZ" dirty="0"/>
          </a:p>
        </p:txBody>
      </p:sp>
      <p:pic>
        <p:nvPicPr>
          <p:cNvPr id="10" name="Obrázek 8">
            <a:extLst>
              <a:ext uri="{FF2B5EF4-FFF2-40B4-BE49-F238E27FC236}">
                <a16:creationId xmlns:a16="http://schemas.microsoft.com/office/drawing/2014/main" id="{AB34EDCF-2F50-6D46-80EF-64A38D0130C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3"/>
          </a:xfrm>
          <a:prstGeom prst="rect">
            <a:avLst/>
          </a:prstGeom>
        </p:spPr>
      </p:pic>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007A53"/>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4A3528B9-C12B-BC4F-AF93-D9895556FA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1" cy="106026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007A53"/>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cs-CZ"/>
              <a:t>Zápatí prezentace</a:t>
            </a:r>
            <a:endParaRPr lang="cs-CZ" dirty="0"/>
          </a:p>
        </p:txBody>
      </p:sp>
      <p:pic>
        <p:nvPicPr>
          <p:cNvPr id="11" name="Obrázek 8">
            <a:extLst>
              <a:ext uri="{FF2B5EF4-FFF2-40B4-BE49-F238E27FC236}">
                <a16:creationId xmlns:a16="http://schemas.microsoft.com/office/drawing/2014/main" id="{F90D2AF3-9D7F-614C-BFDA-1610205D104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1" cy="1060263"/>
          </a:xfrm>
          <a:prstGeom prst="rect">
            <a:avLst/>
          </a:prstGeom>
        </p:spPr>
      </p:pic>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007A53"/>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a:t>Kliknutím na ikonu vložíte obrázek</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5418" cy="593152"/>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FSS slide">
    <p:bg>
      <p:bgPr>
        <a:solidFill>
          <a:srgbClr val="007A53"/>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42872" y="2021800"/>
            <a:ext cx="4106254" cy="2814399"/>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7" name="Obrázek 8">
            <a:extLst>
              <a:ext uri="{FF2B5EF4-FFF2-40B4-BE49-F238E27FC236}">
                <a16:creationId xmlns:a16="http://schemas.microsoft.com/office/drawing/2014/main" id="{076177D2-E0A9-DB4F-9BE6-71A1D66CEE6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8" name="Obrázek 8">
            <a:extLst>
              <a:ext uri="{FF2B5EF4-FFF2-40B4-BE49-F238E27FC236}">
                <a16:creationId xmlns:a16="http://schemas.microsoft.com/office/drawing/2014/main" id="{D12A9152-FA59-9745-A59D-D50FB6F18C9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398DFDC9-AC84-AB44-B9E6-08C20AB269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cs-CZ" dirty="0"/>
              <a:t>Kliknutím vložíte nadpis</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CF56576F-AF41-3849-BD6B-FA3394CC1B6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cs-CZ" dirty="0"/>
              <a:t>Kliknutím na ikonu vložíte obrázek</a:t>
            </a:r>
          </a:p>
        </p:txBody>
      </p:sp>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pic>
        <p:nvPicPr>
          <p:cNvPr id="10" name="Obrázek 8">
            <a:extLst>
              <a:ext uri="{FF2B5EF4-FFF2-40B4-BE49-F238E27FC236}">
                <a16:creationId xmlns:a16="http://schemas.microsoft.com/office/drawing/2014/main" id="{B0B77763-CB1F-AC44-ACDB-7C064A26D2E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cs-CZ" noProof="0" dirty="0"/>
              <a:t>Kliknutím vložíte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cs-CZ" noProof="0" dirty="0"/>
              <a:t>Kliknutím vložíte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22" name="Obrázek 8">
            <a:extLst>
              <a:ext uri="{FF2B5EF4-FFF2-40B4-BE49-F238E27FC236}">
                <a16:creationId xmlns:a16="http://schemas.microsoft.com/office/drawing/2014/main" id="{BCD4E5D6-29D8-8A49-B4AC-98EC5D4606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pic>
        <p:nvPicPr>
          <p:cNvPr id="6" name="Obrázek 8">
            <a:extLst>
              <a:ext uri="{FF2B5EF4-FFF2-40B4-BE49-F238E27FC236}">
                <a16:creationId xmlns:a16="http://schemas.microsoft.com/office/drawing/2014/main" id="{30859298-EE15-7744-AB43-3DB4F7409D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8" name="Obrázek 8">
            <a:extLst>
              <a:ext uri="{FF2B5EF4-FFF2-40B4-BE49-F238E27FC236}">
                <a16:creationId xmlns:a16="http://schemas.microsoft.com/office/drawing/2014/main" id="{B46E247F-6353-7D48-AB74-30C474494AA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Zápatí prezentace</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vložíte nadpis</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cs-CZ" noProof="0" dirty="0"/>
              <a:t>Kliknutím vložíte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9"/>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vendula.divisova@mail.muni.cz"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ideo" Target="https://www.youtube.com/embed/pnu0-EXuVdY?start=24&amp;feature=oembed" TargetMode="External"/><Relationship Id="rId5" Type="http://schemas.openxmlformats.org/officeDocument/2006/relationships/image" Target="../media/image35.png"/><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coe.int/en/web/conventions/full-list"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8RkwIlr912A"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pätu 1">
            <a:extLst>
              <a:ext uri="{FF2B5EF4-FFF2-40B4-BE49-F238E27FC236}">
                <a16:creationId xmlns:a16="http://schemas.microsoft.com/office/drawing/2014/main" id="{A4692E60-FDF9-1E4F-A820-B4DF2F656193}"/>
              </a:ext>
            </a:extLst>
          </p:cNvPr>
          <p:cNvSpPr>
            <a:spLocks noGrp="1"/>
          </p:cNvSpPr>
          <p:nvPr>
            <p:ph type="ftr" sz="quarter" idx="10"/>
          </p:nvPr>
        </p:nvSpPr>
        <p:spPr>
          <a:xfrm>
            <a:off x="720000" y="6228000"/>
            <a:ext cx="7920000" cy="252000"/>
          </a:xfrm>
        </p:spPr>
        <p:txBody>
          <a:bodyPr wrap="square" anchor="ctr">
            <a:normAutofit/>
          </a:bodyPr>
          <a:lstStyle/>
          <a:p>
            <a:pPr>
              <a:spcAft>
                <a:spcPts val="600"/>
              </a:spcAft>
            </a:pPr>
            <a:r>
              <a:rPr lang="cs-CZ" dirty="0"/>
              <a:t>International </a:t>
            </a:r>
            <a:r>
              <a:rPr lang="cs-CZ" dirty="0" err="1"/>
              <a:t>Organisations</a:t>
            </a:r>
            <a:r>
              <a:rPr lang="cs-CZ" dirty="0"/>
              <a:t> I</a:t>
            </a:r>
            <a:endParaRPr lang="cs-CZ"/>
          </a:p>
        </p:txBody>
      </p:sp>
      <p:sp>
        <p:nvSpPr>
          <p:cNvPr id="3" name="Zástupný objekt pre číslo snímky 2">
            <a:extLst>
              <a:ext uri="{FF2B5EF4-FFF2-40B4-BE49-F238E27FC236}">
                <a16:creationId xmlns:a16="http://schemas.microsoft.com/office/drawing/2014/main" id="{9DAF3088-3E4D-9845-B71B-E817345CD820}"/>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DE708CC-0C3F-4567-9698-B54C0F35BD31}" type="slidenum">
              <a:rPr lang="cs-CZ" altLang="cs-CZ" noProof="0" smtClean="0"/>
              <a:pPr>
                <a:spcAft>
                  <a:spcPts val="600"/>
                </a:spcAft>
              </a:pPr>
              <a:t>1</a:t>
            </a:fld>
            <a:endParaRPr lang="cs-CZ" altLang="cs-CZ" noProof="0"/>
          </a:p>
        </p:txBody>
      </p:sp>
      <p:sp>
        <p:nvSpPr>
          <p:cNvPr id="4" name="Nadpis 3">
            <a:extLst>
              <a:ext uri="{FF2B5EF4-FFF2-40B4-BE49-F238E27FC236}">
                <a16:creationId xmlns:a16="http://schemas.microsoft.com/office/drawing/2014/main" id="{2491EF5B-3067-7546-837B-2D005F3ED499}"/>
              </a:ext>
            </a:extLst>
          </p:cNvPr>
          <p:cNvSpPr>
            <a:spLocks noGrp="1"/>
          </p:cNvSpPr>
          <p:nvPr>
            <p:ph type="title"/>
          </p:nvPr>
        </p:nvSpPr>
        <p:spPr>
          <a:xfrm>
            <a:off x="398502" y="2900365"/>
            <a:ext cx="11361600" cy="1171580"/>
          </a:xfrm>
        </p:spPr>
        <p:txBody>
          <a:bodyPr anchor="t">
            <a:normAutofit/>
          </a:bodyPr>
          <a:lstStyle/>
          <a:p>
            <a:r>
              <a:rPr lang="cs-CZ" dirty="0"/>
              <a:t>International </a:t>
            </a:r>
            <a:r>
              <a:rPr lang="cs-CZ" dirty="0" err="1"/>
              <a:t>Organisations</a:t>
            </a:r>
            <a:r>
              <a:rPr lang="cs-CZ" dirty="0"/>
              <a:t> II</a:t>
            </a:r>
          </a:p>
        </p:txBody>
      </p:sp>
      <p:sp>
        <p:nvSpPr>
          <p:cNvPr id="5" name="Podnadpis 4">
            <a:extLst>
              <a:ext uri="{FF2B5EF4-FFF2-40B4-BE49-F238E27FC236}">
                <a16:creationId xmlns:a16="http://schemas.microsoft.com/office/drawing/2014/main" id="{BDA74EBB-06F9-2F42-BBA7-49358111EC86}"/>
              </a:ext>
            </a:extLst>
          </p:cNvPr>
          <p:cNvSpPr>
            <a:spLocks noGrp="1"/>
          </p:cNvSpPr>
          <p:nvPr>
            <p:ph type="subTitle" idx="1"/>
          </p:nvPr>
        </p:nvSpPr>
        <p:spPr>
          <a:xfrm>
            <a:off x="398502" y="4116402"/>
            <a:ext cx="11361600" cy="698497"/>
          </a:xfrm>
        </p:spPr>
        <p:txBody>
          <a:bodyPr anchor="t">
            <a:normAutofit fontScale="47500" lnSpcReduction="20000"/>
          </a:bodyPr>
          <a:lstStyle/>
          <a:p>
            <a:pPr>
              <a:lnSpc>
                <a:spcPct val="120000"/>
              </a:lnSpc>
              <a:spcAft>
                <a:spcPts val="600"/>
              </a:spcAft>
            </a:pPr>
            <a:r>
              <a:rPr lang="cs-CZ" sz="3300" dirty="0"/>
              <a:t>International </a:t>
            </a:r>
            <a:r>
              <a:rPr lang="cs-CZ" sz="3300" dirty="0" err="1"/>
              <a:t>Security</a:t>
            </a:r>
            <a:r>
              <a:rPr lang="cs-CZ" sz="3300" dirty="0"/>
              <a:t> </a:t>
            </a:r>
            <a:r>
              <a:rPr lang="cs-CZ" sz="3300" dirty="0" err="1"/>
              <a:t>Policy</a:t>
            </a:r>
            <a:r>
              <a:rPr lang="cs-CZ" sz="3300" dirty="0"/>
              <a:t>, </a:t>
            </a:r>
            <a:r>
              <a:rPr lang="cs-CZ" sz="3300" dirty="0" err="1"/>
              <a:t>September</a:t>
            </a:r>
            <a:r>
              <a:rPr lang="cs-CZ" sz="3300" dirty="0"/>
              <a:t> 29, 2025</a:t>
            </a:r>
          </a:p>
          <a:p>
            <a:pPr>
              <a:lnSpc>
                <a:spcPct val="120000"/>
              </a:lnSpc>
              <a:spcAft>
                <a:spcPts val="600"/>
              </a:spcAft>
            </a:pPr>
            <a:r>
              <a:rPr lang="cs-CZ" sz="3300" dirty="0"/>
              <a:t>Vendula Divišová, FSS MU, </a:t>
            </a:r>
            <a:r>
              <a:rPr lang="cs-CZ" sz="3300" dirty="0">
                <a:hlinkClick r:id="rId3"/>
              </a:rPr>
              <a:t>vendula.divisova@mail.muni.cz</a:t>
            </a:r>
            <a:endParaRPr lang="cs-CZ" sz="3300" dirty="0"/>
          </a:p>
          <a:p>
            <a:pPr>
              <a:lnSpc>
                <a:spcPct val="104000"/>
              </a:lnSpc>
              <a:spcAft>
                <a:spcPts val="600"/>
              </a:spcAft>
            </a:pPr>
            <a:endParaRPr lang="cs-CZ" sz="1700" dirty="0"/>
          </a:p>
        </p:txBody>
      </p:sp>
    </p:spTree>
    <p:extLst>
      <p:ext uri="{BB962C8B-B14F-4D97-AF65-F5344CB8AC3E}">
        <p14:creationId xmlns:p14="http://schemas.microsoft.com/office/powerpoint/2010/main" val="3263342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en-US" sz="3200" dirty="0"/>
              <a:t>Common foreign and security policy</a:t>
            </a:r>
            <a:r>
              <a:rPr lang="cs-CZ" sz="3200" dirty="0"/>
              <a:t> (CFSP)</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10684530" cy="4139998"/>
          </a:xfrm>
        </p:spPr>
        <p:txBody>
          <a:bodyPr/>
          <a:lstStyle/>
          <a:p>
            <a:pPr>
              <a:lnSpc>
                <a:spcPct val="120000"/>
              </a:lnSpc>
              <a:spcAft>
                <a:spcPts val="600"/>
              </a:spcAft>
            </a:pPr>
            <a:r>
              <a:rPr lang="cs-CZ" sz="2200" b="1" dirty="0"/>
              <a:t>M</a:t>
            </a:r>
            <a:r>
              <a:rPr lang="en-US" sz="2200" b="1" dirty="0" err="1"/>
              <a:t>ain</a:t>
            </a:r>
            <a:r>
              <a:rPr lang="en-US" sz="2200" b="1" dirty="0"/>
              <a:t> instruments of the CFSP</a:t>
            </a:r>
          </a:p>
          <a:p>
            <a:pPr lvl="1">
              <a:lnSpc>
                <a:spcPct val="120000"/>
              </a:lnSpc>
              <a:spcAft>
                <a:spcPts val="600"/>
              </a:spcAft>
            </a:pPr>
            <a:r>
              <a:rPr lang="en-US" sz="2200" dirty="0"/>
              <a:t>Civilian and Military Capabilities (</a:t>
            </a:r>
            <a:r>
              <a:rPr lang="cs-CZ" sz="2200" dirty="0" err="1"/>
              <a:t>Common</a:t>
            </a:r>
            <a:r>
              <a:rPr lang="en-US" sz="2200" dirty="0"/>
              <a:t> Security and Defence Policy)</a:t>
            </a:r>
          </a:p>
          <a:p>
            <a:pPr lvl="1">
              <a:lnSpc>
                <a:spcPct val="120000"/>
              </a:lnSpc>
              <a:spcAft>
                <a:spcPts val="600"/>
              </a:spcAft>
            </a:pPr>
            <a:r>
              <a:rPr lang="en-US" sz="2200" dirty="0"/>
              <a:t>Sanctions</a:t>
            </a:r>
          </a:p>
          <a:p>
            <a:pPr lvl="1">
              <a:lnSpc>
                <a:spcPct val="120000"/>
              </a:lnSpc>
              <a:spcAft>
                <a:spcPts val="600"/>
              </a:spcAft>
            </a:pPr>
            <a:r>
              <a:rPr lang="en-US" sz="2200" dirty="0"/>
              <a:t>EU Special Representatives</a:t>
            </a:r>
          </a:p>
          <a:p>
            <a:pPr lvl="1">
              <a:lnSpc>
                <a:spcPct val="120000"/>
              </a:lnSpc>
              <a:spcAft>
                <a:spcPts val="600"/>
              </a:spcAft>
            </a:pPr>
            <a:r>
              <a:rPr lang="en-US" sz="2200" dirty="0"/>
              <a:t>Non-</a:t>
            </a:r>
            <a:r>
              <a:rPr lang="en-US" sz="2200" dirty="0" err="1"/>
              <a:t>proliferat</a:t>
            </a:r>
            <a:r>
              <a:rPr lang="cs-CZ" sz="2200" dirty="0"/>
              <a:t>i</a:t>
            </a:r>
            <a:r>
              <a:rPr lang="en-US" sz="2200" dirty="0"/>
              <a:t>on and disarmament projects</a:t>
            </a:r>
          </a:p>
          <a:p>
            <a:pPr lvl="1">
              <a:lnSpc>
                <a:spcPct val="120000"/>
              </a:lnSpc>
              <a:spcAft>
                <a:spcPts val="600"/>
              </a:spcAft>
            </a:pPr>
            <a:r>
              <a:rPr lang="en-US" sz="2200" dirty="0"/>
              <a:t>European Peace Facility (EPF)</a:t>
            </a:r>
          </a:p>
          <a:p>
            <a:pPr>
              <a:lnSpc>
                <a:spcPct val="120000"/>
              </a:lnSpc>
              <a:spcAft>
                <a:spcPts val="600"/>
              </a:spcAft>
            </a:pPr>
            <a:endParaRPr lang="cs-CZ" sz="2200" dirty="0"/>
          </a:p>
          <a:p>
            <a:pPr>
              <a:lnSpc>
                <a:spcPct val="120000"/>
              </a:lnSpc>
              <a:spcAft>
                <a:spcPts val="600"/>
              </a:spcAft>
            </a:pPr>
            <a:r>
              <a:rPr lang="cs-CZ" sz="2200" b="1" dirty="0" err="1"/>
              <a:t>complementary</a:t>
            </a:r>
            <a:r>
              <a:rPr lang="cs-CZ" sz="2200" b="1" dirty="0"/>
              <a:t> </a:t>
            </a:r>
            <a:r>
              <a:rPr lang="cs-CZ" sz="2200" b="1" dirty="0" err="1"/>
              <a:t>strategies</a:t>
            </a:r>
            <a:r>
              <a:rPr lang="cs-CZ" sz="2200" b="1" dirty="0"/>
              <a:t> and </a:t>
            </a:r>
            <a:r>
              <a:rPr lang="cs-CZ" sz="2200" b="1" dirty="0" err="1"/>
              <a:t>tools</a:t>
            </a:r>
            <a:r>
              <a:rPr lang="cs-CZ" sz="2200" b="1" dirty="0"/>
              <a:t> </a:t>
            </a:r>
            <a:r>
              <a:rPr lang="cs-CZ" sz="2200" dirty="0"/>
              <a:t>[</a:t>
            </a:r>
            <a:r>
              <a:rPr lang="en-US" sz="2200" dirty="0"/>
              <a:t>diplomacy</a:t>
            </a:r>
            <a:r>
              <a:rPr lang="cs-CZ" sz="2200" dirty="0"/>
              <a:t>, </a:t>
            </a:r>
            <a:r>
              <a:rPr lang="en-US" sz="2200" dirty="0"/>
              <a:t>humanitarian aid</a:t>
            </a:r>
            <a:r>
              <a:rPr lang="cs-CZ" sz="2200" dirty="0"/>
              <a:t>, </a:t>
            </a:r>
            <a:r>
              <a:rPr lang="en-US" sz="2200" dirty="0"/>
              <a:t>development cooperation</a:t>
            </a:r>
            <a:r>
              <a:rPr lang="cs-CZ" sz="2200" dirty="0"/>
              <a:t>, </a:t>
            </a:r>
            <a:r>
              <a:rPr lang="en-US" sz="2200" dirty="0"/>
              <a:t>climate action</a:t>
            </a:r>
            <a:r>
              <a:rPr lang="cs-CZ" sz="2200" dirty="0"/>
              <a:t>, </a:t>
            </a:r>
            <a:r>
              <a:rPr lang="en-US" sz="2200" dirty="0"/>
              <a:t>human rights</a:t>
            </a:r>
            <a:r>
              <a:rPr lang="cs-CZ" sz="2200" dirty="0"/>
              <a:t>, </a:t>
            </a:r>
            <a:r>
              <a:rPr lang="en-US" sz="2200" dirty="0"/>
              <a:t>economic support</a:t>
            </a:r>
            <a:r>
              <a:rPr lang="cs-CZ" sz="2200" dirty="0"/>
              <a:t>, </a:t>
            </a:r>
            <a:r>
              <a:rPr lang="en-US" sz="2200" dirty="0"/>
              <a:t>trade policy</a:t>
            </a:r>
            <a:r>
              <a:rPr lang="cs-CZ" sz="2200" dirty="0"/>
              <a:t>]</a:t>
            </a:r>
          </a:p>
        </p:txBody>
      </p:sp>
    </p:spTree>
    <p:extLst>
      <p:ext uri="{BB962C8B-B14F-4D97-AF65-F5344CB8AC3E}">
        <p14:creationId xmlns:p14="http://schemas.microsoft.com/office/powerpoint/2010/main" val="335069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en-US" sz="3200" dirty="0"/>
              <a:t>Common foreign and security policy</a:t>
            </a:r>
            <a:r>
              <a:rPr lang="cs-CZ" sz="3200" dirty="0"/>
              <a:t> (CFSP)</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6288499" y="1620733"/>
            <a:ext cx="5337444" cy="4139998"/>
          </a:xfrm>
        </p:spPr>
        <p:txBody>
          <a:bodyPr/>
          <a:lstStyle/>
          <a:p>
            <a:pPr marL="72000" indent="0">
              <a:lnSpc>
                <a:spcPct val="110000"/>
              </a:lnSpc>
              <a:spcBef>
                <a:spcPts val="1200"/>
              </a:spcBef>
              <a:spcAft>
                <a:spcPts val="500"/>
              </a:spcAft>
              <a:buNone/>
            </a:pPr>
            <a:r>
              <a:rPr lang="cs-CZ" sz="2000" b="1" dirty="0" err="1"/>
              <a:t>European</a:t>
            </a:r>
            <a:r>
              <a:rPr lang="cs-CZ" sz="2000" b="1" dirty="0"/>
              <a:t> </a:t>
            </a:r>
            <a:r>
              <a:rPr lang="cs-CZ" sz="2000" b="1" dirty="0" err="1"/>
              <a:t>External</a:t>
            </a:r>
            <a:r>
              <a:rPr lang="cs-CZ" sz="2000" b="1" dirty="0"/>
              <a:t> </a:t>
            </a:r>
            <a:r>
              <a:rPr lang="cs-CZ" sz="2000" b="1" dirty="0" err="1"/>
              <a:t>Action</a:t>
            </a:r>
            <a:r>
              <a:rPr lang="cs-CZ" sz="2000" b="1" dirty="0"/>
              <a:t> </a:t>
            </a:r>
            <a:r>
              <a:rPr lang="cs-CZ" sz="2000" b="1" dirty="0" err="1"/>
              <a:t>Service</a:t>
            </a:r>
            <a:r>
              <a:rPr lang="cs-CZ" sz="2000" b="1" dirty="0"/>
              <a:t> (EEAS)</a:t>
            </a:r>
          </a:p>
          <a:p>
            <a:pPr>
              <a:lnSpc>
                <a:spcPct val="110000"/>
              </a:lnSpc>
              <a:spcBef>
                <a:spcPts val="1200"/>
              </a:spcBef>
              <a:spcAft>
                <a:spcPts val="500"/>
              </a:spcAft>
            </a:pPr>
            <a:r>
              <a:rPr lang="cs-CZ" sz="2000" dirty="0"/>
              <a:t>m</a:t>
            </a:r>
            <a:r>
              <a:rPr lang="en-US" sz="2000" dirty="0" err="1"/>
              <a:t>anages</a:t>
            </a:r>
            <a:r>
              <a:rPr lang="en-US" sz="2000" dirty="0"/>
              <a:t> the EU's diplomatic relations </a:t>
            </a:r>
            <a:r>
              <a:rPr lang="cs-CZ" sz="2000" dirty="0"/>
              <a:t>+</a:t>
            </a:r>
            <a:r>
              <a:rPr lang="en-US" sz="2000" dirty="0"/>
              <a:t> conducts EU foreign &amp; security policy</a:t>
            </a:r>
            <a:endParaRPr lang="cs-CZ" sz="2000" dirty="0"/>
          </a:p>
          <a:p>
            <a:pPr>
              <a:lnSpc>
                <a:spcPct val="110000"/>
              </a:lnSpc>
              <a:spcBef>
                <a:spcPts val="1200"/>
              </a:spcBef>
              <a:spcAft>
                <a:spcPts val="500"/>
              </a:spcAft>
            </a:pPr>
            <a:r>
              <a:rPr lang="cs-CZ" sz="2000" dirty="0" err="1"/>
              <a:t>delegations</a:t>
            </a:r>
            <a:r>
              <a:rPr lang="cs-CZ" sz="2000" dirty="0"/>
              <a:t> </a:t>
            </a:r>
            <a:r>
              <a:rPr lang="cs-CZ" sz="2000" dirty="0" err="1"/>
              <a:t>all</a:t>
            </a:r>
            <a:r>
              <a:rPr lang="cs-CZ" sz="2000" dirty="0"/>
              <a:t> </a:t>
            </a:r>
            <a:r>
              <a:rPr lang="cs-CZ" sz="2000" dirty="0" err="1"/>
              <a:t>over</a:t>
            </a:r>
            <a:r>
              <a:rPr lang="cs-CZ" sz="2000" dirty="0"/>
              <a:t> </a:t>
            </a:r>
            <a:r>
              <a:rPr lang="cs-CZ" sz="2000" dirty="0" err="1"/>
              <a:t>the</a:t>
            </a:r>
            <a:r>
              <a:rPr lang="cs-CZ" sz="2000" dirty="0"/>
              <a:t> </a:t>
            </a:r>
            <a:r>
              <a:rPr lang="cs-CZ" sz="2000" dirty="0" err="1"/>
              <a:t>world</a:t>
            </a:r>
            <a:endParaRPr lang="cs-CZ" sz="2000" dirty="0"/>
          </a:p>
          <a:p>
            <a:pPr>
              <a:lnSpc>
                <a:spcPct val="120000"/>
              </a:lnSpc>
              <a:spcAft>
                <a:spcPts val="600"/>
              </a:spcAft>
            </a:pPr>
            <a:r>
              <a:rPr lang="cs-CZ" sz="2000" dirty="0"/>
              <a:t>led by + </a:t>
            </a:r>
            <a:r>
              <a:rPr lang="cs-CZ" sz="2000" dirty="0" err="1"/>
              <a:t>supports</a:t>
            </a:r>
            <a:r>
              <a:rPr lang="cs-CZ" sz="2000" dirty="0"/>
              <a:t> </a:t>
            </a:r>
            <a:r>
              <a:rPr lang="cs-CZ" sz="2000" dirty="0" err="1"/>
              <a:t>the</a:t>
            </a:r>
            <a:r>
              <a:rPr lang="cs-CZ" sz="2000" dirty="0"/>
              <a:t> EU HR</a:t>
            </a:r>
          </a:p>
          <a:p>
            <a:pPr>
              <a:lnSpc>
                <a:spcPct val="120000"/>
              </a:lnSpc>
              <a:spcAft>
                <a:spcPts val="600"/>
              </a:spcAft>
            </a:pPr>
            <a:endParaRPr lang="cs-CZ" sz="2000" dirty="0"/>
          </a:p>
        </p:txBody>
      </p:sp>
      <p:pic>
        <p:nvPicPr>
          <p:cNvPr id="9" name="Obrázek 8" descr="Obsah obrázku text, grafický design, Grafika, Písmo&#10;&#10;Popis byl vytvořen automaticky">
            <a:extLst>
              <a:ext uri="{FF2B5EF4-FFF2-40B4-BE49-F238E27FC236}">
                <a16:creationId xmlns:a16="http://schemas.microsoft.com/office/drawing/2014/main" id="{CD238A5B-914B-502D-81F5-13E6A7A06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4678" y="4292290"/>
            <a:ext cx="4945086" cy="1553817"/>
          </a:xfrm>
          <a:prstGeom prst="rect">
            <a:avLst/>
          </a:prstGeom>
        </p:spPr>
      </p:pic>
      <p:sp>
        <p:nvSpPr>
          <p:cNvPr id="6" name="Zástupný obsah 4">
            <a:extLst>
              <a:ext uri="{FF2B5EF4-FFF2-40B4-BE49-F238E27FC236}">
                <a16:creationId xmlns:a16="http://schemas.microsoft.com/office/drawing/2014/main" id="{EA5EC6C7-8B7A-2B79-76F3-1A5E33DFF744}"/>
              </a:ext>
            </a:extLst>
          </p:cNvPr>
          <p:cNvSpPr txBox="1">
            <a:spLocks/>
          </p:cNvSpPr>
          <p:nvPr/>
        </p:nvSpPr>
        <p:spPr>
          <a:xfrm>
            <a:off x="414000" y="1620733"/>
            <a:ext cx="5337444" cy="4139998"/>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nSpc>
                <a:spcPct val="120000"/>
              </a:lnSpc>
              <a:spcAft>
                <a:spcPts val="600"/>
              </a:spcAft>
              <a:buFont typeface="Arial" panose="020B0604020202020204" pitchFamily="34" charset="0"/>
              <a:buNone/>
            </a:pPr>
            <a:r>
              <a:rPr lang="cs-CZ" sz="2200" b="1" kern="0" dirty="0" err="1"/>
              <a:t>Foreign</a:t>
            </a:r>
            <a:r>
              <a:rPr lang="cs-CZ" sz="2200" b="1" kern="0" dirty="0"/>
              <a:t> </a:t>
            </a:r>
            <a:r>
              <a:rPr lang="cs-CZ" sz="2200" b="1" kern="0" dirty="0" err="1"/>
              <a:t>Affairs</a:t>
            </a:r>
            <a:r>
              <a:rPr lang="cs-CZ" sz="2200" b="1" kern="0" dirty="0"/>
              <a:t> </a:t>
            </a:r>
            <a:r>
              <a:rPr lang="cs-CZ" sz="2200" b="1" kern="0" dirty="0" err="1"/>
              <a:t>Council</a:t>
            </a:r>
            <a:endParaRPr lang="cs-CZ" sz="2200" b="1" kern="0" dirty="0"/>
          </a:p>
          <a:p>
            <a:pPr>
              <a:lnSpc>
                <a:spcPct val="120000"/>
              </a:lnSpc>
              <a:spcAft>
                <a:spcPts val="600"/>
              </a:spcAft>
            </a:pPr>
            <a:r>
              <a:rPr lang="en-US" sz="2200" kern="0" dirty="0"/>
              <a:t>responsible for the EU's external action</a:t>
            </a:r>
            <a:endParaRPr lang="cs-CZ" sz="2200" kern="0" dirty="0"/>
          </a:p>
          <a:p>
            <a:pPr>
              <a:lnSpc>
                <a:spcPct val="120000"/>
              </a:lnSpc>
              <a:spcAft>
                <a:spcPts val="600"/>
              </a:spcAft>
            </a:pPr>
            <a:r>
              <a:rPr lang="cs-CZ" sz="2200" kern="0" dirty="0" err="1"/>
              <a:t>chaired</a:t>
            </a:r>
            <a:r>
              <a:rPr lang="cs-CZ" sz="2200" kern="0" dirty="0"/>
              <a:t> by </a:t>
            </a:r>
            <a:r>
              <a:rPr lang="cs-CZ" sz="2200" kern="0" dirty="0" err="1"/>
              <a:t>the</a:t>
            </a:r>
            <a:r>
              <a:rPr lang="cs-CZ" sz="2200" kern="0" dirty="0"/>
              <a:t> </a:t>
            </a:r>
            <a:r>
              <a:rPr lang="cs-CZ" sz="2200" u="sng" kern="0" dirty="0" err="1"/>
              <a:t>High</a:t>
            </a:r>
            <a:r>
              <a:rPr lang="cs-CZ" sz="2200" u="sng" kern="0" dirty="0"/>
              <a:t> </a:t>
            </a:r>
            <a:r>
              <a:rPr lang="cs-CZ" sz="2200" u="sng" kern="0" dirty="0" err="1"/>
              <a:t>Representative</a:t>
            </a:r>
            <a:endParaRPr lang="cs-CZ" sz="2200" u="sng" kern="0" dirty="0"/>
          </a:p>
          <a:p>
            <a:pPr>
              <a:lnSpc>
                <a:spcPct val="120000"/>
              </a:lnSpc>
              <a:spcAft>
                <a:spcPts val="600"/>
              </a:spcAft>
            </a:pPr>
            <a:r>
              <a:rPr lang="en-US" sz="2200" kern="0" dirty="0"/>
              <a:t>composed of the foreign ministers from all EU member</a:t>
            </a:r>
            <a:r>
              <a:rPr lang="cs-CZ" sz="2200" kern="0" dirty="0"/>
              <a:t> </a:t>
            </a:r>
            <a:r>
              <a:rPr lang="en-US" sz="2200" kern="0" dirty="0"/>
              <a:t>states</a:t>
            </a:r>
            <a:r>
              <a:rPr lang="cs-CZ" sz="2200" kern="0" dirty="0"/>
              <a:t> (</a:t>
            </a:r>
            <a:r>
              <a:rPr lang="cs-CZ" sz="2200" kern="0" dirty="0" err="1"/>
              <a:t>or</a:t>
            </a:r>
            <a:r>
              <a:rPr lang="cs-CZ" sz="2200" kern="0" dirty="0"/>
              <a:t> defence / development / </a:t>
            </a:r>
            <a:r>
              <a:rPr lang="cs-CZ" sz="2200" kern="0" dirty="0" err="1"/>
              <a:t>trade</a:t>
            </a:r>
            <a:r>
              <a:rPr lang="cs-CZ" sz="2200" kern="0" dirty="0"/>
              <a:t>)</a:t>
            </a:r>
          </a:p>
          <a:p>
            <a:pPr>
              <a:lnSpc>
                <a:spcPct val="120000"/>
              </a:lnSpc>
              <a:spcAft>
                <a:spcPts val="600"/>
              </a:spcAft>
            </a:pPr>
            <a:r>
              <a:rPr lang="cs-CZ" sz="2200" kern="0" dirty="0" err="1"/>
              <a:t>defines</a:t>
            </a:r>
            <a:r>
              <a:rPr lang="cs-CZ" sz="2200" kern="0" dirty="0"/>
              <a:t> and </a:t>
            </a:r>
            <a:r>
              <a:rPr lang="cs-CZ" sz="2200" kern="0" dirty="0" err="1"/>
              <a:t>implements</a:t>
            </a:r>
            <a:r>
              <a:rPr lang="cs-CZ" sz="2200" kern="0" dirty="0"/>
              <a:t> </a:t>
            </a:r>
            <a:r>
              <a:rPr lang="cs-CZ" sz="2200" kern="0" dirty="0" err="1"/>
              <a:t>EU‘s</a:t>
            </a:r>
            <a:r>
              <a:rPr lang="cs-CZ" sz="2200" kern="0" dirty="0"/>
              <a:t> </a:t>
            </a:r>
            <a:r>
              <a:rPr lang="cs-CZ" sz="2200" kern="0" dirty="0" err="1"/>
              <a:t>foreign</a:t>
            </a:r>
            <a:r>
              <a:rPr lang="cs-CZ" sz="2200" kern="0" dirty="0"/>
              <a:t> and </a:t>
            </a:r>
            <a:r>
              <a:rPr lang="cs-CZ" sz="2200" kern="0" dirty="0" err="1"/>
              <a:t>security</a:t>
            </a:r>
            <a:r>
              <a:rPr lang="cs-CZ" sz="2200" kern="0" dirty="0"/>
              <a:t> </a:t>
            </a:r>
            <a:r>
              <a:rPr lang="cs-CZ" sz="2200" kern="0" dirty="0" err="1"/>
              <a:t>policy</a:t>
            </a:r>
            <a:endParaRPr lang="cs-CZ" sz="2200" kern="0" dirty="0"/>
          </a:p>
          <a:p>
            <a:pPr>
              <a:lnSpc>
                <a:spcPct val="120000"/>
              </a:lnSpc>
              <a:spcAft>
                <a:spcPts val="600"/>
              </a:spcAft>
            </a:pPr>
            <a:endParaRPr lang="cs-CZ" sz="2000" kern="0" dirty="0"/>
          </a:p>
        </p:txBody>
      </p:sp>
      <p:sp>
        <p:nvSpPr>
          <p:cNvPr id="7" name="TextovéPole 6">
            <a:extLst>
              <a:ext uri="{FF2B5EF4-FFF2-40B4-BE49-F238E27FC236}">
                <a16:creationId xmlns:a16="http://schemas.microsoft.com/office/drawing/2014/main" id="{5FF69922-8B9E-AE89-50D0-34BA8DA4E268}"/>
              </a:ext>
            </a:extLst>
          </p:cNvPr>
          <p:cNvSpPr txBox="1"/>
          <p:nvPr/>
        </p:nvSpPr>
        <p:spPr>
          <a:xfrm>
            <a:off x="4680000" y="2483232"/>
            <a:ext cx="2247310" cy="523220"/>
          </a:xfrm>
          <a:prstGeom prst="rect">
            <a:avLst/>
          </a:prstGeom>
          <a:noFill/>
        </p:spPr>
        <p:txBody>
          <a:bodyPr wrap="square" rtlCol="0">
            <a:spAutoFit/>
          </a:bodyPr>
          <a:lstStyle/>
          <a:p>
            <a:pPr algn="ctr"/>
            <a:r>
              <a:rPr lang="cs-CZ" sz="2800" dirty="0" err="1">
                <a:latin typeface="Freestyle Script" panose="030804020302050B0404" pitchFamily="66" charset="0"/>
              </a:rPr>
              <a:t>assisted</a:t>
            </a:r>
            <a:r>
              <a:rPr lang="cs-CZ" sz="2800" dirty="0">
                <a:latin typeface="Freestyle Script" panose="030804020302050B0404" pitchFamily="66" charset="0"/>
              </a:rPr>
              <a:t> by</a:t>
            </a:r>
            <a:endParaRPr lang="en-US" sz="2800" dirty="0">
              <a:latin typeface="Freestyle Script" panose="030804020302050B0404" pitchFamily="66" charset="0"/>
            </a:endParaRPr>
          </a:p>
        </p:txBody>
      </p:sp>
      <p:pic>
        <p:nvPicPr>
          <p:cNvPr id="8" name="Obrázek 7" descr="Obsah obrázku černá, tma&#10;&#10;Popis byl vytvořen automaticky">
            <a:extLst>
              <a:ext uri="{FF2B5EF4-FFF2-40B4-BE49-F238E27FC236}">
                <a16:creationId xmlns:a16="http://schemas.microsoft.com/office/drawing/2014/main" id="{3ECD2B24-79A7-178B-5EC6-9221CAAF11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609068">
            <a:off x="5584954" y="1877451"/>
            <a:ext cx="657759" cy="657759"/>
          </a:xfrm>
          <a:prstGeom prst="rect">
            <a:avLst/>
          </a:prstGeom>
        </p:spPr>
      </p:pic>
    </p:spTree>
    <p:extLst>
      <p:ext uri="{BB962C8B-B14F-4D97-AF65-F5344CB8AC3E}">
        <p14:creationId xmlns:p14="http://schemas.microsoft.com/office/powerpoint/2010/main" val="2466214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12</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en-US" sz="3200" dirty="0"/>
              <a:t>Common Security and Defence Policy </a:t>
            </a:r>
            <a:r>
              <a:rPr lang="cs-CZ" sz="3200" dirty="0"/>
              <a:t>(CSDP)</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10146424" cy="4139998"/>
          </a:xfrm>
        </p:spPr>
        <p:txBody>
          <a:bodyPr/>
          <a:lstStyle/>
          <a:p>
            <a:pPr>
              <a:lnSpc>
                <a:spcPct val="110000"/>
              </a:lnSpc>
              <a:spcAft>
                <a:spcPts val="600"/>
              </a:spcAft>
            </a:pPr>
            <a:r>
              <a:rPr lang="cs-CZ" sz="2000" dirty="0" err="1">
                <a:latin typeface="+mj-lt"/>
              </a:rPr>
              <a:t>established</a:t>
            </a:r>
            <a:r>
              <a:rPr lang="cs-CZ" sz="2000" dirty="0">
                <a:latin typeface="+mj-lt"/>
              </a:rPr>
              <a:t> in 2009 by </a:t>
            </a:r>
            <a:r>
              <a:rPr lang="cs-CZ" sz="2000" dirty="0" err="1">
                <a:latin typeface="+mj-lt"/>
              </a:rPr>
              <a:t>the</a:t>
            </a:r>
            <a:r>
              <a:rPr lang="cs-CZ" sz="2000" dirty="0">
                <a:latin typeface="+mj-lt"/>
              </a:rPr>
              <a:t> </a:t>
            </a:r>
            <a:r>
              <a:rPr lang="cs-CZ" sz="2000" dirty="0" err="1">
                <a:latin typeface="+mj-lt"/>
              </a:rPr>
              <a:t>Lisbon</a:t>
            </a:r>
            <a:r>
              <a:rPr lang="cs-CZ" sz="2000" dirty="0">
                <a:latin typeface="+mj-lt"/>
              </a:rPr>
              <a:t> </a:t>
            </a:r>
            <a:r>
              <a:rPr lang="cs-CZ" sz="2000" dirty="0" err="1">
                <a:latin typeface="+mj-lt"/>
              </a:rPr>
              <a:t>Treaty</a:t>
            </a:r>
            <a:r>
              <a:rPr lang="cs-CZ" sz="2000" dirty="0">
                <a:latin typeface="+mj-lt"/>
              </a:rPr>
              <a:t>, a </a:t>
            </a:r>
            <a:r>
              <a:rPr lang="cs-CZ" sz="2000" dirty="0" err="1">
                <a:latin typeface="+mj-lt"/>
              </a:rPr>
              <a:t>specific</a:t>
            </a:r>
            <a:r>
              <a:rPr lang="cs-CZ" sz="2000" dirty="0">
                <a:latin typeface="+mj-lt"/>
              </a:rPr>
              <a:t> part </a:t>
            </a:r>
            <a:r>
              <a:rPr lang="cs-CZ" sz="2000" dirty="0" err="1">
                <a:latin typeface="+mj-lt"/>
              </a:rPr>
              <a:t>of</a:t>
            </a:r>
            <a:r>
              <a:rPr lang="cs-CZ" sz="2000" dirty="0">
                <a:latin typeface="+mj-lt"/>
              </a:rPr>
              <a:t> </a:t>
            </a:r>
            <a:r>
              <a:rPr lang="cs-CZ" sz="2000" dirty="0" err="1">
                <a:latin typeface="+mj-lt"/>
              </a:rPr>
              <a:t>the</a:t>
            </a:r>
            <a:r>
              <a:rPr lang="cs-CZ" sz="2000" dirty="0">
                <a:latin typeface="+mj-lt"/>
              </a:rPr>
              <a:t> CFSP</a:t>
            </a:r>
          </a:p>
          <a:p>
            <a:pPr>
              <a:lnSpc>
                <a:spcPct val="110000"/>
              </a:lnSpc>
              <a:spcAft>
                <a:spcPts val="600"/>
              </a:spcAft>
            </a:pPr>
            <a:r>
              <a:rPr lang="cs-CZ" sz="2000" dirty="0" err="1">
                <a:latin typeface="+mj-lt"/>
              </a:rPr>
              <a:t>allows</a:t>
            </a:r>
            <a:r>
              <a:rPr lang="cs-CZ" sz="2000" dirty="0">
                <a:latin typeface="+mj-lt"/>
              </a:rPr>
              <a:t> </a:t>
            </a:r>
            <a:r>
              <a:rPr lang="cs-CZ" sz="2000" dirty="0" err="1">
                <a:latin typeface="+mj-lt"/>
              </a:rPr>
              <a:t>the</a:t>
            </a:r>
            <a:r>
              <a:rPr lang="cs-CZ" sz="2000" dirty="0">
                <a:latin typeface="+mj-lt"/>
              </a:rPr>
              <a:t> UE to </a:t>
            </a:r>
            <a:r>
              <a:rPr lang="cs-CZ" sz="2000" dirty="0" err="1">
                <a:latin typeface="+mj-lt"/>
              </a:rPr>
              <a:t>deploy</a:t>
            </a:r>
            <a:r>
              <a:rPr lang="cs-CZ" sz="2000" dirty="0">
                <a:latin typeface="+mj-lt"/>
              </a:rPr>
              <a:t> </a:t>
            </a:r>
            <a:r>
              <a:rPr lang="cs-CZ" sz="2000" b="1" dirty="0" err="1">
                <a:latin typeface="+mj-lt"/>
              </a:rPr>
              <a:t>civilian</a:t>
            </a:r>
            <a:r>
              <a:rPr lang="cs-CZ" sz="2000" b="1" dirty="0">
                <a:latin typeface="+mj-lt"/>
              </a:rPr>
              <a:t> and </a:t>
            </a:r>
            <a:r>
              <a:rPr lang="cs-CZ" sz="2000" b="1" dirty="0" err="1">
                <a:latin typeface="+mj-lt"/>
              </a:rPr>
              <a:t>military</a:t>
            </a:r>
            <a:r>
              <a:rPr lang="cs-CZ" sz="2000" b="1" dirty="0">
                <a:latin typeface="+mj-lt"/>
              </a:rPr>
              <a:t> </a:t>
            </a:r>
            <a:r>
              <a:rPr lang="cs-CZ" sz="2000" b="1" dirty="0" err="1">
                <a:latin typeface="+mj-lt"/>
              </a:rPr>
              <a:t>missions</a:t>
            </a:r>
            <a:r>
              <a:rPr lang="cs-CZ" sz="2000" b="1" dirty="0">
                <a:latin typeface="+mj-lt"/>
              </a:rPr>
              <a:t> and </a:t>
            </a:r>
            <a:r>
              <a:rPr lang="cs-CZ" sz="2000" b="1" dirty="0" err="1">
                <a:latin typeface="+mj-lt"/>
              </a:rPr>
              <a:t>operations</a:t>
            </a:r>
            <a:r>
              <a:rPr lang="cs-CZ" sz="2000" b="1" dirty="0">
                <a:latin typeface="+mj-lt"/>
              </a:rPr>
              <a:t> </a:t>
            </a:r>
            <a:r>
              <a:rPr lang="cs-CZ" sz="2000" dirty="0" err="1">
                <a:latin typeface="+mj-lt"/>
              </a:rPr>
              <a:t>abroad</a:t>
            </a:r>
            <a:r>
              <a:rPr lang="cs-CZ" sz="2000" b="1" dirty="0">
                <a:latin typeface="+mj-lt"/>
              </a:rPr>
              <a:t> </a:t>
            </a:r>
            <a:r>
              <a:rPr lang="cs-CZ" sz="2000" dirty="0">
                <a:latin typeface="+mj-lt"/>
              </a:rPr>
              <a:t>- </a:t>
            </a:r>
            <a:r>
              <a:rPr lang="cs-CZ" sz="2000" dirty="0" err="1">
                <a:latin typeface="+mj-lt"/>
              </a:rPr>
              <a:t>including</a:t>
            </a:r>
            <a:r>
              <a:rPr lang="cs-CZ" sz="2000" dirty="0">
                <a:latin typeface="+mj-lt"/>
              </a:rPr>
              <a:t>:</a:t>
            </a:r>
          </a:p>
          <a:p>
            <a:pPr lvl="1">
              <a:lnSpc>
                <a:spcPct val="110000"/>
              </a:lnSpc>
              <a:spcAft>
                <a:spcPts val="300"/>
              </a:spcAft>
            </a:pPr>
            <a:r>
              <a:rPr lang="en-US" dirty="0">
                <a:latin typeface="+mj-lt"/>
              </a:rPr>
              <a:t>conflict prevention</a:t>
            </a:r>
          </a:p>
          <a:p>
            <a:pPr lvl="1">
              <a:lnSpc>
                <a:spcPct val="110000"/>
              </a:lnSpc>
              <a:spcAft>
                <a:spcPts val="300"/>
              </a:spcAft>
            </a:pPr>
            <a:r>
              <a:rPr lang="en-US" dirty="0">
                <a:latin typeface="+mj-lt"/>
              </a:rPr>
              <a:t>peace-keeping</a:t>
            </a:r>
          </a:p>
          <a:p>
            <a:pPr lvl="1">
              <a:lnSpc>
                <a:spcPct val="110000"/>
              </a:lnSpc>
              <a:spcAft>
                <a:spcPts val="300"/>
              </a:spcAft>
            </a:pPr>
            <a:r>
              <a:rPr lang="en-US" dirty="0">
                <a:latin typeface="+mj-lt"/>
              </a:rPr>
              <a:t>joint disarmament operations</a:t>
            </a:r>
          </a:p>
          <a:p>
            <a:pPr lvl="1">
              <a:lnSpc>
                <a:spcPct val="110000"/>
              </a:lnSpc>
              <a:spcAft>
                <a:spcPts val="300"/>
              </a:spcAft>
            </a:pPr>
            <a:r>
              <a:rPr lang="en-US" dirty="0">
                <a:latin typeface="+mj-lt"/>
              </a:rPr>
              <a:t>military advice</a:t>
            </a:r>
          </a:p>
          <a:p>
            <a:pPr lvl="1">
              <a:lnSpc>
                <a:spcPct val="110000"/>
              </a:lnSpc>
              <a:spcAft>
                <a:spcPts val="300"/>
              </a:spcAft>
            </a:pPr>
            <a:r>
              <a:rPr lang="en-US" dirty="0">
                <a:latin typeface="+mj-lt"/>
              </a:rPr>
              <a:t>humanitarian assistance</a:t>
            </a:r>
          </a:p>
          <a:p>
            <a:pPr lvl="1">
              <a:lnSpc>
                <a:spcPct val="110000"/>
              </a:lnSpc>
              <a:spcAft>
                <a:spcPts val="300"/>
              </a:spcAft>
            </a:pPr>
            <a:r>
              <a:rPr lang="en-US" dirty="0">
                <a:latin typeface="+mj-lt"/>
              </a:rPr>
              <a:t>post-conflict stabilization</a:t>
            </a:r>
            <a:endParaRPr lang="cs-CZ" dirty="0">
              <a:latin typeface="+mj-lt"/>
            </a:endParaRPr>
          </a:p>
          <a:p>
            <a:pPr marL="72000" indent="0">
              <a:lnSpc>
                <a:spcPct val="120000"/>
              </a:lnSpc>
              <a:spcAft>
                <a:spcPts val="600"/>
              </a:spcAft>
              <a:buNone/>
            </a:pPr>
            <a:endParaRPr lang="en-US" sz="2000" dirty="0">
              <a:latin typeface="+mj-lt"/>
            </a:endParaRPr>
          </a:p>
          <a:p>
            <a:pPr>
              <a:lnSpc>
                <a:spcPct val="120000"/>
              </a:lnSpc>
              <a:spcAft>
                <a:spcPts val="600"/>
              </a:spcAft>
            </a:pPr>
            <a:endParaRPr lang="cs-CZ" sz="1800" dirty="0"/>
          </a:p>
        </p:txBody>
      </p:sp>
      <p:pic>
        <p:nvPicPr>
          <p:cNvPr id="7" name="Obrázek 6" descr="Obsah obrázku venku, oblečení, loď, vojenské vozidlo&#10;&#10;Popis byl vytvořen automaticky">
            <a:extLst>
              <a:ext uri="{FF2B5EF4-FFF2-40B4-BE49-F238E27FC236}">
                <a16:creationId xmlns:a16="http://schemas.microsoft.com/office/drawing/2014/main" id="{334DB0E2-CCA2-1159-C30F-B4985AE3BF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8083" y="2842533"/>
            <a:ext cx="4494527" cy="3370896"/>
          </a:xfrm>
          <a:prstGeom prst="rect">
            <a:avLst/>
          </a:prstGeom>
          <a:ln>
            <a:noFill/>
          </a:ln>
          <a:effectLst>
            <a:outerShdw blurRad="292100" dist="139700" dir="2700000" algn="tl" rotWithShape="0">
              <a:srgbClr val="333333">
                <a:alpha val="65000"/>
              </a:srgbClr>
            </a:outerShdw>
          </a:effectLst>
        </p:spPr>
      </p:pic>
      <p:sp>
        <p:nvSpPr>
          <p:cNvPr id="8" name="TextovéPole 7">
            <a:extLst>
              <a:ext uri="{FF2B5EF4-FFF2-40B4-BE49-F238E27FC236}">
                <a16:creationId xmlns:a16="http://schemas.microsoft.com/office/drawing/2014/main" id="{83F0231A-69C0-B699-0B9E-52BEEBF84CF9}"/>
              </a:ext>
            </a:extLst>
          </p:cNvPr>
          <p:cNvSpPr txBox="1"/>
          <p:nvPr/>
        </p:nvSpPr>
        <p:spPr>
          <a:xfrm>
            <a:off x="9452610" y="2474893"/>
            <a:ext cx="2661310" cy="954107"/>
          </a:xfrm>
          <a:prstGeom prst="rect">
            <a:avLst/>
          </a:prstGeom>
          <a:noFill/>
        </p:spPr>
        <p:txBody>
          <a:bodyPr wrap="square" rtlCol="0">
            <a:spAutoFit/>
          </a:bodyPr>
          <a:lstStyle/>
          <a:p>
            <a:pPr algn="ctr"/>
            <a:r>
              <a:rPr lang="en-US" sz="2800" dirty="0">
                <a:latin typeface="Freestyle Script" panose="030804020302050B0404" pitchFamily="66" charset="0"/>
              </a:rPr>
              <a:t>decisions adopted by the Council </a:t>
            </a:r>
            <a:r>
              <a:rPr lang="cs-CZ" sz="2800" dirty="0">
                <a:latin typeface="Freestyle Script" panose="030804020302050B0404" pitchFamily="66" charset="0"/>
              </a:rPr>
              <a:t>(</a:t>
            </a:r>
            <a:r>
              <a:rPr lang="cs-CZ" sz="2800" dirty="0" err="1">
                <a:latin typeface="Freestyle Script" panose="030804020302050B0404" pitchFamily="66" charset="0"/>
              </a:rPr>
              <a:t>unanimity</a:t>
            </a:r>
            <a:r>
              <a:rPr lang="cs-CZ" sz="2800" dirty="0">
                <a:latin typeface="Freestyle Script" panose="030804020302050B0404" pitchFamily="66" charset="0"/>
              </a:rPr>
              <a:t>!)</a:t>
            </a:r>
            <a:endParaRPr lang="en-US" sz="2800" dirty="0">
              <a:latin typeface="Freestyle Script" panose="030804020302050B0404" pitchFamily="66" charset="0"/>
            </a:endParaRPr>
          </a:p>
        </p:txBody>
      </p:sp>
    </p:spTree>
    <p:extLst>
      <p:ext uri="{BB962C8B-B14F-4D97-AF65-F5344CB8AC3E}">
        <p14:creationId xmlns:p14="http://schemas.microsoft.com/office/powerpoint/2010/main" val="3809726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9C960E66-0C5D-0DE2-E2CA-C1EB05B4EFC6}"/>
              </a:ext>
            </a:extLst>
          </p:cNvPr>
          <p:cNvPicPr>
            <a:picLocks noChangeAspect="1"/>
          </p:cNvPicPr>
          <p:nvPr/>
        </p:nvPicPr>
        <p:blipFill>
          <a:blip r:embed="rId3"/>
          <a:stretch>
            <a:fillRect/>
          </a:stretch>
        </p:blipFill>
        <p:spPr>
          <a:xfrm>
            <a:off x="7755680" y="2312810"/>
            <a:ext cx="4436320" cy="2952169"/>
          </a:xfrm>
          <a:prstGeom prst="rect">
            <a:avLst/>
          </a:prstGeom>
        </p:spPr>
      </p:pic>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a:t>CSDP: EU </a:t>
            </a:r>
            <a:r>
              <a:rPr lang="cs-CZ" sz="3200" dirty="0" err="1"/>
              <a:t>Battlegroups</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718896"/>
            <a:ext cx="10146424" cy="4139998"/>
          </a:xfrm>
        </p:spPr>
        <p:txBody>
          <a:bodyPr/>
          <a:lstStyle/>
          <a:p>
            <a:pPr>
              <a:lnSpc>
                <a:spcPct val="120000"/>
              </a:lnSpc>
              <a:spcBef>
                <a:spcPts val="600"/>
              </a:spcBef>
              <a:spcAft>
                <a:spcPts val="600"/>
              </a:spcAft>
            </a:pPr>
            <a:r>
              <a:rPr lang="en-US" sz="2000" dirty="0"/>
              <a:t>part of the European Union's military </a:t>
            </a:r>
            <a:r>
              <a:rPr lang="en-US" sz="2000" b="1" dirty="0"/>
              <a:t>rapid reaction capacity </a:t>
            </a:r>
            <a:r>
              <a:rPr lang="en-US" sz="2000" dirty="0"/>
              <a:t>to respond to emerging crises and conflicts around the world</a:t>
            </a:r>
            <a:r>
              <a:rPr lang="cs-CZ" sz="2000" dirty="0"/>
              <a:t>, </a:t>
            </a:r>
            <a:r>
              <a:rPr lang="cs-CZ" sz="2000" dirty="0" err="1"/>
              <a:t>operational</a:t>
            </a:r>
            <a:r>
              <a:rPr lang="cs-CZ" sz="2000" dirty="0"/>
              <a:t> </a:t>
            </a:r>
            <a:r>
              <a:rPr lang="cs-CZ" sz="2000" dirty="0" err="1"/>
              <a:t>since</a:t>
            </a:r>
            <a:r>
              <a:rPr lang="cs-CZ" sz="2000" dirty="0"/>
              <a:t> 2007</a:t>
            </a:r>
          </a:p>
          <a:p>
            <a:pPr lvl="1">
              <a:lnSpc>
                <a:spcPct val="120000"/>
              </a:lnSpc>
              <a:spcBef>
                <a:spcPts val="600"/>
              </a:spcBef>
              <a:spcAft>
                <a:spcPts val="600"/>
              </a:spcAft>
            </a:pPr>
            <a:r>
              <a:rPr lang="cs-CZ" dirty="0" err="1"/>
              <a:t>intended</a:t>
            </a:r>
            <a:r>
              <a:rPr lang="cs-CZ" dirty="0"/>
              <a:t> </a:t>
            </a:r>
            <a:r>
              <a:rPr lang="cs-CZ" dirty="0" err="1"/>
              <a:t>for</a:t>
            </a:r>
            <a:r>
              <a:rPr lang="cs-CZ" dirty="0"/>
              <a:t> </a:t>
            </a:r>
            <a:r>
              <a:rPr lang="cs-CZ" dirty="0" err="1"/>
              <a:t>smal-scale</a:t>
            </a:r>
            <a:r>
              <a:rPr lang="cs-CZ" dirty="0"/>
              <a:t> rapid response </a:t>
            </a:r>
            <a:r>
              <a:rPr lang="cs-CZ" dirty="0" err="1"/>
              <a:t>missions</a:t>
            </a:r>
            <a:endParaRPr lang="cs-CZ" dirty="0"/>
          </a:p>
          <a:p>
            <a:pPr>
              <a:lnSpc>
                <a:spcPct val="120000"/>
              </a:lnSpc>
              <a:spcBef>
                <a:spcPts val="600"/>
              </a:spcBef>
              <a:spcAft>
                <a:spcPts val="600"/>
              </a:spcAft>
            </a:pPr>
            <a:r>
              <a:rPr lang="en-US" sz="2000" dirty="0"/>
              <a:t>multinational, military units, usually composed of 1500 personnel</a:t>
            </a:r>
            <a:endParaRPr lang="cs-CZ" sz="2000" dirty="0"/>
          </a:p>
          <a:p>
            <a:pPr lvl="1">
              <a:lnSpc>
                <a:spcPct val="120000"/>
              </a:lnSpc>
              <a:spcBef>
                <a:spcPts val="600"/>
              </a:spcBef>
              <a:spcAft>
                <a:spcPts val="600"/>
              </a:spcAft>
            </a:pPr>
            <a:r>
              <a:rPr lang="cs-CZ" dirty="0" err="1"/>
              <a:t>principle</a:t>
            </a:r>
            <a:r>
              <a:rPr lang="cs-CZ" dirty="0"/>
              <a:t> </a:t>
            </a:r>
            <a:r>
              <a:rPr lang="cs-CZ" dirty="0" err="1"/>
              <a:t>of</a:t>
            </a:r>
            <a:r>
              <a:rPr lang="cs-CZ" dirty="0"/>
              <a:t> </a:t>
            </a:r>
            <a:r>
              <a:rPr lang="cs-CZ" dirty="0" err="1"/>
              <a:t>multi-nationality</a:t>
            </a:r>
            <a:endParaRPr lang="cs-CZ" dirty="0"/>
          </a:p>
          <a:p>
            <a:pPr lvl="1">
              <a:lnSpc>
                <a:spcPct val="120000"/>
              </a:lnSpc>
              <a:spcBef>
                <a:spcPts val="600"/>
              </a:spcBef>
              <a:spcAft>
                <a:spcPts val="600"/>
              </a:spcAft>
            </a:pPr>
            <a:r>
              <a:rPr lang="cs-CZ" dirty="0"/>
              <a:t>2 </a:t>
            </a:r>
            <a:r>
              <a:rPr lang="cs-CZ" dirty="0" err="1"/>
              <a:t>Battlegroups</a:t>
            </a:r>
            <a:r>
              <a:rPr lang="cs-CZ" dirty="0"/>
              <a:t> on </a:t>
            </a:r>
            <a:r>
              <a:rPr lang="cs-CZ" dirty="0" err="1"/>
              <a:t>standby</a:t>
            </a:r>
            <a:r>
              <a:rPr lang="cs-CZ" dirty="0"/>
              <a:t> </a:t>
            </a:r>
            <a:r>
              <a:rPr lang="cs-CZ" dirty="0" err="1"/>
              <a:t>for</a:t>
            </a:r>
            <a:r>
              <a:rPr lang="cs-CZ" dirty="0"/>
              <a:t> a period </a:t>
            </a:r>
            <a:r>
              <a:rPr lang="cs-CZ" dirty="0" err="1"/>
              <a:t>of</a:t>
            </a:r>
            <a:r>
              <a:rPr lang="cs-CZ" dirty="0"/>
              <a:t> 6 </a:t>
            </a:r>
            <a:r>
              <a:rPr lang="cs-CZ" dirty="0" err="1"/>
              <a:t>months</a:t>
            </a:r>
            <a:endParaRPr lang="cs-CZ" dirty="0"/>
          </a:p>
          <a:p>
            <a:pPr>
              <a:lnSpc>
                <a:spcPct val="120000"/>
              </a:lnSpc>
              <a:spcBef>
                <a:spcPts val="600"/>
              </a:spcBef>
              <a:spcAft>
                <a:spcPts val="600"/>
              </a:spcAft>
            </a:pPr>
            <a:r>
              <a:rPr lang="cs-CZ" sz="2000" dirty="0" err="1"/>
              <a:t>deployment</a:t>
            </a:r>
            <a:r>
              <a:rPr lang="cs-CZ" sz="2000" dirty="0"/>
              <a:t> </a:t>
            </a:r>
            <a:r>
              <a:rPr lang="en-US" sz="2000" dirty="0"/>
              <a:t>requires a unanimous decision of the Council</a:t>
            </a:r>
            <a:endParaRPr lang="cs-CZ" sz="2000" dirty="0"/>
          </a:p>
          <a:p>
            <a:pPr>
              <a:lnSpc>
                <a:spcPct val="120000"/>
              </a:lnSpc>
              <a:spcBef>
                <a:spcPts val="600"/>
              </a:spcBef>
              <a:spcAft>
                <a:spcPts val="600"/>
              </a:spcAft>
            </a:pPr>
            <a:r>
              <a:rPr lang="cs-CZ" sz="2000" b="1" dirty="0"/>
              <a:t>no </a:t>
            </a:r>
            <a:r>
              <a:rPr lang="cs-CZ" sz="2000" b="1" dirty="0" err="1"/>
              <a:t>longer</a:t>
            </a:r>
            <a:r>
              <a:rPr lang="cs-CZ" sz="2000" b="1" dirty="0"/>
              <a:t> </a:t>
            </a:r>
            <a:r>
              <a:rPr lang="cs-CZ" sz="2000" b="1" dirty="0" err="1"/>
              <a:t>functional</a:t>
            </a:r>
            <a:r>
              <a:rPr lang="cs-CZ" sz="2000" b="1" dirty="0"/>
              <a:t>! </a:t>
            </a:r>
            <a:r>
              <a:rPr lang="cs-CZ" sz="2000" b="1" dirty="0">
                <a:latin typeface="Helvetica" panose="020B0604020202020204" pitchFamily="34" charset="0"/>
                <a:cs typeface="Helvetica" panose="020B0604020202020204" pitchFamily="34" charset="0"/>
              </a:rPr>
              <a:t>→  EU Rapid </a:t>
            </a:r>
            <a:r>
              <a:rPr lang="cs-CZ" sz="2000" b="1" dirty="0" err="1">
                <a:latin typeface="Helvetica" panose="020B0604020202020204" pitchFamily="34" charset="0"/>
                <a:cs typeface="Helvetica" panose="020B0604020202020204" pitchFamily="34" charset="0"/>
              </a:rPr>
              <a:t>Deployment</a:t>
            </a:r>
            <a:r>
              <a:rPr lang="cs-CZ" sz="2000" b="1" dirty="0">
                <a:latin typeface="Helvetica" panose="020B0604020202020204" pitchFamily="34" charset="0"/>
                <a:cs typeface="Helvetica" panose="020B0604020202020204" pitchFamily="34" charset="0"/>
              </a:rPr>
              <a:t> </a:t>
            </a:r>
            <a:r>
              <a:rPr lang="cs-CZ" sz="2000" b="1" dirty="0" err="1">
                <a:latin typeface="Helvetica" panose="020B0604020202020204" pitchFamily="34" charset="0"/>
                <a:cs typeface="Helvetica" panose="020B0604020202020204" pitchFamily="34" charset="0"/>
              </a:rPr>
              <a:t>Capacity</a:t>
            </a:r>
            <a:endParaRPr lang="cs-CZ" sz="2000" b="1" dirty="0"/>
          </a:p>
          <a:p>
            <a:pPr>
              <a:lnSpc>
                <a:spcPct val="120000"/>
              </a:lnSpc>
              <a:spcAft>
                <a:spcPts val="600"/>
              </a:spcAft>
            </a:pPr>
            <a:endParaRPr lang="cs-CZ" sz="2000" dirty="0"/>
          </a:p>
          <a:p>
            <a:pPr>
              <a:lnSpc>
                <a:spcPct val="120000"/>
              </a:lnSpc>
              <a:spcAft>
                <a:spcPts val="600"/>
              </a:spcAft>
            </a:pPr>
            <a:endParaRPr lang="cs-CZ" sz="2000" dirty="0"/>
          </a:p>
          <a:p>
            <a:pPr>
              <a:lnSpc>
                <a:spcPct val="120000"/>
              </a:lnSpc>
              <a:spcAft>
                <a:spcPts val="600"/>
              </a:spcAft>
            </a:pPr>
            <a:endParaRPr lang="cs-CZ" sz="2000" dirty="0"/>
          </a:p>
        </p:txBody>
      </p:sp>
      <p:sp>
        <p:nvSpPr>
          <p:cNvPr id="6" name="TextovéPole 5">
            <a:extLst>
              <a:ext uri="{FF2B5EF4-FFF2-40B4-BE49-F238E27FC236}">
                <a16:creationId xmlns:a16="http://schemas.microsoft.com/office/drawing/2014/main" id="{8A3C188D-D6E1-579B-2B75-09DCC5ADFD34}"/>
              </a:ext>
            </a:extLst>
          </p:cNvPr>
          <p:cNvSpPr txBox="1"/>
          <p:nvPr/>
        </p:nvSpPr>
        <p:spPr>
          <a:xfrm>
            <a:off x="8486160" y="5264979"/>
            <a:ext cx="3291840" cy="523220"/>
          </a:xfrm>
          <a:prstGeom prst="rect">
            <a:avLst/>
          </a:prstGeom>
          <a:noFill/>
        </p:spPr>
        <p:txBody>
          <a:bodyPr wrap="square" rtlCol="0">
            <a:spAutoFit/>
          </a:bodyPr>
          <a:lstStyle/>
          <a:p>
            <a:pPr algn="l"/>
            <a:r>
              <a:rPr lang="cs-CZ" sz="2800" dirty="0">
                <a:latin typeface="Freestyle Script" panose="030804020302050B0404" pitchFamily="66" charset="0"/>
              </a:rPr>
              <a:t>EUBG </a:t>
            </a:r>
            <a:r>
              <a:rPr lang="cs-CZ" sz="2800" dirty="0" err="1">
                <a:latin typeface="Freestyle Script" panose="030804020302050B0404" pitchFamily="66" charset="0"/>
              </a:rPr>
              <a:t>have</a:t>
            </a:r>
            <a:r>
              <a:rPr lang="cs-CZ" sz="2800" dirty="0">
                <a:latin typeface="Freestyle Script" panose="030804020302050B0404" pitchFamily="66" charset="0"/>
              </a:rPr>
              <a:t> </a:t>
            </a:r>
            <a:r>
              <a:rPr lang="cs-CZ" sz="2800" dirty="0" err="1">
                <a:latin typeface="Freestyle Script" panose="030804020302050B0404" pitchFamily="66" charset="0"/>
              </a:rPr>
              <a:t>never</a:t>
            </a:r>
            <a:r>
              <a:rPr lang="cs-CZ" sz="2800" dirty="0">
                <a:latin typeface="Freestyle Script" panose="030804020302050B0404" pitchFamily="66" charset="0"/>
              </a:rPr>
              <a:t> </a:t>
            </a:r>
            <a:r>
              <a:rPr lang="cs-CZ" sz="2800" dirty="0" err="1">
                <a:latin typeface="Freestyle Script" panose="030804020302050B0404" pitchFamily="66" charset="0"/>
              </a:rPr>
              <a:t>been</a:t>
            </a:r>
            <a:r>
              <a:rPr lang="cs-CZ" sz="2800" dirty="0">
                <a:latin typeface="Freestyle Script" panose="030804020302050B0404" pitchFamily="66" charset="0"/>
              </a:rPr>
              <a:t> </a:t>
            </a:r>
            <a:r>
              <a:rPr lang="cs-CZ" sz="2800" dirty="0" err="1">
                <a:latin typeface="Freestyle Script" panose="030804020302050B0404" pitchFamily="66" charset="0"/>
              </a:rPr>
              <a:t>deployed</a:t>
            </a:r>
            <a:endParaRPr lang="en-US" sz="2800" dirty="0">
              <a:latin typeface="Freestyle Script" panose="030804020302050B0404" pitchFamily="66" charset="0"/>
            </a:endParaRPr>
          </a:p>
        </p:txBody>
      </p:sp>
    </p:spTree>
    <p:extLst>
      <p:ext uri="{BB962C8B-B14F-4D97-AF65-F5344CB8AC3E}">
        <p14:creationId xmlns:p14="http://schemas.microsoft.com/office/powerpoint/2010/main" val="1757472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14</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a:t>CSDP: </a:t>
            </a:r>
            <a:r>
              <a:rPr lang="cs-CZ" sz="3200" dirty="0" err="1"/>
              <a:t>Strategic</a:t>
            </a:r>
            <a:r>
              <a:rPr lang="cs-CZ" sz="3200" dirty="0"/>
              <a:t> </a:t>
            </a:r>
            <a:r>
              <a:rPr lang="cs-CZ" sz="3200" dirty="0" err="1"/>
              <a:t>Compass</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10146424" cy="4139998"/>
          </a:xfrm>
        </p:spPr>
        <p:txBody>
          <a:bodyPr/>
          <a:lstStyle/>
          <a:p>
            <a:pPr>
              <a:lnSpc>
                <a:spcPct val="120000"/>
              </a:lnSpc>
              <a:spcAft>
                <a:spcPts val="600"/>
              </a:spcAft>
            </a:pPr>
            <a:r>
              <a:rPr lang="en-US" sz="2000" dirty="0"/>
              <a:t>ambitious plan of action for strengthening the EU's security and defence</a:t>
            </a:r>
            <a:r>
              <a:rPr lang="cs-CZ" sz="2000" dirty="0"/>
              <a:t> </a:t>
            </a:r>
            <a:r>
              <a:rPr lang="en-US" sz="2000" dirty="0"/>
              <a:t>policy by 2030</a:t>
            </a:r>
            <a:endParaRPr lang="cs-CZ" sz="2000" dirty="0"/>
          </a:p>
          <a:p>
            <a:pPr>
              <a:lnSpc>
                <a:spcPct val="120000"/>
              </a:lnSpc>
              <a:spcAft>
                <a:spcPts val="600"/>
              </a:spcAft>
            </a:pPr>
            <a:r>
              <a:rPr lang="en-US" sz="2000" dirty="0"/>
              <a:t>a shared assessment of the strategic environment </a:t>
            </a:r>
            <a:r>
              <a:rPr lang="cs-CZ" sz="2000" dirty="0"/>
              <a:t>+ </a:t>
            </a:r>
            <a:r>
              <a:rPr lang="cs-CZ" sz="2000" dirty="0" err="1"/>
              <a:t>actionable</a:t>
            </a:r>
            <a:r>
              <a:rPr lang="cs-CZ" sz="2000" dirty="0"/>
              <a:t> </a:t>
            </a:r>
            <a:r>
              <a:rPr lang="cs-CZ" sz="2000" dirty="0" err="1"/>
              <a:t>proposals</a:t>
            </a:r>
            <a:endParaRPr lang="cs-CZ" sz="2000" dirty="0"/>
          </a:p>
          <a:p>
            <a:pPr>
              <a:lnSpc>
                <a:spcPct val="120000"/>
              </a:lnSpc>
              <a:spcAft>
                <a:spcPts val="600"/>
              </a:spcAft>
            </a:pPr>
            <a:r>
              <a:rPr lang="cs-CZ" sz="2000" dirty="0"/>
              <a:t>4 </a:t>
            </a:r>
            <a:r>
              <a:rPr lang="cs-CZ" sz="2000" dirty="0" err="1"/>
              <a:t>pillars</a:t>
            </a:r>
            <a:r>
              <a:rPr lang="cs-CZ" sz="2000" dirty="0"/>
              <a:t>:</a:t>
            </a:r>
          </a:p>
          <a:p>
            <a:pPr marL="781200" lvl="1" indent="-457200">
              <a:lnSpc>
                <a:spcPct val="120000"/>
              </a:lnSpc>
              <a:spcAft>
                <a:spcPts val="600"/>
              </a:spcAft>
              <a:buFont typeface="+mj-lt"/>
              <a:buAutoNum type="arabicPeriod"/>
            </a:pPr>
            <a:r>
              <a:rPr lang="cs-CZ" b="1" dirty="0" err="1"/>
              <a:t>Act</a:t>
            </a:r>
            <a:r>
              <a:rPr lang="cs-CZ" b="1" dirty="0"/>
              <a:t> </a:t>
            </a:r>
            <a:r>
              <a:rPr lang="en-US" dirty="0"/>
              <a:t>more quickly and decisively when facing crises;</a:t>
            </a:r>
            <a:endParaRPr lang="cs-CZ" dirty="0"/>
          </a:p>
          <a:p>
            <a:pPr marL="1191600" lvl="2" indent="-457200">
              <a:lnSpc>
                <a:spcPct val="120000"/>
              </a:lnSpc>
              <a:spcAft>
                <a:spcPts val="600"/>
              </a:spcAft>
              <a:buFont typeface="Arial" panose="020B0604020202020204" pitchFamily="34" charset="0"/>
              <a:buChar char="•"/>
            </a:pPr>
            <a:r>
              <a:rPr lang="cs-CZ" sz="2000" dirty="0"/>
              <a:t>EU Rapid </a:t>
            </a:r>
            <a:r>
              <a:rPr lang="cs-CZ" sz="2000" dirty="0" err="1"/>
              <a:t>Deployment</a:t>
            </a:r>
            <a:r>
              <a:rPr lang="cs-CZ" sz="2000" dirty="0"/>
              <a:t> </a:t>
            </a:r>
            <a:r>
              <a:rPr lang="cs-CZ" sz="2000" dirty="0" err="1"/>
              <a:t>Capacity</a:t>
            </a:r>
            <a:r>
              <a:rPr lang="cs-CZ" sz="2000" dirty="0"/>
              <a:t> (up to 5 000 </a:t>
            </a:r>
            <a:r>
              <a:rPr lang="cs-CZ" sz="2000" dirty="0" err="1"/>
              <a:t>troops</a:t>
            </a:r>
            <a:r>
              <a:rPr lang="cs-CZ" sz="2000" dirty="0"/>
              <a:t>)</a:t>
            </a:r>
          </a:p>
          <a:p>
            <a:pPr marL="781200" lvl="1" indent="-457200">
              <a:lnSpc>
                <a:spcPct val="120000"/>
              </a:lnSpc>
              <a:spcAft>
                <a:spcPts val="600"/>
              </a:spcAft>
              <a:buFont typeface="+mj-lt"/>
              <a:buAutoNum type="arabicPeriod"/>
            </a:pPr>
            <a:r>
              <a:rPr lang="cs-CZ" b="1" dirty="0"/>
              <a:t>Invest </a:t>
            </a:r>
            <a:r>
              <a:rPr lang="en-US" dirty="0"/>
              <a:t>in the capabilities and technologies we need;</a:t>
            </a:r>
            <a:endParaRPr lang="cs-CZ" dirty="0"/>
          </a:p>
          <a:p>
            <a:pPr marL="781200" lvl="1" indent="-457200">
              <a:lnSpc>
                <a:spcPct val="120000"/>
              </a:lnSpc>
              <a:spcAft>
                <a:spcPts val="600"/>
              </a:spcAft>
              <a:buFont typeface="+mj-lt"/>
              <a:buAutoNum type="arabicPeriod"/>
            </a:pPr>
            <a:r>
              <a:rPr lang="cs-CZ" b="1" dirty="0"/>
              <a:t>Partner </a:t>
            </a:r>
            <a:r>
              <a:rPr lang="en-US" dirty="0"/>
              <a:t>with others to achieve common goals</a:t>
            </a:r>
            <a:r>
              <a:rPr lang="cs-CZ" dirty="0"/>
              <a:t>;</a:t>
            </a:r>
          </a:p>
          <a:p>
            <a:pPr marL="781200" lvl="1" indent="-457200">
              <a:lnSpc>
                <a:spcPct val="120000"/>
              </a:lnSpc>
              <a:spcAft>
                <a:spcPts val="600"/>
              </a:spcAft>
              <a:buFont typeface="+mj-lt"/>
              <a:buAutoNum type="arabicPeriod"/>
            </a:pPr>
            <a:r>
              <a:rPr lang="cs-CZ" b="1" dirty="0" err="1"/>
              <a:t>Secure</a:t>
            </a:r>
            <a:r>
              <a:rPr lang="cs-CZ" b="1" dirty="0"/>
              <a:t> </a:t>
            </a:r>
            <a:r>
              <a:rPr lang="en-US" dirty="0"/>
              <a:t>our citizens against fast-changing threats</a:t>
            </a:r>
            <a:endParaRPr lang="cs-CZ" dirty="0"/>
          </a:p>
          <a:p>
            <a:pPr>
              <a:lnSpc>
                <a:spcPct val="120000"/>
              </a:lnSpc>
              <a:spcAft>
                <a:spcPts val="600"/>
              </a:spcAft>
            </a:pPr>
            <a:endParaRPr lang="cs-CZ" sz="2000" dirty="0"/>
          </a:p>
        </p:txBody>
      </p:sp>
      <p:pic>
        <p:nvPicPr>
          <p:cNvPr id="8" name="Obrázek 7">
            <a:extLst>
              <a:ext uri="{FF2B5EF4-FFF2-40B4-BE49-F238E27FC236}">
                <a16:creationId xmlns:a16="http://schemas.microsoft.com/office/drawing/2014/main" id="{BD41225E-018D-2C2D-05D5-CEFA637FB469}"/>
              </a:ext>
            </a:extLst>
          </p:cNvPr>
          <p:cNvPicPr>
            <a:picLocks noChangeAspect="1"/>
          </p:cNvPicPr>
          <p:nvPr/>
        </p:nvPicPr>
        <p:blipFill>
          <a:blip r:embed="rId3"/>
          <a:stretch>
            <a:fillRect/>
          </a:stretch>
        </p:blipFill>
        <p:spPr>
          <a:xfrm>
            <a:off x="7737030" y="2679570"/>
            <a:ext cx="3116896" cy="31141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7889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15</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err="1"/>
              <a:t>European</a:t>
            </a:r>
            <a:r>
              <a:rPr lang="cs-CZ" sz="3200" dirty="0"/>
              <a:t> Union: </a:t>
            </a:r>
            <a:r>
              <a:rPr lang="cs-CZ" sz="3200" dirty="0" err="1"/>
              <a:t>Mutual</a:t>
            </a:r>
            <a:r>
              <a:rPr lang="cs-CZ" sz="3200" dirty="0"/>
              <a:t> defence </a:t>
            </a:r>
            <a:r>
              <a:rPr lang="cs-CZ" sz="3200" dirty="0" err="1"/>
              <a:t>clause</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0112"/>
            <a:ext cx="7060226" cy="4179402"/>
          </a:xfrm>
        </p:spPr>
        <p:style>
          <a:lnRef idx="3">
            <a:schemeClr val="lt1"/>
          </a:lnRef>
          <a:fillRef idx="1">
            <a:schemeClr val="accent4"/>
          </a:fillRef>
          <a:effectRef idx="1">
            <a:schemeClr val="accent4"/>
          </a:effectRef>
          <a:fontRef idx="minor">
            <a:schemeClr val="lt1"/>
          </a:fontRef>
        </p:style>
        <p:txBody>
          <a:bodyPr/>
          <a:lstStyle/>
          <a:p>
            <a:pPr marL="72000" indent="0">
              <a:lnSpc>
                <a:spcPct val="100000"/>
              </a:lnSpc>
              <a:spcAft>
                <a:spcPts val="600"/>
              </a:spcAft>
              <a:buNone/>
            </a:pPr>
            <a:r>
              <a:rPr lang="cs-CZ" sz="2000" dirty="0"/>
              <a:t>“</a:t>
            </a:r>
            <a:r>
              <a:rPr lang="en-US" sz="2000" i="1" dirty="0"/>
              <a:t>If a Member State is the victim of armed aggression on its territory, the other Member States </a:t>
            </a:r>
            <a:r>
              <a:rPr lang="en-US" sz="2000" i="1" u="sng" dirty="0"/>
              <a:t>shall have towards it an obligation of aid and assistance by all the means in their power</a:t>
            </a:r>
            <a:r>
              <a:rPr lang="en-US" sz="2000" i="1" dirty="0"/>
              <a:t>, in accordance with Article 51 of the United Nations Charter. This shall not prejudice the specific character of the security and defence policy of certain Member States</a:t>
            </a:r>
            <a:r>
              <a:rPr lang="en-US" sz="2000" dirty="0"/>
              <a:t>.</a:t>
            </a:r>
            <a:r>
              <a:rPr lang="cs-CZ" sz="2000" dirty="0"/>
              <a:t>“</a:t>
            </a:r>
          </a:p>
          <a:p>
            <a:pPr marL="72000" indent="0">
              <a:lnSpc>
                <a:spcPct val="100000"/>
              </a:lnSpc>
              <a:spcBef>
                <a:spcPts val="1200"/>
              </a:spcBef>
              <a:spcAft>
                <a:spcPts val="600"/>
              </a:spcAft>
              <a:buNone/>
            </a:pPr>
            <a:r>
              <a:rPr lang="cs-CZ" sz="2000" dirty="0"/>
              <a:t>“</a:t>
            </a:r>
            <a:r>
              <a:rPr lang="en-US" sz="2000" i="1" dirty="0"/>
              <a:t>Commitments and cooperation in this area shall be consistent with commitments under the North Atlantic Treaty </a:t>
            </a:r>
            <a:r>
              <a:rPr lang="en-US" sz="2000" i="1" dirty="0" err="1"/>
              <a:t>Organisation</a:t>
            </a:r>
            <a:r>
              <a:rPr lang="en-US" sz="2000" i="1" dirty="0"/>
              <a:t>, which, for those States which are members of it, remains the foundation of their collective defence and the forum for its implementation</a:t>
            </a:r>
            <a:r>
              <a:rPr lang="en-US" sz="2000" dirty="0"/>
              <a:t>.</a:t>
            </a:r>
            <a:r>
              <a:rPr lang="cs-CZ" sz="2000" dirty="0"/>
              <a:t>“</a:t>
            </a:r>
          </a:p>
        </p:txBody>
      </p:sp>
      <p:pic>
        <p:nvPicPr>
          <p:cNvPr id="7" name="Obrázek 6">
            <a:extLst>
              <a:ext uri="{FF2B5EF4-FFF2-40B4-BE49-F238E27FC236}">
                <a16:creationId xmlns:a16="http://schemas.microsoft.com/office/drawing/2014/main" id="{2D0B2675-6EE3-C12F-FFC7-FC2E8F7AF311}"/>
              </a:ext>
            </a:extLst>
          </p:cNvPr>
          <p:cNvPicPr>
            <a:picLocks noChangeAspect="1"/>
          </p:cNvPicPr>
          <p:nvPr/>
        </p:nvPicPr>
        <p:blipFill>
          <a:blip r:embed="rId3"/>
          <a:stretch>
            <a:fillRect/>
          </a:stretch>
        </p:blipFill>
        <p:spPr>
          <a:xfrm>
            <a:off x="7792278" y="1660112"/>
            <a:ext cx="3985722" cy="4064827"/>
          </a:xfrm>
          <a:prstGeom prst="rect">
            <a:avLst/>
          </a:prstGeom>
          <a:ln>
            <a:noFill/>
          </a:ln>
          <a:effectLst>
            <a:outerShdw blurRad="292100" dist="139700" dir="2700000" algn="tl" rotWithShape="0">
              <a:srgbClr val="333333">
                <a:alpha val="65000"/>
              </a:srgbClr>
            </a:outerShdw>
          </a:effectLst>
        </p:spPr>
      </p:pic>
      <p:sp>
        <p:nvSpPr>
          <p:cNvPr id="6" name="TextovéPole 5">
            <a:extLst>
              <a:ext uri="{FF2B5EF4-FFF2-40B4-BE49-F238E27FC236}">
                <a16:creationId xmlns:a16="http://schemas.microsoft.com/office/drawing/2014/main" id="{1C215B20-CADF-73C3-6C1F-3B7F70EF6901}"/>
              </a:ext>
            </a:extLst>
          </p:cNvPr>
          <p:cNvSpPr txBox="1"/>
          <p:nvPr/>
        </p:nvSpPr>
        <p:spPr>
          <a:xfrm>
            <a:off x="8640000" y="1022317"/>
            <a:ext cx="2376189" cy="523220"/>
          </a:xfrm>
          <a:prstGeom prst="rect">
            <a:avLst/>
          </a:prstGeom>
          <a:noFill/>
        </p:spPr>
        <p:txBody>
          <a:bodyPr wrap="square" rtlCol="0">
            <a:spAutoFit/>
          </a:bodyPr>
          <a:lstStyle/>
          <a:p>
            <a:pPr algn="l"/>
            <a:r>
              <a:rPr lang="cs-CZ" sz="2800">
                <a:latin typeface="Freestyle Script" panose="030804020302050B0404" pitchFamily="66" charset="0"/>
              </a:rPr>
              <a:t>activated</a:t>
            </a:r>
            <a:r>
              <a:rPr lang="cs-CZ" sz="2800" dirty="0">
                <a:latin typeface="Freestyle Script" panose="030804020302050B0404" pitchFamily="66" charset="0"/>
              </a:rPr>
              <a:t> </a:t>
            </a:r>
            <a:r>
              <a:rPr lang="cs-CZ" sz="2800" dirty="0" err="1">
                <a:latin typeface="Freestyle Script" panose="030804020302050B0404" pitchFamily="66" charset="0"/>
              </a:rPr>
              <a:t>only</a:t>
            </a:r>
            <a:r>
              <a:rPr lang="cs-CZ" sz="2800" dirty="0">
                <a:latin typeface="Freestyle Script" panose="030804020302050B0404" pitchFamily="66" charset="0"/>
              </a:rPr>
              <a:t> </a:t>
            </a:r>
            <a:r>
              <a:rPr lang="cs-CZ" sz="2800" dirty="0" err="1">
                <a:latin typeface="Freestyle Script" panose="030804020302050B0404" pitchFamily="66" charset="0"/>
              </a:rPr>
              <a:t>once</a:t>
            </a:r>
            <a:endParaRPr lang="en-US" sz="2800" dirty="0">
              <a:latin typeface="Freestyle Script" panose="030804020302050B0404" pitchFamily="66" charset="0"/>
            </a:endParaRPr>
          </a:p>
        </p:txBody>
      </p:sp>
      <p:pic>
        <p:nvPicPr>
          <p:cNvPr id="8" name="Obrázek 7" descr="Obsah obrázku černá, tma&#10;&#10;Popis byl vytvořen automaticky">
            <a:extLst>
              <a:ext uri="{FF2B5EF4-FFF2-40B4-BE49-F238E27FC236}">
                <a16:creationId xmlns:a16="http://schemas.microsoft.com/office/drawing/2014/main" id="{67042876-A7AF-E583-9370-2F4F9E80C3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443299">
            <a:off x="7215068" y="678566"/>
            <a:ext cx="1193747" cy="1193747"/>
          </a:xfrm>
          <a:prstGeom prst="rect">
            <a:avLst/>
          </a:prstGeom>
        </p:spPr>
      </p:pic>
      <p:sp>
        <p:nvSpPr>
          <p:cNvPr id="9" name="TextovéPole 8">
            <a:extLst>
              <a:ext uri="{FF2B5EF4-FFF2-40B4-BE49-F238E27FC236}">
                <a16:creationId xmlns:a16="http://schemas.microsoft.com/office/drawing/2014/main" id="{5E611F0A-6DA6-FFF6-E1A4-C15D2220033D}"/>
              </a:ext>
            </a:extLst>
          </p:cNvPr>
          <p:cNvSpPr txBox="1"/>
          <p:nvPr/>
        </p:nvSpPr>
        <p:spPr>
          <a:xfrm>
            <a:off x="2030281" y="1071027"/>
            <a:ext cx="3328711" cy="523220"/>
          </a:xfrm>
          <a:prstGeom prst="rect">
            <a:avLst/>
          </a:prstGeom>
          <a:noFill/>
        </p:spPr>
        <p:txBody>
          <a:bodyPr wrap="square" rtlCol="0">
            <a:spAutoFit/>
          </a:bodyPr>
          <a:lstStyle/>
          <a:p>
            <a:pPr algn="l"/>
            <a:r>
              <a:rPr lang="en-US" sz="2800" dirty="0">
                <a:latin typeface="Freestyle Script" panose="030804020302050B0404" pitchFamily="66" charset="0"/>
              </a:rPr>
              <a:t>Treaty of Lisbon: Art. 42,7</a:t>
            </a:r>
          </a:p>
        </p:txBody>
      </p:sp>
    </p:spTree>
    <p:extLst>
      <p:ext uri="{BB962C8B-B14F-4D97-AF65-F5344CB8AC3E}">
        <p14:creationId xmlns:p14="http://schemas.microsoft.com/office/powerpoint/2010/main" val="341947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79273-43F7-2F7B-2BDD-691ED0C0B4C7}"/>
            </a:ext>
          </a:extLst>
        </p:cNvPr>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66EE950-2A11-3886-E805-395C1CA5E3DB}"/>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D94CD99D-5672-8F69-CCBE-DB0D6E6D2ED7}"/>
              </a:ext>
            </a:extLst>
          </p:cNvPr>
          <p:cNvSpPr>
            <a:spLocks noGrp="1"/>
          </p:cNvSpPr>
          <p:nvPr>
            <p:ph type="sldNum" sz="quarter" idx="11"/>
          </p:nvPr>
        </p:nvSpPr>
        <p:spPr/>
        <p:txBody>
          <a:bodyPr/>
          <a:lstStyle/>
          <a:p>
            <a:fld id="{0970407D-EE58-4A0B-824B-1D3AE42DD9CF}" type="slidenum">
              <a:rPr lang="cs-CZ" altLang="cs-CZ" smtClean="0"/>
              <a:pPr/>
              <a:t>16</a:t>
            </a:fld>
            <a:endParaRPr lang="cs-CZ" altLang="cs-CZ" dirty="0"/>
          </a:p>
        </p:txBody>
      </p:sp>
      <p:sp>
        <p:nvSpPr>
          <p:cNvPr id="4" name="Nadpis 3">
            <a:extLst>
              <a:ext uri="{FF2B5EF4-FFF2-40B4-BE49-F238E27FC236}">
                <a16:creationId xmlns:a16="http://schemas.microsoft.com/office/drawing/2014/main" id="{18886840-4582-BB38-0EE6-A97B221E2179}"/>
              </a:ext>
            </a:extLst>
          </p:cNvPr>
          <p:cNvSpPr>
            <a:spLocks noGrp="1"/>
          </p:cNvSpPr>
          <p:nvPr>
            <p:ph type="title"/>
          </p:nvPr>
        </p:nvSpPr>
        <p:spPr>
          <a:xfrm>
            <a:off x="343481" y="378000"/>
            <a:ext cx="11282462" cy="451576"/>
          </a:xfrm>
        </p:spPr>
        <p:txBody>
          <a:bodyPr/>
          <a:lstStyle/>
          <a:p>
            <a:r>
              <a:rPr lang="cs-CZ" sz="3200" dirty="0">
                <a:solidFill>
                  <a:schemeClr val="tx1">
                    <a:lumMod val="75000"/>
                    <a:lumOff val="25000"/>
                  </a:schemeClr>
                </a:solidFill>
              </a:rPr>
              <a:t>Western </a:t>
            </a:r>
            <a:r>
              <a:rPr lang="cs-CZ" sz="3200" dirty="0" err="1">
                <a:solidFill>
                  <a:schemeClr val="tx1">
                    <a:lumMod val="75000"/>
                    <a:lumOff val="25000"/>
                  </a:schemeClr>
                </a:solidFill>
              </a:rPr>
              <a:t>European</a:t>
            </a:r>
            <a:r>
              <a:rPr lang="cs-CZ" sz="3200" dirty="0">
                <a:solidFill>
                  <a:schemeClr val="tx1">
                    <a:lumMod val="75000"/>
                    <a:lumOff val="25000"/>
                  </a:schemeClr>
                </a:solidFill>
              </a:rPr>
              <a:t> Union: </a:t>
            </a:r>
            <a:r>
              <a:rPr lang="cs-CZ" sz="3200" dirty="0" err="1">
                <a:solidFill>
                  <a:schemeClr val="tx1">
                    <a:lumMod val="75000"/>
                    <a:lumOff val="25000"/>
                  </a:schemeClr>
                </a:solidFill>
              </a:rPr>
              <a:t>Mutual</a:t>
            </a:r>
            <a:r>
              <a:rPr lang="cs-CZ" sz="3200" dirty="0">
                <a:solidFill>
                  <a:schemeClr val="tx1">
                    <a:lumMod val="75000"/>
                    <a:lumOff val="25000"/>
                  </a:schemeClr>
                </a:solidFill>
              </a:rPr>
              <a:t> defence </a:t>
            </a:r>
            <a:r>
              <a:rPr lang="cs-CZ" sz="3200" dirty="0" err="1">
                <a:solidFill>
                  <a:schemeClr val="tx1">
                    <a:lumMod val="75000"/>
                    <a:lumOff val="25000"/>
                  </a:schemeClr>
                </a:solidFill>
              </a:rPr>
              <a:t>clause</a:t>
            </a:r>
            <a:endParaRPr lang="en-US" sz="3200" dirty="0">
              <a:solidFill>
                <a:schemeClr val="tx1">
                  <a:lumMod val="75000"/>
                  <a:lumOff val="25000"/>
                </a:schemeClr>
              </a:solidFill>
            </a:endParaRPr>
          </a:p>
        </p:txBody>
      </p:sp>
      <p:sp>
        <p:nvSpPr>
          <p:cNvPr id="5" name="Zástupný obsah 4">
            <a:extLst>
              <a:ext uri="{FF2B5EF4-FFF2-40B4-BE49-F238E27FC236}">
                <a16:creationId xmlns:a16="http://schemas.microsoft.com/office/drawing/2014/main" id="{372571AC-4B97-760F-83DC-3A8AB6A25225}"/>
              </a:ext>
            </a:extLst>
          </p:cNvPr>
          <p:cNvSpPr>
            <a:spLocks noGrp="1"/>
          </p:cNvSpPr>
          <p:nvPr>
            <p:ph idx="1"/>
          </p:nvPr>
        </p:nvSpPr>
        <p:spPr>
          <a:xfrm>
            <a:off x="720000" y="1339299"/>
            <a:ext cx="5180316" cy="4179402"/>
          </a:xfrm>
          <a:solidFill>
            <a:schemeClr val="tx1">
              <a:lumMod val="65000"/>
              <a:lumOff val="35000"/>
            </a:schemeClr>
          </a:solidFill>
        </p:spPr>
        <p:style>
          <a:lnRef idx="3">
            <a:schemeClr val="lt1"/>
          </a:lnRef>
          <a:fillRef idx="1">
            <a:schemeClr val="accent4"/>
          </a:fillRef>
          <a:effectRef idx="1">
            <a:schemeClr val="accent4"/>
          </a:effectRef>
          <a:fontRef idx="minor">
            <a:schemeClr val="lt1"/>
          </a:fontRef>
        </p:style>
        <p:txBody>
          <a:bodyPr/>
          <a:lstStyle/>
          <a:p>
            <a:pPr marL="72000" indent="0">
              <a:lnSpc>
                <a:spcPct val="100000"/>
              </a:lnSpc>
              <a:spcAft>
                <a:spcPts val="600"/>
              </a:spcAft>
              <a:buNone/>
            </a:pPr>
            <a:r>
              <a:rPr lang="en-US" sz="2000" dirty="0"/>
              <a:t>Article V</a:t>
            </a:r>
          </a:p>
          <a:p>
            <a:pPr marL="72000" indent="0">
              <a:lnSpc>
                <a:spcPct val="100000"/>
              </a:lnSpc>
              <a:spcAft>
                <a:spcPts val="600"/>
              </a:spcAft>
              <a:buNone/>
            </a:pPr>
            <a:r>
              <a:rPr lang="en-US" sz="2000" dirty="0"/>
              <a:t>If any of the High Contracting Parties should be the object of an armed attack in Europe, the other High Contracting Parties </a:t>
            </a:r>
            <a:r>
              <a:rPr lang="en-US" sz="2000" u="sng" dirty="0"/>
              <a:t>will</a:t>
            </a:r>
            <a:r>
              <a:rPr lang="en-US" sz="2000" dirty="0"/>
              <a:t>, in accordance with the provisions of Article 51 of the Charter of the United Nations, </a:t>
            </a:r>
            <a:r>
              <a:rPr lang="en-US" sz="2000" u="sng" dirty="0"/>
              <a:t>afford the Party so attacked all the military and other aid and assistance in their power</a:t>
            </a:r>
            <a:r>
              <a:rPr lang="en-US" sz="2000" dirty="0"/>
              <a:t>. </a:t>
            </a:r>
          </a:p>
        </p:txBody>
      </p:sp>
      <p:pic>
        <p:nvPicPr>
          <p:cNvPr id="13" name="Obrázek 12" descr="Obsah obrázku vlajka, symbol, logo, Elektricky modrá&#10;&#10;Obsah generovaný pomocí AI může být nesprávný.">
            <a:extLst>
              <a:ext uri="{FF2B5EF4-FFF2-40B4-BE49-F238E27FC236}">
                <a16:creationId xmlns:a16="http://schemas.microsoft.com/office/drawing/2014/main" id="{D3F5941C-C936-F862-5B64-7587FAFB37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7754" y="1339299"/>
            <a:ext cx="4731141" cy="31540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75686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17</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err="1"/>
              <a:t>European</a:t>
            </a:r>
            <a:r>
              <a:rPr lang="cs-CZ" sz="3200" dirty="0"/>
              <a:t> Union: Solidarity </a:t>
            </a:r>
            <a:r>
              <a:rPr lang="cs-CZ" sz="3200" dirty="0" err="1"/>
              <a:t>clause</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540000" y="1693901"/>
            <a:ext cx="10320261" cy="4139998"/>
          </a:xfrm>
        </p:spPr>
        <p:style>
          <a:lnRef idx="3">
            <a:schemeClr val="lt1"/>
          </a:lnRef>
          <a:fillRef idx="1">
            <a:schemeClr val="accent4"/>
          </a:fillRef>
          <a:effectRef idx="1">
            <a:schemeClr val="accent4"/>
          </a:effectRef>
          <a:fontRef idx="minor">
            <a:schemeClr val="lt1"/>
          </a:fontRef>
        </p:style>
        <p:txBody>
          <a:bodyPr/>
          <a:lstStyle/>
          <a:p>
            <a:pPr marL="72000" indent="0">
              <a:lnSpc>
                <a:spcPct val="120000"/>
              </a:lnSpc>
              <a:spcAft>
                <a:spcPts val="600"/>
              </a:spcAft>
              <a:buNone/>
            </a:pPr>
            <a:r>
              <a:rPr lang="cs-CZ" sz="2000" dirty="0"/>
              <a:t>“</a:t>
            </a:r>
            <a:r>
              <a:rPr lang="en-US" sz="2000" b="1" i="1" dirty="0"/>
              <a:t>The Union and its Member States shall act jointly in a spirit of solidarity if a Member State is the object of a terrorist attack or the victim of a natural or man-made disaster. </a:t>
            </a:r>
            <a:r>
              <a:rPr lang="en-US" sz="2000" i="1" dirty="0"/>
              <a:t>The Union shall </a:t>
            </a:r>
            <a:r>
              <a:rPr lang="en-US" sz="2000" i="1" dirty="0" err="1"/>
              <a:t>mobilise</a:t>
            </a:r>
            <a:r>
              <a:rPr lang="en-US" sz="2000" i="1" dirty="0"/>
              <a:t> all the instruments at its disposal, including the military resources made available by the Member States</a:t>
            </a:r>
            <a:r>
              <a:rPr lang="cs-CZ" sz="2000" i="1" dirty="0"/>
              <a:t> </a:t>
            </a:r>
            <a:r>
              <a:rPr lang="cs-CZ" sz="2000" dirty="0"/>
              <a:t>(…)</a:t>
            </a:r>
            <a:endParaRPr lang="en-US" sz="2000" dirty="0"/>
          </a:p>
          <a:p>
            <a:pPr marL="72000" indent="0">
              <a:lnSpc>
                <a:spcPct val="120000"/>
              </a:lnSpc>
              <a:spcAft>
                <a:spcPts val="600"/>
              </a:spcAft>
              <a:buNone/>
            </a:pPr>
            <a:r>
              <a:rPr lang="en-US" sz="2000" i="1" dirty="0"/>
              <a:t>Should a Member State be the object of a terrorist attack or the victim of a natural or manmade disaster, the other Member States shall assist it at the request of its political authorities. To that end, the Member States shall coordinate between themselves in the Council</a:t>
            </a:r>
            <a:r>
              <a:rPr lang="en-US" sz="2000" dirty="0"/>
              <a:t>.</a:t>
            </a:r>
            <a:r>
              <a:rPr lang="cs-CZ" sz="2000" dirty="0"/>
              <a:t>“</a:t>
            </a:r>
          </a:p>
          <a:p>
            <a:pPr marL="72000" indent="0">
              <a:lnSpc>
                <a:spcPct val="120000"/>
              </a:lnSpc>
              <a:spcAft>
                <a:spcPts val="600"/>
              </a:spcAft>
              <a:buNone/>
            </a:pPr>
            <a:endParaRPr lang="en-US" sz="2000" dirty="0"/>
          </a:p>
        </p:txBody>
      </p:sp>
      <p:sp>
        <p:nvSpPr>
          <p:cNvPr id="6" name="TextovéPole 5">
            <a:extLst>
              <a:ext uri="{FF2B5EF4-FFF2-40B4-BE49-F238E27FC236}">
                <a16:creationId xmlns:a16="http://schemas.microsoft.com/office/drawing/2014/main" id="{194AA4CB-ACC6-553B-171E-CFB045D380C0}"/>
              </a:ext>
            </a:extLst>
          </p:cNvPr>
          <p:cNvSpPr txBox="1"/>
          <p:nvPr/>
        </p:nvSpPr>
        <p:spPr>
          <a:xfrm>
            <a:off x="950818" y="1094852"/>
            <a:ext cx="8597963" cy="523220"/>
          </a:xfrm>
          <a:prstGeom prst="rect">
            <a:avLst/>
          </a:prstGeom>
          <a:noFill/>
        </p:spPr>
        <p:txBody>
          <a:bodyPr wrap="square" rtlCol="0">
            <a:spAutoFit/>
          </a:bodyPr>
          <a:lstStyle/>
          <a:p>
            <a:pPr algn="l"/>
            <a:r>
              <a:rPr lang="en-US" sz="2800" dirty="0">
                <a:latin typeface="Freestyle Script" panose="030804020302050B0404" pitchFamily="66" charset="0"/>
              </a:rPr>
              <a:t>Article 222 of the Treaty on the Functioning of the European Union (TFEU): </a:t>
            </a:r>
          </a:p>
        </p:txBody>
      </p:sp>
    </p:spTree>
    <p:extLst>
      <p:ext uri="{BB962C8B-B14F-4D97-AF65-F5344CB8AC3E}">
        <p14:creationId xmlns:p14="http://schemas.microsoft.com/office/powerpoint/2010/main" val="1370597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descr="Obsah obrázku voda, venku, jezero, loď&#10;&#10;Popis byl vytvořen automaticky">
            <a:extLst>
              <a:ext uri="{FF2B5EF4-FFF2-40B4-BE49-F238E27FC236}">
                <a16:creationId xmlns:a16="http://schemas.microsoft.com/office/drawing/2014/main" id="{2FD0E603-FD6E-D6AF-5D53-41BEB850BCB3}"/>
              </a:ext>
            </a:extLst>
          </p:cNvPr>
          <p:cNvPicPr>
            <a:picLocks noChangeAspect="1"/>
          </p:cNvPicPr>
          <p:nvPr/>
        </p:nvPicPr>
        <p:blipFill>
          <a:blip r:embed="rId3" cstate="print">
            <a:alphaModFix amt="55000"/>
            <a:extLst>
              <a:ext uri="{28A0092B-C50C-407E-A947-70E740481C1C}">
                <a14:useLocalDpi xmlns:a14="http://schemas.microsoft.com/office/drawing/2010/main" val="0"/>
              </a:ext>
            </a:extLst>
          </a:blip>
          <a:stretch>
            <a:fillRect/>
          </a:stretch>
        </p:blipFill>
        <p:spPr>
          <a:xfrm>
            <a:off x="0" y="0"/>
            <a:ext cx="10124844" cy="6858000"/>
          </a:xfrm>
          <a:prstGeom prst="rect">
            <a:avLst/>
          </a:prstGeom>
        </p:spPr>
      </p:pic>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18</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a:t>CSDP: </a:t>
            </a:r>
            <a:r>
              <a:rPr lang="cs-CZ" sz="3200" dirty="0" err="1"/>
              <a:t>Structure</a:t>
            </a:r>
            <a:r>
              <a:rPr lang="cs-CZ" sz="3200" dirty="0"/>
              <a:t> (</a:t>
            </a:r>
            <a:r>
              <a:rPr lang="cs-CZ" sz="3200" dirty="0" err="1"/>
              <a:t>overview</a:t>
            </a:r>
            <a:r>
              <a:rPr lang="cs-CZ" sz="3200" dirty="0"/>
              <a:t>)</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718896"/>
            <a:ext cx="8650487" cy="4139998"/>
          </a:xfrm>
        </p:spPr>
        <p:txBody>
          <a:bodyPr/>
          <a:lstStyle/>
          <a:p>
            <a:pPr>
              <a:lnSpc>
                <a:spcPct val="120000"/>
              </a:lnSpc>
              <a:spcAft>
                <a:spcPts val="600"/>
              </a:spcAft>
              <a:buFontTx/>
              <a:buChar char="–"/>
            </a:pPr>
            <a:r>
              <a:rPr lang="cs-CZ" sz="2000" b="1" dirty="0"/>
              <a:t>The </a:t>
            </a:r>
            <a:r>
              <a:rPr lang="en-US" sz="2000" b="1" dirty="0"/>
              <a:t>Political and Security Committee (PSC) </a:t>
            </a:r>
            <a:endParaRPr lang="cs-CZ" sz="2000" b="1" dirty="0"/>
          </a:p>
          <a:p>
            <a:pPr>
              <a:lnSpc>
                <a:spcPct val="120000"/>
              </a:lnSpc>
              <a:spcAft>
                <a:spcPts val="600"/>
              </a:spcAft>
              <a:buFontTx/>
              <a:buChar char="–"/>
            </a:pPr>
            <a:r>
              <a:rPr lang="en-US" sz="2000" b="1" dirty="0"/>
              <a:t>European Union Military Committee (EUMC)</a:t>
            </a:r>
            <a:endParaRPr lang="cs-CZ" sz="2000" b="1" dirty="0"/>
          </a:p>
          <a:p>
            <a:pPr>
              <a:lnSpc>
                <a:spcPct val="120000"/>
              </a:lnSpc>
              <a:spcAft>
                <a:spcPts val="600"/>
              </a:spcAft>
              <a:buFontTx/>
              <a:buChar char="–"/>
            </a:pPr>
            <a:r>
              <a:rPr lang="en-US" sz="2000" dirty="0"/>
              <a:t>Committee for Civilian Aspects of Crisis Management (CIVCOM)</a:t>
            </a:r>
            <a:endParaRPr lang="cs-CZ" sz="2000" dirty="0"/>
          </a:p>
          <a:p>
            <a:pPr>
              <a:lnSpc>
                <a:spcPct val="120000"/>
              </a:lnSpc>
              <a:spcAft>
                <a:spcPts val="600"/>
              </a:spcAft>
              <a:buFontTx/>
              <a:buChar char="–"/>
            </a:pPr>
            <a:r>
              <a:rPr lang="cs-CZ" sz="2000" dirty="0"/>
              <a:t>The </a:t>
            </a:r>
            <a:r>
              <a:rPr lang="cs-CZ" sz="2000" dirty="0" err="1"/>
              <a:t>Politico-Military</a:t>
            </a:r>
            <a:r>
              <a:rPr lang="cs-CZ" sz="2000" dirty="0"/>
              <a:t> Group (PMG)</a:t>
            </a:r>
          </a:p>
          <a:p>
            <a:pPr>
              <a:lnSpc>
                <a:spcPct val="120000"/>
              </a:lnSpc>
              <a:spcAft>
                <a:spcPts val="600"/>
              </a:spcAft>
              <a:buFontTx/>
              <a:buChar char="–"/>
            </a:pPr>
            <a:r>
              <a:rPr lang="en-US" sz="2000" dirty="0"/>
              <a:t>Security and Defence Directorate (SECDEFPOL.DMD)</a:t>
            </a:r>
            <a:endParaRPr lang="cs-CZ" sz="2000" dirty="0"/>
          </a:p>
          <a:p>
            <a:pPr>
              <a:lnSpc>
                <a:spcPct val="120000"/>
              </a:lnSpc>
              <a:spcAft>
                <a:spcPts val="600"/>
              </a:spcAft>
              <a:buFontTx/>
              <a:buChar char="–"/>
            </a:pPr>
            <a:r>
              <a:rPr lang="cs-CZ" sz="2000" b="1" dirty="0"/>
              <a:t>The </a:t>
            </a:r>
            <a:r>
              <a:rPr lang="en-US" sz="2000" b="1" dirty="0"/>
              <a:t>European Union Military Staff (EUMS)</a:t>
            </a:r>
            <a:endParaRPr lang="cs-CZ" sz="2000" b="1" dirty="0"/>
          </a:p>
          <a:p>
            <a:pPr>
              <a:lnSpc>
                <a:spcPct val="120000"/>
              </a:lnSpc>
              <a:spcAft>
                <a:spcPts val="600"/>
              </a:spcAft>
              <a:buFontTx/>
              <a:buChar char="–"/>
            </a:pPr>
            <a:r>
              <a:rPr lang="en-US" sz="2000" b="1" dirty="0">
                <a:solidFill>
                  <a:srgbClr val="00287D"/>
                </a:solidFill>
              </a:rPr>
              <a:t>The Civilian Planning and Conduct Capability (CPCC)</a:t>
            </a:r>
            <a:endParaRPr lang="cs-CZ" sz="2000" b="1" dirty="0">
              <a:solidFill>
                <a:srgbClr val="00287D"/>
              </a:solidFill>
            </a:endParaRPr>
          </a:p>
          <a:p>
            <a:pPr algn="just">
              <a:lnSpc>
                <a:spcPct val="107000"/>
              </a:lnSpc>
              <a:spcAft>
                <a:spcPts val="800"/>
              </a:spcAft>
              <a:buFontTx/>
              <a:buChar char="–"/>
            </a:pPr>
            <a:r>
              <a:rPr lang="en-GB" sz="2000" b="1" kern="100" dirty="0">
                <a:solidFill>
                  <a:srgbClr val="00287D"/>
                </a:solidFill>
                <a:effectLst/>
                <a:latin typeface="Arial Nova" panose="020B0504020202020204" pitchFamily="34" charset="0"/>
                <a:ea typeface="Calibri" panose="020F0502020204030204" pitchFamily="34" charset="0"/>
                <a:cs typeface="Times New Roman" panose="02020603050405020304" pitchFamily="18" charset="0"/>
              </a:rPr>
              <a:t>The Military Planning and Conduct Capability (MPCC)</a:t>
            </a:r>
            <a:endParaRPr lang="cs-CZ" sz="2000" b="1" kern="100" dirty="0">
              <a:solidFill>
                <a:srgbClr val="00287D"/>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600"/>
              </a:spcAft>
              <a:buFontTx/>
              <a:buChar char="–"/>
            </a:pPr>
            <a:r>
              <a:rPr lang="cs-CZ" sz="2000" b="1" dirty="0" err="1"/>
              <a:t>European</a:t>
            </a:r>
            <a:r>
              <a:rPr lang="cs-CZ" sz="2000" b="1" dirty="0"/>
              <a:t> Defence </a:t>
            </a:r>
            <a:r>
              <a:rPr lang="cs-CZ" sz="2000" b="1" dirty="0" err="1"/>
              <a:t>Agency</a:t>
            </a:r>
            <a:r>
              <a:rPr lang="cs-CZ" sz="2000" b="1" dirty="0"/>
              <a:t> (EDA)</a:t>
            </a:r>
          </a:p>
        </p:txBody>
      </p:sp>
    </p:spTree>
    <p:extLst>
      <p:ext uri="{BB962C8B-B14F-4D97-AF65-F5344CB8AC3E}">
        <p14:creationId xmlns:p14="http://schemas.microsoft.com/office/powerpoint/2010/main" val="3970150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19</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a:t>CSDP: </a:t>
            </a:r>
            <a:r>
              <a:rPr lang="cs-CZ" sz="3200" dirty="0" err="1"/>
              <a:t>Structure</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343481" y="1584288"/>
            <a:ext cx="5112157" cy="4139998"/>
          </a:xfrm>
        </p:spPr>
        <p:txBody>
          <a:bodyPr/>
          <a:lstStyle/>
          <a:p>
            <a:pPr marL="72000" indent="0">
              <a:lnSpc>
                <a:spcPct val="120000"/>
              </a:lnSpc>
              <a:spcAft>
                <a:spcPts val="600"/>
              </a:spcAft>
              <a:buNone/>
            </a:pPr>
            <a:r>
              <a:rPr lang="cs-CZ" sz="2000" b="1" dirty="0"/>
              <a:t>The </a:t>
            </a:r>
            <a:r>
              <a:rPr lang="en-US" sz="2000" b="1" dirty="0"/>
              <a:t>Political and Security Committee (PSC) </a:t>
            </a:r>
            <a:endParaRPr lang="cs-CZ" sz="2000" b="1" dirty="0"/>
          </a:p>
          <a:p>
            <a:pPr>
              <a:lnSpc>
                <a:spcPct val="120000"/>
              </a:lnSpc>
              <a:spcAft>
                <a:spcPts val="600"/>
              </a:spcAft>
            </a:pPr>
            <a:r>
              <a:rPr lang="cs-CZ" sz="2000" dirty="0" err="1"/>
              <a:t>keeps</a:t>
            </a:r>
            <a:r>
              <a:rPr lang="en-US" sz="2000" dirty="0"/>
              <a:t> track of the international situation</a:t>
            </a:r>
            <a:endParaRPr lang="cs-CZ" sz="2000" dirty="0"/>
          </a:p>
          <a:p>
            <a:pPr>
              <a:lnSpc>
                <a:spcPct val="120000"/>
              </a:lnSpc>
              <a:spcAft>
                <a:spcPts val="600"/>
              </a:spcAft>
            </a:pPr>
            <a:r>
              <a:rPr lang="cs-CZ" sz="2000" dirty="0" err="1"/>
              <a:t>helps</a:t>
            </a:r>
            <a:r>
              <a:rPr lang="en-US" sz="2000" dirty="0"/>
              <a:t> to define policies within the Common Foreign and Security Policy (CFSP) including the CSDP</a:t>
            </a:r>
            <a:endParaRPr lang="cs-CZ" sz="2000" dirty="0"/>
          </a:p>
          <a:p>
            <a:pPr>
              <a:lnSpc>
                <a:spcPct val="120000"/>
              </a:lnSpc>
              <a:spcAft>
                <a:spcPts val="600"/>
              </a:spcAft>
            </a:pPr>
            <a:r>
              <a:rPr lang="cs-CZ" sz="2000" dirty="0" err="1"/>
              <a:t>redommends</a:t>
            </a:r>
            <a:r>
              <a:rPr lang="cs-CZ" sz="2000" dirty="0"/>
              <a:t> </a:t>
            </a:r>
            <a:r>
              <a:rPr lang="cs-CZ" sz="2000" dirty="0" err="1"/>
              <a:t>strategic</a:t>
            </a:r>
            <a:r>
              <a:rPr lang="cs-CZ" sz="2000" dirty="0"/>
              <a:t> </a:t>
            </a:r>
            <a:r>
              <a:rPr lang="cs-CZ" sz="2000" dirty="0" err="1"/>
              <a:t>approaches</a:t>
            </a:r>
            <a:r>
              <a:rPr lang="cs-CZ" sz="2000" dirty="0"/>
              <a:t>/</a:t>
            </a:r>
            <a:r>
              <a:rPr lang="cs-CZ" sz="2000" dirty="0" err="1"/>
              <a:t>policy</a:t>
            </a:r>
            <a:r>
              <a:rPr lang="cs-CZ" sz="2000" dirty="0"/>
              <a:t> </a:t>
            </a:r>
            <a:r>
              <a:rPr lang="cs-CZ" sz="2000" dirty="0" err="1"/>
              <a:t>options</a:t>
            </a:r>
            <a:r>
              <a:rPr lang="cs-CZ" sz="2000" dirty="0"/>
              <a:t> to </a:t>
            </a:r>
            <a:r>
              <a:rPr lang="cs-CZ" sz="2000" dirty="0" err="1"/>
              <a:t>the</a:t>
            </a:r>
            <a:r>
              <a:rPr lang="cs-CZ" sz="2000" dirty="0"/>
              <a:t> </a:t>
            </a:r>
            <a:r>
              <a:rPr lang="cs-CZ" sz="2000" dirty="0" err="1"/>
              <a:t>Council</a:t>
            </a:r>
            <a:endParaRPr lang="cs-CZ" sz="2000" dirty="0"/>
          </a:p>
          <a:p>
            <a:pPr>
              <a:lnSpc>
                <a:spcPct val="120000"/>
              </a:lnSpc>
              <a:spcAft>
                <a:spcPts val="600"/>
              </a:spcAft>
            </a:pPr>
            <a:r>
              <a:rPr lang="cs-CZ" sz="2000" dirty="0" err="1"/>
              <a:t>provides</a:t>
            </a:r>
            <a:r>
              <a:rPr lang="cs-CZ" sz="2000" dirty="0"/>
              <a:t> </a:t>
            </a:r>
            <a:r>
              <a:rPr lang="cs-CZ" sz="2000" dirty="0" err="1"/>
              <a:t>guidance</a:t>
            </a:r>
            <a:r>
              <a:rPr lang="cs-CZ" sz="2000" dirty="0"/>
              <a:t> to </a:t>
            </a:r>
            <a:r>
              <a:rPr lang="cs-CZ" sz="2000" dirty="0" err="1"/>
              <a:t>the</a:t>
            </a:r>
            <a:r>
              <a:rPr lang="cs-CZ" sz="2000" dirty="0"/>
              <a:t> EUMC</a:t>
            </a:r>
          </a:p>
          <a:p>
            <a:pPr>
              <a:lnSpc>
                <a:spcPct val="120000"/>
              </a:lnSpc>
              <a:spcAft>
                <a:spcPts val="600"/>
              </a:spcAft>
            </a:pPr>
            <a:r>
              <a:rPr lang="cs-CZ" sz="2000" dirty="0" err="1"/>
              <a:t>composed</a:t>
            </a:r>
            <a:r>
              <a:rPr lang="cs-CZ" sz="2000" dirty="0"/>
              <a:t> </a:t>
            </a:r>
            <a:r>
              <a:rPr lang="cs-CZ" sz="2000" dirty="0" err="1"/>
              <a:t>of</a:t>
            </a:r>
            <a:r>
              <a:rPr lang="cs-CZ" sz="2000" dirty="0"/>
              <a:t> </a:t>
            </a:r>
            <a:r>
              <a:rPr lang="cs-CZ" sz="2000" dirty="0" err="1"/>
              <a:t>member</a:t>
            </a:r>
            <a:r>
              <a:rPr lang="cs-CZ" sz="2000" dirty="0"/>
              <a:t> </a:t>
            </a:r>
            <a:r>
              <a:rPr lang="cs-CZ" sz="2000" dirty="0" err="1"/>
              <a:t>states</a:t>
            </a:r>
            <a:r>
              <a:rPr lang="cs-CZ" sz="2000" dirty="0"/>
              <a:t>' </a:t>
            </a:r>
            <a:r>
              <a:rPr lang="cs-CZ" sz="2000" dirty="0" err="1"/>
              <a:t>ambassadors</a:t>
            </a:r>
            <a:endParaRPr lang="cs-CZ" sz="2000" dirty="0"/>
          </a:p>
          <a:p>
            <a:pPr>
              <a:lnSpc>
                <a:spcPct val="120000"/>
              </a:lnSpc>
              <a:spcAft>
                <a:spcPts val="600"/>
              </a:spcAft>
            </a:pPr>
            <a:endParaRPr lang="cs-CZ" sz="2000" dirty="0"/>
          </a:p>
        </p:txBody>
      </p:sp>
      <p:pic>
        <p:nvPicPr>
          <p:cNvPr id="7" name="Obrázek 6">
            <a:extLst>
              <a:ext uri="{FF2B5EF4-FFF2-40B4-BE49-F238E27FC236}">
                <a16:creationId xmlns:a16="http://schemas.microsoft.com/office/drawing/2014/main" id="{59ED5844-1280-A78E-360E-598197FFEFC9}"/>
              </a:ext>
            </a:extLst>
          </p:cNvPr>
          <p:cNvPicPr>
            <a:picLocks noChangeAspect="1"/>
          </p:cNvPicPr>
          <p:nvPr/>
        </p:nvPicPr>
        <p:blipFill>
          <a:blip r:embed="rId3"/>
          <a:stretch>
            <a:fillRect/>
          </a:stretch>
        </p:blipFill>
        <p:spPr>
          <a:xfrm>
            <a:off x="5685468" y="1584288"/>
            <a:ext cx="5940475" cy="4139998"/>
          </a:xfrm>
          <a:prstGeom prst="rect">
            <a:avLst/>
          </a:prstGeom>
          <a:ln>
            <a:noFill/>
          </a:ln>
          <a:effectLst>
            <a:outerShdw blurRad="292100" dist="139700" dir="2700000" algn="tl" rotWithShape="0">
              <a:srgbClr val="333333">
                <a:alpha val="65000"/>
              </a:srgbClr>
            </a:outerShdw>
          </a:effectLst>
        </p:spPr>
      </p:pic>
      <p:sp>
        <p:nvSpPr>
          <p:cNvPr id="6" name="TextovéPole 5">
            <a:extLst>
              <a:ext uri="{FF2B5EF4-FFF2-40B4-BE49-F238E27FC236}">
                <a16:creationId xmlns:a16="http://schemas.microsoft.com/office/drawing/2014/main" id="{7E4ABC4A-EB24-02B3-F7C7-D1CEFF03B07A}"/>
              </a:ext>
            </a:extLst>
          </p:cNvPr>
          <p:cNvSpPr txBox="1"/>
          <p:nvPr/>
        </p:nvSpPr>
        <p:spPr>
          <a:xfrm>
            <a:off x="4189180" y="5901504"/>
            <a:ext cx="4504820" cy="523220"/>
          </a:xfrm>
          <a:prstGeom prst="rect">
            <a:avLst/>
          </a:prstGeom>
          <a:noFill/>
        </p:spPr>
        <p:txBody>
          <a:bodyPr wrap="square" rtlCol="0">
            <a:spAutoFit/>
          </a:bodyPr>
          <a:lstStyle/>
          <a:p>
            <a:pPr algn="l"/>
            <a:r>
              <a:rPr lang="cs-CZ" sz="2800" dirty="0" err="1">
                <a:latin typeface="Freestyle Script" panose="030804020302050B0404" pitchFamily="66" charset="0"/>
              </a:rPr>
              <a:t>preparatory</a:t>
            </a:r>
            <a:r>
              <a:rPr lang="cs-CZ" sz="2800" dirty="0">
                <a:latin typeface="Freestyle Script" panose="030804020302050B0404" pitchFamily="66" charset="0"/>
              </a:rPr>
              <a:t> body </a:t>
            </a:r>
            <a:r>
              <a:rPr lang="cs-CZ" sz="2800" dirty="0" err="1">
                <a:latin typeface="Freestyle Script" panose="030804020302050B0404" pitchFamily="66" charset="0"/>
              </a:rPr>
              <a:t>for</a:t>
            </a:r>
            <a:r>
              <a:rPr lang="cs-CZ" sz="2800" dirty="0">
                <a:latin typeface="Freestyle Script" panose="030804020302050B0404" pitchFamily="66" charset="0"/>
              </a:rPr>
              <a:t> </a:t>
            </a:r>
            <a:r>
              <a:rPr lang="cs-CZ" sz="2800" dirty="0" err="1">
                <a:latin typeface="Freestyle Script" panose="030804020302050B0404" pitchFamily="66" charset="0"/>
              </a:rPr>
              <a:t>the</a:t>
            </a:r>
            <a:r>
              <a:rPr lang="cs-CZ" sz="2800" dirty="0">
                <a:latin typeface="Freestyle Script" panose="030804020302050B0404" pitchFamily="66" charset="0"/>
              </a:rPr>
              <a:t> </a:t>
            </a:r>
            <a:r>
              <a:rPr lang="cs-CZ" sz="2800" dirty="0" err="1">
                <a:latin typeface="Freestyle Script" panose="030804020302050B0404" pitchFamily="66" charset="0"/>
              </a:rPr>
              <a:t>Council</a:t>
            </a:r>
            <a:r>
              <a:rPr lang="cs-CZ" sz="2800" dirty="0">
                <a:latin typeface="Freestyle Script" panose="030804020302050B0404" pitchFamily="66" charset="0"/>
              </a:rPr>
              <a:t> </a:t>
            </a:r>
            <a:r>
              <a:rPr lang="cs-CZ" sz="2800" dirty="0" err="1">
                <a:latin typeface="Freestyle Script" panose="030804020302050B0404" pitchFamily="66" charset="0"/>
              </a:rPr>
              <a:t>of</a:t>
            </a:r>
            <a:r>
              <a:rPr lang="cs-CZ" sz="2800" dirty="0">
                <a:latin typeface="Freestyle Script" panose="030804020302050B0404" pitchFamily="66" charset="0"/>
              </a:rPr>
              <a:t> </a:t>
            </a:r>
            <a:r>
              <a:rPr lang="cs-CZ" sz="2800" dirty="0" err="1">
                <a:latin typeface="Freestyle Script" panose="030804020302050B0404" pitchFamily="66" charset="0"/>
              </a:rPr>
              <a:t>the</a:t>
            </a:r>
            <a:r>
              <a:rPr lang="cs-CZ" sz="2800" dirty="0">
                <a:latin typeface="Freestyle Script" panose="030804020302050B0404" pitchFamily="66" charset="0"/>
              </a:rPr>
              <a:t> EU</a:t>
            </a:r>
            <a:endParaRPr lang="en-US" sz="2800" dirty="0">
              <a:latin typeface="Freestyle Script" panose="030804020302050B0404" pitchFamily="66" charset="0"/>
            </a:endParaRPr>
          </a:p>
        </p:txBody>
      </p:sp>
    </p:spTree>
    <p:extLst>
      <p:ext uri="{BB962C8B-B14F-4D97-AF65-F5344CB8AC3E}">
        <p14:creationId xmlns:p14="http://schemas.microsoft.com/office/powerpoint/2010/main" val="4096573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EF5FA24-1DFD-5DB7-CCB5-4698DC6916F0}"/>
              </a:ext>
            </a:extLst>
          </p:cNvPr>
          <p:cNvSpPr>
            <a:spLocks noGrp="1"/>
          </p:cNvSpPr>
          <p:nvPr>
            <p:ph type="ftr" sz="quarter" idx="10"/>
          </p:nvPr>
        </p:nvSpPr>
        <p:spPr/>
        <p:txBody>
          <a:bodyPr/>
          <a:lstStyle/>
          <a:p>
            <a:endParaRPr lang="cs-CZ" dirty="0"/>
          </a:p>
          <a:p>
            <a:r>
              <a:rPr lang="cs-CZ" dirty="0"/>
              <a:t>International </a:t>
            </a:r>
            <a:r>
              <a:rPr lang="cs-CZ" dirty="0" err="1"/>
              <a:t>Organisations</a:t>
            </a:r>
            <a:r>
              <a:rPr lang="cs-CZ" dirty="0"/>
              <a:t> II</a:t>
            </a:r>
          </a:p>
          <a:p>
            <a:endParaRPr lang="cs-CZ" dirty="0"/>
          </a:p>
        </p:txBody>
      </p:sp>
      <p:sp>
        <p:nvSpPr>
          <p:cNvPr id="3" name="Zástupný symbol pro číslo snímku 2">
            <a:extLst>
              <a:ext uri="{FF2B5EF4-FFF2-40B4-BE49-F238E27FC236}">
                <a16:creationId xmlns:a16="http://schemas.microsoft.com/office/drawing/2014/main" id="{B85A1F3E-4BC7-BDE1-AAD6-1E2FB2490893}"/>
              </a:ext>
            </a:extLst>
          </p:cNvPr>
          <p:cNvSpPr>
            <a:spLocks noGrp="1"/>
          </p:cNvSpPr>
          <p:nvPr>
            <p:ph type="sldNum" sz="quarter" idx="11"/>
          </p:nvPr>
        </p:nvSpPr>
        <p:spPr/>
        <p:txBody>
          <a:bodyPr/>
          <a:lstStyle/>
          <a:p>
            <a:fld id="{0970407D-EE58-4A0B-824B-1D3AE42DD9CF}" type="slidenum">
              <a:rPr lang="cs-CZ" altLang="cs-CZ" smtClean="0"/>
              <a:pPr/>
              <a:t>2</a:t>
            </a:fld>
            <a:endParaRPr lang="cs-CZ" altLang="cs-CZ" dirty="0"/>
          </a:p>
        </p:txBody>
      </p:sp>
      <p:sp>
        <p:nvSpPr>
          <p:cNvPr id="4" name="Nadpis 3">
            <a:extLst>
              <a:ext uri="{FF2B5EF4-FFF2-40B4-BE49-F238E27FC236}">
                <a16:creationId xmlns:a16="http://schemas.microsoft.com/office/drawing/2014/main" id="{1339DBD7-0712-9CA1-4433-DD2B9E54E721}"/>
              </a:ext>
            </a:extLst>
          </p:cNvPr>
          <p:cNvSpPr>
            <a:spLocks noGrp="1"/>
          </p:cNvSpPr>
          <p:nvPr>
            <p:ph type="title"/>
          </p:nvPr>
        </p:nvSpPr>
        <p:spPr>
          <a:xfrm>
            <a:off x="414000" y="378000"/>
            <a:ext cx="10753200" cy="451576"/>
          </a:xfrm>
        </p:spPr>
        <p:txBody>
          <a:bodyPr/>
          <a:lstStyle/>
          <a:p>
            <a:r>
              <a:rPr lang="cs-CZ" sz="3200" dirty="0" err="1"/>
              <a:t>Structure</a:t>
            </a:r>
            <a:endParaRPr lang="cs-CZ" sz="3200" dirty="0"/>
          </a:p>
        </p:txBody>
      </p:sp>
      <p:sp>
        <p:nvSpPr>
          <p:cNvPr id="5" name="Zástupný obsah 4">
            <a:extLst>
              <a:ext uri="{FF2B5EF4-FFF2-40B4-BE49-F238E27FC236}">
                <a16:creationId xmlns:a16="http://schemas.microsoft.com/office/drawing/2014/main" id="{6CF49DFB-1DE0-CF3F-B319-4F25CA8EEDCA}"/>
              </a:ext>
            </a:extLst>
          </p:cNvPr>
          <p:cNvSpPr>
            <a:spLocks noGrp="1"/>
          </p:cNvSpPr>
          <p:nvPr>
            <p:ph idx="1"/>
          </p:nvPr>
        </p:nvSpPr>
        <p:spPr>
          <a:xfrm>
            <a:off x="414000" y="1683037"/>
            <a:ext cx="10753200" cy="4139998"/>
          </a:xfrm>
        </p:spPr>
        <p:txBody>
          <a:bodyPr/>
          <a:lstStyle/>
          <a:p>
            <a:pPr>
              <a:spcAft>
                <a:spcPts val="600"/>
              </a:spcAft>
            </a:pPr>
            <a:r>
              <a:rPr lang="cs-CZ" sz="2000" dirty="0"/>
              <a:t>International </a:t>
            </a:r>
            <a:r>
              <a:rPr lang="cs-CZ" sz="2000" dirty="0" err="1"/>
              <a:t>security</a:t>
            </a:r>
            <a:r>
              <a:rPr lang="cs-CZ" sz="2000" dirty="0"/>
              <a:t> </a:t>
            </a:r>
            <a:r>
              <a:rPr lang="cs-CZ" sz="2000" dirty="0" err="1"/>
              <a:t>organisations</a:t>
            </a:r>
            <a:r>
              <a:rPr lang="cs-CZ" sz="2000" dirty="0"/>
              <a:t> (part II)</a:t>
            </a:r>
          </a:p>
          <a:p>
            <a:pPr lvl="1">
              <a:spcAft>
                <a:spcPts val="600"/>
              </a:spcAft>
            </a:pPr>
            <a:r>
              <a:rPr lang="cs-CZ" dirty="0" err="1"/>
              <a:t>European</a:t>
            </a:r>
            <a:r>
              <a:rPr lang="cs-CZ" dirty="0"/>
              <a:t> Union</a:t>
            </a:r>
          </a:p>
          <a:p>
            <a:pPr lvl="1">
              <a:spcAft>
                <a:spcPts val="600"/>
              </a:spcAft>
            </a:pPr>
            <a:r>
              <a:rPr lang="cs-CZ" dirty="0"/>
              <a:t>OSCE</a:t>
            </a:r>
          </a:p>
          <a:p>
            <a:pPr lvl="1">
              <a:spcAft>
                <a:spcPts val="600"/>
              </a:spcAft>
            </a:pPr>
            <a:r>
              <a:rPr lang="cs-CZ" dirty="0" err="1"/>
              <a:t>Council</a:t>
            </a:r>
            <a:r>
              <a:rPr lang="cs-CZ" dirty="0"/>
              <a:t> </a:t>
            </a:r>
            <a:r>
              <a:rPr lang="cs-CZ" dirty="0" err="1"/>
              <a:t>of</a:t>
            </a:r>
            <a:r>
              <a:rPr lang="cs-CZ" dirty="0"/>
              <a:t> </a:t>
            </a:r>
            <a:r>
              <a:rPr lang="cs-CZ" dirty="0" err="1"/>
              <a:t>Europe</a:t>
            </a:r>
            <a:endParaRPr lang="cs-CZ" dirty="0"/>
          </a:p>
          <a:p>
            <a:endParaRPr lang="cs-CZ" sz="2000" dirty="0"/>
          </a:p>
        </p:txBody>
      </p:sp>
    </p:spTree>
    <p:extLst>
      <p:ext uri="{BB962C8B-B14F-4D97-AF65-F5344CB8AC3E}">
        <p14:creationId xmlns:p14="http://schemas.microsoft.com/office/powerpoint/2010/main" val="4112333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30254-30DF-C154-8F7F-63623A3E9B7D}"/>
            </a:ext>
          </a:extLst>
        </p:cNvPr>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1184103-3140-729F-0458-F8D4342C85E8}"/>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A785E778-6F30-3BAE-A9E6-3DFBC22176D9}"/>
              </a:ext>
            </a:extLst>
          </p:cNvPr>
          <p:cNvSpPr>
            <a:spLocks noGrp="1"/>
          </p:cNvSpPr>
          <p:nvPr>
            <p:ph type="sldNum" sz="quarter" idx="11"/>
          </p:nvPr>
        </p:nvSpPr>
        <p:spPr/>
        <p:txBody>
          <a:bodyPr/>
          <a:lstStyle/>
          <a:p>
            <a:fld id="{0970407D-EE58-4A0B-824B-1D3AE42DD9CF}" type="slidenum">
              <a:rPr lang="cs-CZ" altLang="cs-CZ" smtClean="0"/>
              <a:pPr/>
              <a:t>20</a:t>
            </a:fld>
            <a:endParaRPr lang="cs-CZ" altLang="cs-CZ" dirty="0"/>
          </a:p>
        </p:txBody>
      </p:sp>
      <p:sp>
        <p:nvSpPr>
          <p:cNvPr id="4" name="Nadpis 3">
            <a:extLst>
              <a:ext uri="{FF2B5EF4-FFF2-40B4-BE49-F238E27FC236}">
                <a16:creationId xmlns:a16="http://schemas.microsoft.com/office/drawing/2014/main" id="{661B9E7E-3EFC-5398-35FA-A5DD839482CA}"/>
              </a:ext>
            </a:extLst>
          </p:cNvPr>
          <p:cNvSpPr>
            <a:spLocks noGrp="1"/>
          </p:cNvSpPr>
          <p:nvPr>
            <p:ph type="title"/>
          </p:nvPr>
        </p:nvSpPr>
        <p:spPr>
          <a:xfrm>
            <a:off x="343481" y="378000"/>
            <a:ext cx="11282462" cy="451576"/>
          </a:xfrm>
        </p:spPr>
        <p:txBody>
          <a:bodyPr/>
          <a:lstStyle/>
          <a:p>
            <a:r>
              <a:rPr lang="cs-CZ" sz="3200" dirty="0"/>
              <a:t>CSDP: </a:t>
            </a:r>
            <a:r>
              <a:rPr lang="cs-CZ" sz="3200" dirty="0" err="1"/>
              <a:t>Structure</a:t>
            </a:r>
            <a:endParaRPr lang="en-US" sz="3200" dirty="0"/>
          </a:p>
        </p:txBody>
      </p:sp>
      <p:sp>
        <p:nvSpPr>
          <p:cNvPr id="6" name="Zástupný obsah 4">
            <a:extLst>
              <a:ext uri="{FF2B5EF4-FFF2-40B4-BE49-F238E27FC236}">
                <a16:creationId xmlns:a16="http://schemas.microsoft.com/office/drawing/2014/main" id="{4C814F6C-1BBA-3330-3921-EA540DC6CF33}"/>
              </a:ext>
            </a:extLst>
          </p:cNvPr>
          <p:cNvSpPr txBox="1">
            <a:spLocks/>
          </p:cNvSpPr>
          <p:nvPr/>
        </p:nvSpPr>
        <p:spPr>
          <a:xfrm>
            <a:off x="414000" y="1496270"/>
            <a:ext cx="5416957" cy="4139998"/>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3"/>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nSpc>
                <a:spcPct val="120000"/>
              </a:lnSpc>
              <a:spcAft>
                <a:spcPts val="600"/>
              </a:spcAft>
              <a:buFont typeface="Arial" panose="020B0604020202020204" pitchFamily="34" charset="0"/>
              <a:buNone/>
            </a:pPr>
            <a:r>
              <a:rPr lang="en-US" sz="2000" b="1" kern="0" dirty="0"/>
              <a:t>European Union Military Committee (EUMC)</a:t>
            </a:r>
            <a:endParaRPr lang="cs-CZ" sz="2000" b="1" kern="0" dirty="0"/>
          </a:p>
          <a:p>
            <a:pPr>
              <a:lnSpc>
                <a:spcPct val="120000"/>
              </a:lnSpc>
              <a:spcAft>
                <a:spcPts val="600"/>
              </a:spcAft>
            </a:pPr>
            <a:r>
              <a:rPr lang="cs-CZ" sz="2000" kern="0" dirty="0" err="1"/>
              <a:t>highest</a:t>
            </a:r>
            <a:r>
              <a:rPr lang="cs-CZ" sz="2000" kern="0" dirty="0"/>
              <a:t> </a:t>
            </a:r>
            <a:r>
              <a:rPr lang="cs-CZ" sz="2000" kern="0" dirty="0" err="1"/>
              <a:t>military</a:t>
            </a:r>
            <a:r>
              <a:rPr lang="cs-CZ" sz="2000" kern="0" dirty="0"/>
              <a:t> body </a:t>
            </a:r>
            <a:r>
              <a:rPr lang="cs-CZ" sz="2000" kern="0" dirty="0" err="1"/>
              <a:t>within</a:t>
            </a:r>
            <a:r>
              <a:rPr lang="cs-CZ" sz="2000" kern="0" dirty="0"/>
              <a:t> </a:t>
            </a:r>
            <a:r>
              <a:rPr lang="cs-CZ" sz="2000" kern="0" dirty="0" err="1"/>
              <a:t>the</a:t>
            </a:r>
            <a:r>
              <a:rPr lang="cs-CZ" sz="2000" kern="0" dirty="0"/>
              <a:t> </a:t>
            </a:r>
            <a:r>
              <a:rPr lang="cs-CZ" sz="2000" kern="0" dirty="0" err="1"/>
              <a:t>Council</a:t>
            </a:r>
            <a:r>
              <a:rPr lang="cs-CZ" sz="2000" kern="0" dirty="0"/>
              <a:t>, </a:t>
            </a:r>
            <a:r>
              <a:rPr lang="cs-CZ" sz="2000" kern="0" dirty="0" err="1"/>
              <a:t>advices</a:t>
            </a:r>
            <a:r>
              <a:rPr lang="cs-CZ" sz="2000" kern="0" dirty="0"/>
              <a:t> PSC on </a:t>
            </a:r>
            <a:r>
              <a:rPr lang="cs-CZ" sz="2000" kern="0" dirty="0" err="1"/>
              <a:t>all</a:t>
            </a:r>
            <a:r>
              <a:rPr lang="cs-CZ" sz="2000" kern="0" dirty="0"/>
              <a:t> </a:t>
            </a:r>
            <a:r>
              <a:rPr lang="cs-CZ" sz="2000" kern="0" dirty="0" err="1"/>
              <a:t>military</a:t>
            </a:r>
            <a:r>
              <a:rPr lang="cs-CZ" sz="2000" kern="0" dirty="0"/>
              <a:t> </a:t>
            </a:r>
            <a:r>
              <a:rPr lang="cs-CZ" sz="2000" kern="0" dirty="0" err="1"/>
              <a:t>matters</a:t>
            </a:r>
            <a:endParaRPr lang="cs-CZ" sz="2000" kern="0" dirty="0"/>
          </a:p>
          <a:p>
            <a:pPr>
              <a:lnSpc>
                <a:spcPct val="120000"/>
              </a:lnSpc>
              <a:spcAft>
                <a:spcPts val="600"/>
              </a:spcAft>
            </a:pPr>
            <a:r>
              <a:rPr lang="cs-CZ" sz="2000" kern="0" dirty="0" err="1"/>
              <a:t>composed</a:t>
            </a:r>
            <a:r>
              <a:rPr lang="cs-CZ" sz="2000" kern="0" dirty="0"/>
              <a:t> </a:t>
            </a:r>
            <a:r>
              <a:rPr lang="cs-CZ" sz="2000" kern="0" dirty="0" err="1"/>
              <a:t>of</a:t>
            </a:r>
            <a:r>
              <a:rPr lang="cs-CZ" sz="2000" kern="0" dirty="0"/>
              <a:t> </a:t>
            </a:r>
            <a:r>
              <a:rPr lang="cs-CZ" sz="2000" kern="0" dirty="0" err="1"/>
              <a:t>the</a:t>
            </a:r>
            <a:r>
              <a:rPr lang="cs-CZ" sz="2000" kern="0" dirty="0"/>
              <a:t> </a:t>
            </a:r>
            <a:r>
              <a:rPr lang="cs-CZ" sz="2000" kern="0" dirty="0" err="1"/>
              <a:t>Chiefs</a:t>
            </a:r>
            <a:r>
              <a:rPr lang="cs-CZ" sz="2000" kern="0" dirty="0"/>
              <a:t> </a:t>
            </a:r>
            <a:r>
              <a:rPr lang="cs-CZ" sz="2000" kern="0" dirty="0" err="1"/>
              <a:t>of</a:t>
            </a:r>
            <a:r>
              <a:rPr lang="cs-CZ" sz="2000" kern="0" dirty="0"/>
              <a:t> </a:t>
            </a:r>
            <a:r>
              <a:rPr lang="cs-CZ" sz="2000" kern="0" dirty="0" err="1"/>
              <a:t>Defence</a:t>
            </a:r>
            <a:r>
              <a:rPr lang="cs-CZ" sz="2000" kern="0" dirty="0"/>
              <a:t>, </a:t>
            </a:r>
            <a:r>
              <a:rPr lang="cs-CZ" sz="2000" kern="0" dirty="0" err="1"/>
              <a:t>also</a:t>
            </a:r>
            <a:r>
              <a:rPr lang="cs-CZ" sz="2000" kern="0" dirty="0"/>
              <a:t> </a:t>
            </a:r>
            <a:r>
              <a:rPr lang="cs-CZ" sz="2000" kern="0" dirty="0" err="1"/>
              <a:t>represented</a:t>
            </a:r>
            <a:r>
              <a:rPr lang="cs-CZ" sz="2000" kern="0" dirty="0"/>
              <a:t> by </a:t>
            </a:r>
            <a:r>
              <a:rPr lang="cs-CZ" sz="2000" kern="0" dirty="0" err="1"/>
              <a:t>their</a:t>
            </a:r>
            <a:r>
              <a:rPr lang="cs-CZ" sz="2000" kern="0" dirty="0"/>
              <a:t> mil </a:t>
            </a:r>
            <a:r>
              <a:rPr lang="cs-CZ" sz="2000" kern="0" dirty="0" err="1"/>
              <a:t>representatives</a:t>
            </a:r>
            <a:endParaRPr lang="cs-CZ" sz="2000" kern="0" dirty="0"/>
          </a:p>
          <a:p>
            <a:pPr>
              <a:lnSpc>
                <a:spcPct val="120000"/>
              </a:lnSpc>
              <a:spcAft>
                <a:spcPts val="600"/>
              </a:spcAft>
            </a:pPr>
            <a:r>
              <a:rPr lang="en-US" sz="2000" kern="0" dirty="0"/>
              <a:t>forum for military consultation and cooperation </a:t>
            </a:r>
            <a:r>
              <a:rPr lang="cs-CZ" sz="2000" kern="0" dirty="0"/>
              <a:t>(</a:t>
            </a:r>
            <a:r>
              <a:rPr lang="cs-CZ" sz="2000" kern="0" dirty="0" err="1"/>
              <a:t>conflict</a:t>
            </a:r>
            <a:r>
              <a:rPr lang="cs-CZ" sz="2000" kern="0" dirty="0"/>
              <a:t> </a:t>
            </a:r>
            <a:r>
              <a:rPr lang="cs-CZ" sz="2000" kern="0" dirty="0" err="1"/>
              <a:t>prevention</a:t>
            </a:r>
            <a:r>
              <a:rPr lang="cs-CZ" sz="2000" kern="0" dirty="0"/>
              <a:t> and </a:t>
            </a:r>
            <a:r>
              <a:rPr lang="cs-CZ" sz="2000" kern="0" dirty="0" err="1"/>
              <a:t>crisis</a:t>
            </a:r>
            <a:r>
              <a:rPr lang="cs-CZ" sz="2000" kern="0" dirty="0"/>
              <a:t> management)</a:t>
            </a:r>
          </a:p>
          <a:p>
            <a:pPr>
              <a:lnSpc>
                <a:spcPct val="120000"/>
              </a:lnSpc>
              <a:spcAft>
                <a:spcPts val="600"/>
              </a:spcAft>
            </a:pPr>
            <a:r>
              <a:rPr lang="cs-CZ" sz="2000" kern="0" dirty="0" err="1"/>
              <a:t>directs</a:t>
            </a:r>
            <a:r>
              <a:rPr lang="cs-CZ" sz="2000" kern="0" dirty="0"/>
              <a:t> </a:t>
            </a:r>
            <a:r>
              <a:rPr lang="cs-CZ" sz="2000" kern="0" dirty="0" err="1"/>
              <a:t>all</a:t>
            </a:r>
            <a:r>
              <a:rPr lang="cs-CZ" sz="2000" kern="0" dirty="0"/>
              <a:t> </a:t>
            </a:r>
            <a:r>
              <a:rPr lang="cs-CZ" sz="2000" kern="0" dirty="0" err="1"/>
              <a:t>military</a:t>
            </a:r>
            <a:r>
              <a:rPr lang="cs-CZ" sz="2000" kern="0" dirty="0"/>
              <a:t> </a:t>
            </a:r>
            <a:r>
              <a:rPr lang="cs-CZ" sz="2000" kern="0" dirty="0" err="1"/>
              <a:t>activities</a:t>
            </a:r>
            <a:r>
              <a:rPr lang="cs-CZ" sz="2000" kern="0" dirty="0"/>
              <a:t> (</a:t>
            </a:r>
            <a:r>
              <a:rPr lang="cs-CZ" sz="2000" kern="0" dirty="0" err="1"/>
              <a:t>planning</a:t>
            </a:r>
            <a:r>
              <a:rPr lang="cs-CZ" sz="2000" kern="0" dirty="0"/>
              <a:t> / </a:t>
            </a:r>
            <a:r>
              <a:rPr lang="cs-CZ" sz="2000" kern="0" dirty="0" err="1"/>
              <a:t>execution</a:t>
            </a:r>
            <a:r>
              <a:rPr lang="cs-CZ" sz="2000" kern="0" dirty="0"/>
              <a:t> </a:t>
            </a:r>
            <a:r>
              <a:rPr lang="cs-CZ" sz="2000" kern="0" dirty="0" err="1"/>
              <a:t>of</a:t>
            </a:r>
            <a:r>
              <a:rPr lang="cs-CZ" sz="2000" kern="0" dirty="0"/>
              <a:t> mil </a:t>
            </a:r>
            <a:r>
              <a:rPr lang="cs-CZ" sz="2000" kern="0" dirty="0" err="1"/>
              <a:t>ops</a:t>
            </a:r>
            <a:r>
              <a:rPr lang="cs-CZ" sz="2000" kern="0" dirty="0"/>
              <a:t>)</a:t>
            </a:r>
            <a:endParaRPr lang="en-US" sz="2000" kern="0" dirty="0"/>
          </a:p>
          <a:p>
            <a:pPr>
              <a:lnSpc>
                <a:spcPct val="120000"/>
              </a:lnSpc>
              <a:spcAft>
                <a:spcPts val="600"/>
              </a:spcAft>
            </a:pPr>
            <a:endParaRPr lang="cs-CZ" sz="2000" kern="0" dirty="0"/>
          </a:p>
        </p:txBody>
      </p:sp>
      <p:pic>
        <p:nvPicPr>
          <p:cNvPr id="8" name="Obrázek 7" descr="Obsah obrázku osoba, vojenská uniforma, oblečení, muž&#10;&#10;Popis byl vytvořen automaticky">
            <a:extLst>
              <a:ext uri="{FF2B5EF4-FFF2-40B4-BE49-F238E27FC236}">
                <a16:creationId xmlns:a16="http://schemas.microsoft.com/office/drawing/2014/main" id="{61AEA4F5-2922-3A3D-D64D-68DBC2CFCC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4712" y="1549388"/>
            <a:ext cx="5737286" cy="3825270"/>
          </a:xfrm>
          <a:prstGeom prst="rect">
            <a:avLst/>
          </a:prstGeom>
          <a:ln>
            <a:noFill/>
          </a:ln>
          <a:effectLst>
            <a:outerShdw blurRad="292100" dist="139700" dir="2700000" algn="tl" rotWithShape="0">
              <a:srgbClr val="333333">
                <a:alpha val="65000"/>
              </a:srgbClr>
            </a:outerShdw>
          </a:effectLst>
        </p:spPr>
      </p:pic>
      <p:sp>
        <p:nvSpPr>
          <p:cNvPr id="9" name="TextovéPole 8">
            <a:extLst>
              <a:ext uri="{FF2B5EF4-FFF2-40B4-BE49-F238E27FC236}">
                <a16:creationId xmlns:a16="http://schemas.microsoft.com/office/drawing/2014/main" id="{F42B1C40-0E02-FE3B-EBFA-2FA19E322C9D}"/>
              </a:ext>
            </a:extLst>
          </p:cNvPr>
          <p:cNvSpPr txBox="1"/>
          <p:nvPr/>
        </p:nvSpPr>
        <p:spPr>
          <a:xfrm>
            <a:off x="7633253" y="5522071"/>
            <a:ext cx="3011876" cy="461665"/>
          </a:xfrm>
          <a:prstGeom prst="rect">
            <a:avLst/>
          </a:prstGeom>
          <a:noFill/>
        </p:spPr>
        <p:txBody>
          <a:bodyPr wrap="square" rtlCol="0">
            <a:spAutoFit/>
          </a:bodyPr>
          <a:lstStyle/>
          <a:p>
            <a:pPr algn="l"/>
            <a:r>
              <a:rPr lang="cs-CZ" dirty="0">
                <a:latin typeface="Freestyle Script" panose="030804020302050B0404" pitchFamily="66" charset="0"/>
              </a:rPr>
              <a:t>EUMC - </a:t>
            </a:r>
            <a:r>
              <a:rPr lang="cs-CZ" dirty="0" err="1">
                <a:latin typeface="Freestyle Script" panose="030804020302050B0404" pitchFamily="66" charset="0"/>
              </a:rPr>
              <a:t>Chiefs</a:t>
            </a:r>
            <a:r>
              <a:rPr lang="cs-CZ" dirty="0">
                <a:latin typeface="Freestyle Script" panose="030804020302050B0404" pitchFamily="66" charset="0"/>
              </a:rPr>
              <a:t> </a:t>
            </a:r>
            <a:r>
              <a:rPr lang="cs-CZ" dirty="0" err="1">
                <a:latin typeface="Freestyle Script" panose="030804020302050B0404" pitchFamily="66" charset="0"/>
              </a:rPr>
              <a:t>of</a:t>
            </a:r>
            <a:r>
              <a:rPr lang="cs-CZ" dirty="0">
                <a:latin typeface="Freestyle Script" panose="030804020302050B0404" pitchFamily="66" charset="0"/>
              </a:rPr>
              <a:t> Defence</a:t>
            </a:r>
            <a:endParaRPr lang="en-US" dirty="0">
              <a:latin typeface="Freestyle Script" panose="030804020302050B0404" pitchFamily="66" charset="0"/>
            </a:endParaRPr>
          </a:p>
        </p:txBody>
      </p:sp>
      <p:pic>
        <p:nvPicPr>
          <p:cNvPr id="12" name="Obrázek 11" descr="Obsah obrázku kruh, anime, umění&#10;&#10;Popis byl vytvořen automaticky">
            <a:extLst>
              <a:ext uri="{FF2B5EF4-FFF2-40B4-BE49-F238E27FC236}">
                <a16:creationId xmlns:a16="http://schemas.microsoft.com/office/drawing/2014/main" id="{1E770719-AF4F-B1ED-D08F-FEE58BE51D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4398" y="4605179"/>
            <a:ext cx="1521813" cy="1833784"/>
          </a:xfrm>
          <a:prstGeom prst="rect">
            <a:avLst/>
          </a:prstGeom>
        </p:spPr>
      </p:pic>
    </p:spTree>
    <p:extLst>
      <p:ext uri="{BB962C8B-B14F-4D97-AF65-F5344CB8AC3E}">
        <p14:creationId xmlns:p14="http://schemas.microsoft.com/office/powerpoint/2010/main" val="3426220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kresba, oblečení, skica, kreslené&#10;&#10;Popis byl vytvořen automaticky">
            <a:extLst>
              <a:ext uri="{FF2B5EF4-FFF2-40B4-BE49-F238E27FC236}">
                <a16:creationId xmlns:a16="http://schemas.microsoft.com/office/drawing/2014/main" id="{37220485-5B5A-9DF0-FDF5-9361A742D58C}"/>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7003366" y="1718896"/>
            <a:ext cx="5059094" cy="5059094"/>
          </a:xfrm>
          <a:prstGeom prst="rect">
            <a:avLst/>
          </a:prstGeom>
        </p:spPr>
      </p:pic>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21</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a:t>CSDP: </a:t>
            </a:r>
            <a:r>
              <a:rPr lang="cs-CZ" sz="3200" dirty="0" err="1"/>
              <a:t>Structure</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718896"/>
            <a:ext cx="10146424" cy="4139998"/>
          </a:xfrm>
        </p:spPr>
        <p:txBody>
          <a:bodyPr/>
          <a:lstStyle/>
          <a:p>
            <a:pPr marL="72000" indent="0">
              <a:lnSpc>
                <a:spcPct val="120000"/>
              </a:lnSpc>
              <a:spcAft>
                <a:spcPts val="600"/>
              </a:spcAft>
              <a:buNone/>
            </a:pPr>
            <a:r>
              <a:rPr lang="en-US" sz="2000" b="1" dirty="0"/>
              <a:t>Committee for Civilian Aspects of Crisis Management </a:t>
            </a:r>
            <a:r>
              <a:rPr lang="en-US" sz="2000" dirty="0"/>
              <a:t>(CIVCOM)</a:t>
            </a:r>
            <a:endParaRPr lang="cs-CZ" sz="2000" dirty="0"/>
          </a:p>
          <a:p>
            <a:pPr>
              <a:lnSpc>
                <a:spcPct val="120000"/>
              </a:lnSpc>
              <a:spcAft>
                <a:spcPts val="600"/>
              </a:spcAft>
            </a:pPr>
            <a:r>
              <a:rPr lang="cs-CZ" sz="2000" dirty="0" err="1"/>
              <a:t>provides</a:t>
            </a:r>
            <a:r>
              <a:rPr lang="cs-CZ" sz="2000" dirty="0"/>
              <a:t> </a:t>
            </a:r>
            <a:r>
              <a:rPr lang="cs-CZ" sz="2000" dirty="0" err="1"/>
              <a:t>advice</a:t>
            </a:r>
            <a:r>
              <a:rPr lang="cs-CZ" sz="2000" dirty="0"/>
              <a:t> to PSC on </a:t>
            </a:r>
            <a:r>
              <a:rPr lang="cs-CZ" sz="2000" dirty="0" err="1"/>
              <a:t>civilian</a:t>
            </a:r>
            <a:r>
              <a:rPr lang="cs-CZ" sz="2000" dirty="0"/>
              <a:t> </a:t>
            </a:r>
            <a:r>
              <a:rPr lang="cs-CZ" sz="2000" dirty="0" err="1"/>
              <a:t>aspects</a:t>
            </a:r>
            <a:r>
              <a:rPr lang="cs-CZ" sz="2000" dirty="0"/>
              <a:t> </a:t>
            </a:r>
            <a:r>
              <a:rPr lang="cs-CZ" sz="2000" dirty="0" err="1"/>
              <a:t>of</a:t>
            </a:r>
            <a:r>
              <a:rPr lang="cs-CZ" sz="2000" dirty="0"/>
              <a:t> </a:t>
            </a:r>
            <a:r>
              <a:rPr lang="cs-CZ" sz="2000" dirty="0" err="1"/>
              <a:t>crisis</a:t>
            </a:r>
            <a:r>
              <a:rPr lang="cs-CZ" sz="2000" dirty="0"/>
              <a:t> management</a:t>
            </a:r>
          </a:p>
          <a:p>
            <a:pPr marL="72000" indent="0">
              <a:lnSpc>
                <a:spcPct val="120000"/>
              </a:lnSpc>
              <a:spcAft>
                <a:spcPts val="600"/>
              </a:spcAft>
              <a:buNone/>
            </a:pPr>
            <a:r>
              <a:rPr lang="cs-CZ" sz="2000" b="1" dirty="0"/>
              <a:t>The </a:t>
            </a:r>
            <a:r>
              <a:rPr lang="cs-CZ" sz="2000" b="1" dirty="0" err="1"/>
              <a:t>Politico-Military</a:t>
            </a:r>
            <a:r>
              <a:rPr lang="cs-CZ" sz="2000" b="1" dirty="0"/>
              <a:t> Group </a:t>
            </a:r>
            <a:r>
              <a:rPr lang="cs-CZ" sz="2000" dirty="0"/>
              <a:t>(PMG)</a:t>
            </a:r>
          </a:p>
          <a:p>
            <a:pPr>
              <a:lnSpc>
                <a:spcPct val="120000"/>
              </a:lnSpc>
              <a:spcAft>
                <a:spcPts val="600"/>
              </a:spcAft>
            </a:pPr>
            <a:r>
              <a:rPr lang="cs-CZ" sz="2000" dirty="0" err="1"/>
              <a:t>preparatory</a:t>
            </a:r>
            <a:r>
              <a:rPr lang="cs-CZ" sz="2000" dirty="0"/>
              <a:t> </a:t>
            </a:r>
            <a:r>
              <a:rPr lang="cs-CZ" sz="2000" dirty="0" err="1"/>
              <a:t>work</a:t>
            </a:r>
            <a:r>
              <a:rPr lang="cs-CZ" sz="2000" dirty="0"/>
              <a:t> in </a:t>
            </a:r>
            <a:r>
              <a:rPr lang="cs-CZ" sz="2000" dirty="0" err="1"/>
              <a:t>the</a:t>
            </a:r>
            <a:r>
              <a:rPr lang="cs-CZ" sz="2000" dirty="0"/>
              <a:t> </a:t>
            </a:r>
            <a:r>
              <a:rPr lang="cs-CZ" sz="2000" dirty="0" err="1"/>
              <a:t>field</a:t>
            </a:r>
            <a:r>
              <a:rPr lang="cs-CZ" sz="2000" dirty="0"/>
              <a:t> </a:t>
            </a:r>
            <a:r>
              <a:rPr lang="cs-CZ" sz="2000" dirty="0" err="1"/>
              <a:t>of</a:t>
            </a:r>
            <a:r>
              <a:rPr lang="cs-CZ" sz="2000" dirty="0"/>
              <a:t> CSDP</a:t>
            </a:r>
          </a:p>
          <a:p>
            <a:pPr marL="72000" indent="0">
              <a:lnSpc>
                <a:spcPct val="120000"/>
              </a:lnSpc>
              <a:spcAft>
                <a:spcPts val="600"/>
              </a:spcAft>
              <a:buNone/>
            </a:pPr>
            <a:r>
              <a:rPr lang="en-US" sz="2000" b="1" dirty="0"/>
              <a:t>Security and Defence Directorate </a:t>
            </a:r>
            <a:r>
              <a:rPr lang="en-US" sz="2000" dirty="0"/>
              <a:t>(SECDEFPOL.DMD)</a:t>
            </a:r>
            <a:endParaRPr lang="cs-CZ" sz="2000" dirty="0"/>
          </a:p>
          <a:p>
            <a:pPr>
              <a:lnSpc>
                <a:spcPct val="120000"/>
              </a:lnSpc>
              <a:spcAft>
                <a:spcPts val="600"/>
              </a:spcAft>
            </a:pPr>
            <a:r>
              <a:rPr lang="en-US" sz="2000" dirty="0"/>
              <a:t>responsible for coordinating and managing the EEAS overall contribution to addressing external security threats </a:t>
            </a:r>
            <a:endParaRPr lang="cs-CZ" sz="2000" dirty="0"/>
          </a:p>
          <a:p>
            <a:pPr marL="72000" indent="0">
              <a:lnSpc>
                <a:spcPct val="120000"/>
              </a:lnSpc>
              <a:spcAft>
                <a:spcPts val="600"/>
              </a:spcAft>
              <a:buNone/>
            </a:pPr>
            <a:r>
              <a:rPr lang="cs-CZ" sz="2000" b="1" dirty="0"/>
              <a:t>The </a:t>
            </a:r>
            <a:r>
              <a:rPr lang="en-US" sz="2000" b="1" dirty="0"/>
              <a:t>European Union Military Staff </a:t>
            </a:r>
            <a:r>
              <a:rPr lang="en-US" sz="2000" dirty="0"/>
              <a:t>(EUMS)</a:t>
            </a:r>
            <a:endParaRPr lang="cs-CZ" sz="2000" dirty="0"/>
          </a:p>
          <a:p>
            <a:pPr>
              <a:lnSpc>
                <a:spcPct val="120000"/>
              </a:lnSpc>
              <a:spcAft>
                <a:spcPts val="600"/>
              </a:spcAft>
            </a:pPr>
            <a:r>
              <a:rPr lang="cs-CZ" sz="2000" dirty="0"/>
              <a:t>source </a:t>
            </a:r>
            <a:r>
              <a:rPr lang="cs-CZ" sz="2000" dirty="0" err="1"/>
              <a:t>of</a:t>
            </a:r>
            <a:r>
              <a:rPr lang="cs-CZ" sz="2000" dirty="0"/>
              <a:t> mil </a:t>
            </a:r>
            <a:r>
              <a:rPr lang="cs-CZ" sz="2000" dirty="0" err="1"/>
              <a:t>expertise</a:t>
            </a:r>
            <a:r>
              <a:rPr lang="cs-CZ" sz="2000" dirty="0"/>
              <a:t>, </a:t>
            </a:r>
            <a:r>
              <a:rPr lang="cs-CZ" sz="2000" dirty="0" err="1"/>
              <a:t>coordinates</a:t>
            </a:r>
            <a:r>
              <a:rPr lang="cs-CZ" sz="2000" dirty="0"/>
              <a:t> </a:t>
            </a:r>
            <a:r>
              <a:rPr lang="cs-CZ" sz="2000" dirty="0" err="1"/>
              <a:t>the</a:t>
            </a:r>
            <a:r>
              <a:rPr lang="cs-CZ" sz="2000" dirty="0"/>
              <a:t> </a:t>
            </a:r>
            <a:r>
              <a:rPr lang="cs-CZ" sz="2000" dirty="0" err="1"/>
              <a:t>military</a:t>
            </a:r>
            <a:r>
              <a:rPr lang="cs-CZ" sz="2000" dirty="0"/>
              <a:t> instrument</a:t>
            </a:r>
          </a:p>
        </p:txBody>
      </p:sp>
    </p:spTree>
    <p:extLst>
      <p:ext uri="{BB962C8B-B14F-4D97-AF65-F5344CB8AC3E}">
        <p14:creationId xmlns:p14="http://schemas.microsoft.com/office/powerpoint/2010/main" val="705001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22</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a:t>CSDP: </a:t>
            </a:r>
            <a:r>
              <a:rPr lang="cs-CZ" sz="3200" dirty="0" err="1"/>
              <a:t>Structure</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718896"/>
            <a:ext cx="10146424" cy="4139998"/>
          </a:xfrm>
        </p:spPr>
        <p:txBody>
          <a:bodyPr/>
          <a:lstStyle/>
          <a:p>
            <a:pPr marL="72000" indent="0">
              <a:lnSpc>
                <a:spcPct val="120000"/>
              </a:lnSpc>
              <a:spcAft>
                <a:spcPts val="600"/>
              </a:spcAft>
              <a:buNone/>
            </a:pPr>
            <a:r>
              <a:rPr lang="en-US" sz="2000" b="1" dirty="0"/>
              <a:t>The Civilian Planning and Conduct Capability </a:t>
            </a:r>
            <a:r>
              <a:rPr lang="en-US" sz="2000" dirty="0"/>
              <a:t>(CPCC)</a:t>
            </a:r>
            <a:endParaRPr lang="cs-CZ" sz="2000" dirty="0"/>
          </a:p>
          <a:p>
            <a:pPr>
              <a:lnSpc>
                <a:spcPct val="120000"/>
              </a:lnSpc>
              <a:spcAft>
                <a:spcPts val="600"/>
              </a:spcAft>
            </a:pPr>
            <a:r>
              <a:rPr lang="en-US" sz="2000" dirty="0"/>
              <a:t>responsible for </a:t>
            </a:r>
            <a:r>
              <a:rPr lang="cs-CZ" sz="2000" dirty="0" err="1"/>
              <a:t>an</a:t>
            </a:r>
            <a:r>
              <a:rPr lang="cs-CZ" sz="2000" dirty="0"/>
              <a:t> </a:t>
            </a:r>
            <a:r>
              <a:rPr lang="cs-CZ" sz="2000" dirty="0" err="1"/>
              <a:t>autonomous</a:t>
            </a:r>
            <a:r>
              <a:rPr lang="cs-CZ" sz="2000" dirty="0"/>
              <a:t> </a:t>
            </a:r>
            <a:r>
              <a:rPr lang="cs-CZ" sz="2000" dirty="0" err="1"/>
              <a:t>operational</a:t>
            </a:r>
            <a:r>
              <a:rPr lang="cs-CZ" sz="2000" dirty="0"/>
              <a:t> </a:t>
            </a:r>
            <a:r>
              <a:rPr lang="cs-CZ" sz="2000" dirty="0" err="1"/>
              <a:t>conduct</a:t>
            </a:r>
            <a:r>
              <a:rPr lang="cs-CZ" sz="2000" dirty="0"/>
              <a:t> </a:t>
            </a:r>
            <a:r>
              <a:rPr lang="cs-CZ" sz="2000" dirty="0" err="1"/>
              <a:t>of</a:t>
            </a:r>
            <a:r>
              <a:rPr lang="cs-CZ" sz="2000" dirty="0"/>
              <a:t> </a:t>
            </a:r>
            <a:r>
              <a:rPr lang="cs-CZ" sz="2000" dirty="0" err="1"/>
              <a:t>civilian</a:t>
            </a:r>
            <a:r>
              <a:rPr lang="cs-CZ" sz="2000" dirty="0"/>
              <a:t> CSDP </a:t>
            </a:r>
            <a:r>
              <a:rPr lang="cs-CZ" sz="2000" dirty="0" err="1"/>
              <a:t>operations</a:t>
            </a:r>
            <a:endParaRPr lang="cs-CZ" sz="2000" dirty="0"/>
          </a:p>
          <a:p>
            <a:pPr marL="72000" indent="0" algn="just">
              <a:lnSpc>
                <a:spcPct val="107000"/>
              </a:lnSpc>
              <a:spcAft>
                <a:spcPts val="800"/>
              </a:spcAft>
              <a:buNone/>
            </a:pPr>
            <a:r>
              <a:rPr lang="en-GB" sz="2000" b="1" dirty="0"/>
              <a:t>The Military Planning and Conduct Capability </a:t>
            </a:r>
            <a:r>
              <a:rPr lang="en-GB" sz="2000" dirty="0"/>
              <a:t>(MPCC)</a:t>
            </a:r>
            <a:endParaRPr lang="cs-CZ" sz="2000" dirty="0"/>
          </a:p>
          <a:p>
            <a:pPr algn="just">
              <a:lnSpc>
                <a:spcPct val="107000"/>
              </a:lnSpc>
              <a:spcAft>
                <a:spcPts val="800"/>
              </a:spcAft>
            </a:pPr>
            <a:r>
              <a:rPr lang="en-US" sz="2000" dirty="0"/>
              <a:t>operational planning and conduct of the EU’s non-executive military missions</a:t>
            </a:r>
            <a:r>
              <a:rPr lang="cs-CZ" sz="2000" dirty="0"/>
              <a:t> + </a:t>
            </a:r>
            <a:r>
              <a:rPr lang="en-US" sz="2000" dirty="0"/>
              <a:t>one executive military operation of the size of an EU Battlegroup</a:t>
            </a:r>
            <a:endParaRPr lang="cs-CZ" sz="2000" dirty="0"/>
          </a:p>
          <a:p>
            <a:pPr marL="72000" indent="0">
              <a:lnSpc>
                <a:spcPct val="120000"/>
              </a:lnSpc>
              <a:spcAft>
                <a:spcPts val="600"/>
              </a:spcAft>
              <a:buNone/>
            </a:pPr>
            <a:r>
              <a:rPr lang="cs-CZ" sz="2000" b="1" dirty="0" err="1"/>
              <a:t>European</a:t>
            </a:r>
            <a:r>
              <a:rPr lang="cs-CZ" sz="2000" b="1" dirty="0"/>
              <a:t> Defence </a:t>
            </a:r>
            <a:r>
              <a:rPr lang="cs-CZ" sz="2000" b="1" dirty="0" err="1"/>
              <a:t>Agency</a:t>
            </a:r>
            <a:r>
              <a:rPr lang="cs-CZ" sz="2000" b="1" dirty="0"/>
              <a:t> </a:t>
            </a:r>
            <a:r>
              <a:rPr lang="cs-CZ" sz="2000" dirty="0"/>
              <a:t>(EDA)</a:t>
            </a:r>
          </a:p>
          <a:p>
            <a:pPr>
              <a:lnSpc>
                <a:spcPct val="120000"/>
              </a:lnSpc>
              <a:spcAft>
                <a:spcPts val="600"/>
              </a:spcAft>
            </a:pPr>
            <a:r>
              <a:rPr lang="cs-CZ" sz="2000" dirty="0" err="1"/>
              <a:t>supports</a:t>
            </a:r>
            <a:r>
              <a:rPr lang="en-US" sz="2000" dirty="0"/>
              <a:t> the development of defence capabilities and military cooperation among its Member States </a:t>
            </a:r>
            <a:endParaRPr lang="cs-CZ" sz="2000" dirty="0"/>
          </a:p>
          <a:p>
            <a:pPr>
              <a:lnSpc>
                <a:spcPct val="120000"/>
              </a:lnSpc>
              <a:spcAft>
                <a:spcPts val="600"/>
              </a:spcAft>
            </a:pPr>
            <a:r>
              <a:rPr lang="cs-CZ" sz="2000" dirty="0" err="1"/>
              <a:t>headed</a:t>
            </a:r>
            <a:r>
              <a:rPr lang="cs-CZ" sz="2000" dirty="0"/>
              <a:t> by </a:t>
            </a:r>
            <a:r>
              <a:rPr lang="cs-CZ" sz="2000" dirty="0" err="1"/>
              <a:t>the</a:t>
            </a:r>
            <a:r>
              <a:rPr lang="cs-CZ" sz="2000" dirty="0"/>
              <a:t> HR</a:t>
            </a:r>
          </a:p>
        </p:txBody>
      </p:sp>
      <p:pic>
        <p:nvPicPr>
          <p:cNvPr id="7" name="Obrázek 6" descr="Obsah obrázku text, vlajka, Písmo, logo&#10;&#10;Popis byl vytvořen automaticky">
            <a:extLst>
              <a:ext uri="{FF2B5EF4-FFF2-40B4-BE49-F238E27FC236}">
                <a16:creationId xmlns:a16="http://schemas.microsoft.com/office/drawing/2014/main" id="{AA6C8878-89FC-68C4-33B0-89171BF2A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4070" y="4671847"/>
            <a:ext cx="3333750" cy="1371600"/>
          </a:xfrm>
          <a:prstGeom prst="rect">
            <a:avLst/>
          </a:prstGeom>
        </p:spPr>
      </p:pic>
    </p:spTree>
    <p:extLst>
      <p:ext uri="{BB962C8B-B14F-4D97-AF65-F5344CB8AC3E}">
        <p14:creationId xmlns:p14="http://schemas.microsoft.com/office/powerpoint/2010/main" val="4187676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text, Písmo, logo, Grafika&#10;&#10;Popis byl vytvořen automaticky">
            <a:extLst>
              <a:ext uri="{FF2B5EF4-FFF2-40B4-BE49-F238E27FC236}">
                <a16:creationId xmlns:a16="http://schemas.microsoft.com/office/drawing/2014/main" id="{1AFA4820-7FDF-8CE7-CF49-553CA98CFD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3314" y="46264"/>
            <a:ext cx="2960193" cy="1665108"/>
          </a:xfrm>
          <a:prstGeom prst="rect">
            <a:avLst/>
          </a:prstGeom>
        </p:spPr>
      </p:pic>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23</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a:t>OSCE: </a:t>
            </a:r>
            <a:r>
              <a:rPr lang="cs-CZ" sz="3200" dirty="0" err="1"/>
              <a:t>Key</a:t>
            </a:r>
            <a:r>
              <a:rPr lang="cs-CZ" sz="3200" dirty="0"/>
              <a:t> </a:t>
            </a:r>
            <a:r>
              <a:rPr lang="cs-CZ" sz="3200" dirty="0" err="1"/>
              <a:t>facts</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3999" y="1665108"/>
            <a:ext cx="6179508" cy="4139998"/>
          </a:xfrm>
        </p:spPr>
        <p:txBody>
          <a:bodyPr/>
          <a:lstStyle/>
          <a:p>
            <a:pPr>
              <a:lnSpc>
                <a:spcPct val="120000"/>
              </a:lnSpc>
              <a:spcAft>
                <a:spcPts val="600"/>
              </a:spcAft>
            </a:pPr>
            <a:r>
              <a:rPr lang="cs-CZ" sz="2200" dirty="0"/>
              <a:t>1973-75 - a </a:t>
            </a:r>
            <a:r>
              <a:rPr lang="cs-CZ" sz="2200" dirty="0" err="1"/>
              <a:t>diplomatic</a:t>
            </a:r>
            <a:r>
              <a:rPr lang="cs-CZ" sz="2200" dirty="0"/>
              <a:t> </a:t>
            </a:r>
            <a:r>
              <a:rPr lang="cs-CZ" sz="2200" dirty="0" err="1"/>
              <a:t>conference</a:t>
            </a:r>
            <a:r>
              <a:rPr lang="cs-CZ" sz="2200" dirty="0"/>
              <a:t> (East-</a:t>
            </a:r>
            <a:r>
              <a:rPr lang="cs-CZ" sz="2200" dirty="0" err="1"/>
              <a:t>West</a:t>
            </a:r>
            <a:r>
              <a:rPr lang="cs-CZ" sz="2200" dirty="0"/>
              <a:t> </a:t>
            </a:r>
            <a:r>
              <a:rPr lang="cs-CZ" sz="2200" dirty="0" err="1"/>
              <a:t>dialogue</a:t>
            </a:r>
            <a:r>
              <a:rPr lang="cs-CZ" sz="2200" dirty="0"/>
              <a:t>)</a:t>
            </a:r>
          </a:p>
          <a:p>
            <a:pPr>
              <a:lnSpc>
                <a:spcPct val="120000"/>
              </a:lnSpc>
              <a:spcAft>
                <a:spcPts val="600"/>
              </a:spcAft>
            </a:pPr>
            <a:r>
              <a:rPr lang="cs-CZ" sz="2200" dirty="0"/>
              <a:t>1975 - </a:t>
            </a:r>
            <a:r>
              <a:rPr lang="cs-CZ" sz="2200" u="sng" dirty="0" err="1"/>
              <a:t>Helsinki</a:t>
            </a:r>
            <a:r>
              <a:rPr lang="cs-CZ" sz="2200" u="sng" dirty="0"/>
              <a:t> </a:t>
            </a:r>
            <a:r>
              <a:rPr lang="cs-CZ" sz="2200" u="sng" dirty="0" err="1"/>
              <a:t>Final</a:t>
            </a:r>
            <a:r>
              <a:rPr lang="cs-CZ" sz="2200" u="sng" dirty="0"/>
              <a:t> </a:t>
            </a:r>
            <a:r>
              <a:rPr lang="cs-CZ" sz="2200" u="sng" dirty="0" err="1"/>
              <a:t>Act</a:t>
            </a:r>
            <a:r>
              <a:rPr lang="cs-CZ" sz="2200" dirty="0"/>
              <a:t>, </a:t>
            </a:r>
            <a:r>
              <a:rPr lang="cs-CZ" sz="2200" dirty="0" err="1"/>
              <a:t>followed</a:t>
            </a:r>
            <a:r>
              <a:rPr lang="cs-CZ" sz="2200" dirty="0"/>
              <a:t> by </a:t>
            </a:r>
            <a:r>
              <a:rPr lang="cs-CZ" sz="2200" dirty="0" err="1"/>
              <a:t>meetings</a:t>
            </a:r>
            <a:r>
              <a:rPr lang="cs-CZ" sz="2200" dirty="0"/>
              <a:t>/</a:t>
            </a:r>
            <a:r>
              <a:rPr lang="cs-CZ" sz="2200" dirty="0" err="1"/>
              <a:t>conferences</a:t>
            </a:r>
            <a:r>
              <a:rPr lang="cs-CZ" sz="2200" dirty="0"/>
              <a:t> to monitor </a:t>
            </a:r>
            <a:r>
              <a:rPr lang="cs-CZ" sz="2200" dirty="0" err="1"/>
              <a:t>implementation</a:t>
            </a:r>
            <a:r>
              <a:rPr lang="cs-CZ" sz="2200" dirty="0"/>
              <a:t> - </a:t>
            </a:r>
            <a:r>
              <a:rPr lang="en-US" sz="2200" dirty="0">
                <a:solidFill>
                  <a:srgbClr val="9100DC"/>
                </a:solidFill>
              </a:rPr>
              <a:t>Conference on Security and Co-operation in Europe </a:t>
            </a:r>
            <a:r>
              <a:rPr lang="en-US" sz="2200" dirty="0"/>
              <a:t>(CSCE)</a:t>
            </a:r>
            <a:endParaRPr lang="cs-CZ" sz="2200" dirty="0"/>
          </a:p>
          <a:p>
            <a:pPr>
              <a:lnSpc>
                <a:spcPct val="120000"/>
              </a:lnSpc>
              <a:spcAft>
                <a:spcPts val="600"/>
              </a:spcAft>
            </a:pPr>
            <a:r>
              <a:rPr lang="cs-CZ" sz="2200" dirty="0"/>
              <a:t>1990 - Charter </a:t>
            </a:r>
            <a:r>
              <a:rPr lang="cs-CZ" sz="2200" dirty="0" err="1"/>
              <a:t>of</a:t>
            </a:r>
            <a:r>
              <a:rPr lang="cs-CZ" sz="2200" dirty="0"/>
              <a:t> Paris </a:t>
            </a:r>
            <a:r>
              <a:rPr lang="cs-CZ" sz="2200" dirty="0" err="1"/>
              <a:t>for</a:t>
            </a:r>
            <a:r>
              <a:rPr lang="cs-CZ" sz="2200" dirty="0"/>
              <a:t> a New </a:t>
            </a:r>
            <a:r>
              <a:rPr lang="cs-CZ" sz="2200" dirty="0" err="1"/>
              <a:t>Europe</a:t>
            </a:r>
            <a:endParaRPr lang="cs-CZ" sz="2200" dirty="0"/>
          </a:p>
          <a:p>
            <a:pPr>
              <a:lnSpc>
                <a:spcPct val="120000"/>
              </a:lnSpc>
              <a:spcAft>
                <a:spcPts val="600"/>
              </a:spcAft>
            </a:pPr>
            <a:r>
              <a:rPr lang="cs-CZ" sz="2200" dirty="0"/>
              <a:t>1995 - CSCE more </a:t>
            </a:r>
            <a:r>
              <a:rPr lang="cs-CZ" sz="2200" dirty="0" err="1"/>
              <a:t>institutionalised</a:t>
            </a:r>
            <a:r>
              <a:rPr lang="cs-CZ" sz="2200" dirty="0"/>
              <a:t> and </a:t>
            </a:r>
            <a:r>
              <a:rPr lang="cs-CZ" sz="2200" dirty="0" err="1"/>
              <a:t>renamed</a:t>
            </a:r>
            <a:r>
              <a:rPr lang="cs-CZ" sz="2200" dirty="0"/>
              <a:t> </a:t>
            </a:r>
            <a:r>
              <a:rPr lang="cs-CZ" sz="2200" dirty="0" err="1"/>
              <a:t>the</a:t>
            </a:r>
            <a:r>
              <a:rPr lang="cs-CZ" sz="2200" dirty="0"/>
              <a:t> OSCE</a:t>
            </a:r>
          </a:p>
          <a:p>
            <a:pPr>
              <a:lnSpc>
                <a:spcPct val="120000"/>
              </a:lnSpc>
              <a:spcAft>
                <a:spcPts val="600"/>
              </a:spcAft>
            </a:pPr>
            <a:r>
              <a:rPr lang="cs-CZ" sz="2200" dirty="0"/>
              <a:t>idea </a:t>
            </a:r>
            <a:r>
              <a:rPr lang="cs-CZ" sz="2200" dirty="0" err="1"/>
              <a:t>of</a:t>
            </a:r>
            <a:r>
              <a:rPr lang="cs-CZ" sz="2200" dirty="0"/>
              <a:t> a </a:t>
            </a:r>
            <a:r>
              <a:rPr lang="cs-CZ" sz="2200" dirty="0" err="1"/>
              <a:t>comprehensive</a:t>
            </a:r>
            <a:r>
              <a:rPr lang="cs-CZ" sz="2200" dirty="0"/>
              <a:t> </a:t>
            </a:r>
            <a:r>
              <a:rPr lang="cs-CZ" sz="2200" dirty="0" err="1"/>
              <a:t>approach</a:t>
            </a:r>
            <a:r>
              <a:rPr lang="cs-CZ" sz="2200" dirty="0"/>
              <a:t> to </a:t>
            </a:r>
            <a:r>
              <a:rPr lang="cs-CZ" sz="2200" dirty="0" err="1"/>
              <a:t>security</a:t>
            </a:r>
            <a:endParaRPr lang="cs-CZ" sz="2200" dirty="0"/>
          </a:p>
          <a:p>
            <a:pPr marL="72000" indent="0">
              <a:lnSpc>
                <a:spcPct val="120000"/>
              </a:lnSpc>
              <a:spcAft>
                <a:spcPts val="600"/>
              </a:spcAft>
              <a:buNone/>
            </a:pPr>
            <a:endParaRPr lang="cs-CZ" sz="2000" dirty="0"/>
          </a:p>
          <a:p>
            <a:pPr>
              <a:lnSpc>
                <a:spcPct val="120000"/>
              </a:lnSpc>
              <a:spcAft>
                <a:spcPts val="600"/>
              </a:spcAft>
            </a:pPr>
            <a:endParaRPr lang="cs-CZ" sz="1800" dirty="0"/>
          </a:p>
        </p:txBody>
      </p:sp>
      <p:pic>
        <p:nvPicPr>
          <p:cNvPr id="8" name="Obrázek 7">
            <a:extLst>
              <a:ext uri="{FF2B5EF4-FFF2-40B4-BE49-F238E27FC236}">
                <a16:creationId xmlns:a16="http://schemas.microsoft.com/office/drawing/2014/main" id="{8B3E7F23-E6B5-8C19-042E-92B721EB4566}"/>
              </a:ext>
            </a:extLst>
          </p:cNvPr>
          <p:cNvPicPr>
            <a:picLocks noChangeAspect="1"/>
          </p:cNvPicPr>
          <p:nvPr/>
        </p:nvPicPr>
        <p:blipFill>
          <a:blip r:embed="rId4"/>
          <a:stretch>
            <a:fillRect/>
          </a:stretch>
        </p:blipFill>
        <p:spPr>
          <a:xfrm>
            <a:off x="7324442" y="1361249"/>
            <a:ext cx="4301501" cy="3997865"/>
          </a:xfrm>
          <a:prstGeom prst="rect">
            <a:avLst/>
          </a:prstGeom>
        </p:spPr>
      </p:pic>
      <p:sp>
        <p:nvSpPr>
          <p:cNvPr id="9" name="TextovéPole 8">
            <a:extLst>
              <a:ext uri="{FF2B5EF4-FFF2-40B4-BE49-F238E27FC236}">
                <a16:creationId xmlns:a16="http://schemas.microsoft.com/office/drawing/2014/main" id="{CD371384-3891-72CC-03F3-2995099E2AB7}"/>
              </a:ext>
            </a:extLst>
          </p:cNvPr>
          <p:cNvSpPr txBox="1"/>
          <p:nvPr/>
        </p:nvSpPr>
        <p:spPr>
          <a:xfrm>
            <a:off x="7705029" y="5481010"/>
            <a:ext cx="3682447" cy="461665"/>
          </a:xfrm>
          <a:prstGeom prst="rect">
            <a:avLst/>
          </a:prstGeom>
          <a:noFill/>
        </p:spPr>
        <p:txBody>
          <a:bodyPr wrap="square" rtlCol="0">
            <a:spAutoFit/>
          </a:bodyPr>
          <a:lstStyle/>
          <a:p>
            <a:pPr algn="l"/>
            <a:r>
              <a:rPr lang="cs-CZ" dirty="0">
                <a:latin typeface="Freestyle Script" panose="030804020302050B0404" pitchFamily="66" charset="0"/>
              </a:rPr>
              <a:t>„</a:t>
            </a:r>
            <a:r>
              <a:rPr lang="en-US" dirty="0">
                <a:latin typeface="Freestyle Script" panose="030804020302050B0404" pitchFamily="66" charset="0"/>
              </a:rPr>
              <a:t>Decalogue</a:t>
            </a:r>
            <a:r>
              <a:rPr lang="cs-CZ" dirty="0">
                <a:latin typeface="Freestyle Script" panose="030804020302050B0404" pitchFamily="66" charset="0"/>
              </a:rPr>
              <a:t>“ (10 </a:t>
            </a:r>
            <a:r>
              <a:rPr lang="cs-CZ" dirty="0" err="1">
                <a:latin typeface="Freestyle Script" panose="030804020302050B0404" pitchFamily="66" charset="0"/>
              </a:rPr>
              <a:t>fundamental</a:t>
            </a:r>
            <a:r>
              <a:rPr lang="cs-CZ" dirty="0">
                <a:latin typeface="Freestyle Script" panose="030804020302050B0404" pitchFamily="66" charset="0"/>
              </a:rPr>
              <a:t> </a:t>
            </a:r>
            <a:r>
              <a:rPr lang="cs-CZ" dirty="0" err="1">
                <a:latin typeface="Freestyle Script" panose="030804020302050B0404" pitchFamily="66" charset="0"/>
              </a:rPr>
              <a:t>principles</a:t>
            </a:r>
            <a:r>
              <a:rPr lang="cs-CZ" dirty="0">
                <a:latin typeface="Freestyle Script" panose="030804020302050B0404" pitchFamily="66" charset="0"/>
              </a:rPr>
              <a:t>)</a:t>
            </a:r>
            <a:endParaRPr lang="en-US" dirty="0">
              <a:latin typeface="Freestyle Script" panose="030804020302050B0404" pitchFamily="66" charset="0"/>
            </a:endParaRPr>
          </a:p>
        </p:txBody>
      </p:sp>
      <p:sp>
        <p:nvSpPr>
          <p:cNvPr id="11" name="TextovéPole 10">
            <a:extLst>
              <a:ext uri="{FF2B5EF4-FFF2-40B4-BE49-F238E27FC236}">
                <a16:creationId xmlns:a16="http://schemas.microsoft.com/office/drawing/2014/main" id="{325B28DF-4331-C596-EB07-AEAAD7410370}"/>
              </a:ext>
            </a:extLst>
          </p:cNvPr>
          <p:cNvSpPr txBox="1"/>
          <p:nvPr/>
        </p:nvSpPr>
        <p:spPr>
          <a:xfrm>
            <a:off x="5357713" y="2243045"/>
            <a:ext cx="2347316" cy="923330"/>
          </a:xfrm>
          <a:prstGeom prst="rect">
            <a:avLst/>
          </a:prstGeom>
          <a:noFill/>
        </p:spPr>
        <p:txBody>
          <a:bodyPr wrap="square" rtlCol="0">
            <a:spAutoFit/>
          </a:bodyPr>
          <a:lstStyle/>
          <a:p>
            <a:pPr algn="l"/>
            <a:r>
              <a:rPr lang="cs-CZ" sz="1800" dirty="0" err="1">
                <a:latin typeface="Freestyle Script" panose="030804020302050B0404" pitchFamily="66" charset="0"/>
              </a:rPr>
              <a:t>number</a:t>
            </a:r>
            <a:r>
              <a:rPr lang="cs-CZ" sz="1800" dirty="0">
                <a:latin typeface="Freestyle Script" panose="030804020302050B0404" pitchFamily="66" charset="0"/>
              </a:rPr>
              <a:t> </a:t>
            </a:r>
            <a:r>
              <a:rPr lang="cs-CZ" sz="1800" dirty="0" err="1">
                <a:latin typeface="Freestyle Script" panose="030804020302050B0404" pitchFamily="66" charset="0"/>
              </a:rPr>
              <a:t>of</a:t>
            </a:r>
            <a:r>
              <a:rPr lang="cs-CZ" sz="1800" dirty="0">
                <a:latin typeface="Freestyle Script" panose="030804020302050B0404" pitchFamily="66" charset="0"/>
              </a:rPr>
              <a:t> </a:t>
            </a:r>
            <a:r>
              <a:rPr lang="cs-CZ" sz="1800" dirty="0" err="1">
                <a:latin typeface="Freestyle Script" panose="030804020302050B0404" pitchFamily="66" charset="0"/>
              </a:rPr>
              <a:t>key</a:t>
            </a:r>
            <a:r>
              <a:rPr lang="cs-CZ" sz="1800" dirty="0">
                <a:latin typeface="Freestyle Script" panose="030804020302050B0404" pitchFamily="66" charset="0"/>
              </a:rPr>
              <a:t> </a:t>
            </a:r>
            <a:r>
              <a:rPr lang="cs-CZ" sz="1800" dirty="0" err="1">
                <a:latin typeface="Freestyle Script" panose="030804020302050B0404" pitchFamily="66" charset="0"/>
              </a:rPr>
              <a:t>commitments</a:t>
            </a:r>
            <a:r>
              <a:rPr lang="cs-CZ" sz="1800" dirty="0">
                <a:latin typeface="Freestyle Script" panose="030804020302050B0404" pitchFamily="66" charset="0"/>
              </a:rPr>
              <a:t> (</a:t>
            </a:r>
            <a:r>
              <a:rPr lang="cs-CZ" sz="1800" dirty="0" err="1">
                <a:latin typeface="Freestyle Script" panose="030804020302050B0404" pitchFamily="66" charset="0"/>
              </a:rPr>
              <a:t>politico-military</a:t>
            </a:r>
            <a:r>
              <a:rPr lang="cs-CZ" sz="1800" dirty="0">
                <a:latin typeface="Freestyle Script" panose="030804020302050B0404" pitchFamily="66" charset="0"/>
              </a:rPr>
              <a:t>, </a:t>
            </a:r>
            <a:r>
              <a:rPr lang="cs-CZ" sz="1800" dirty="0" err="1">
                <a:latin typeface="Freestyle Script" panose="030804020302050B0404" pitchFamily="66" charset="0"/>
              </a:rPr>
              <a:t>economic</a:t>
            </a:r>
            <a:r>
              <a:rPr lang="cs-CZ" sz="1800" dirty="0">
                <a:latin typeface="Freestyle Script" panose="030804020302050B0404" pitchFamily="66" charset="0"/>
              </a:rPr>
              <a:t> and </a:t>
            </a:r>
            <a:r>
              <a:rPr lang="cs-CZ" sz="1800" dirty="0" err="1">
                <a:latin typeface="Freestyle Script" panose="030804020302050B0404" pitchFamily="66" charset="0"/>
              </a:rPr>
              <a:t>evironmental</a:t>
            </a:r>
            <a:r>
              <a:rPr lang="cs-CZ" sz="1800" dirty="0">
                <a:latin typeface="Freestyle Script" panose="030804020302050B0404" pitchFamily="66" charset="0"/>
              </a:rPr>
              <a:t>, </a:t>
            </a:r>
            <a:r>
              <a:rPr lang="cs-CZ" sz="1800" dirty="0" err="1">
                <a:latin typeface="Freestyle Script" panose="030804020302050B0404" pitchFamily="66" charset="0"/>
              </a:rPr>
              <a:t>HRs</a:t>
            </a:r>
            <a:r>
              <a:rPr lang="cs-CZ" sz="1800" dirty="0">
                <a:latin typeface="Freestyle Script" panose="030804020302050B0404" pitchFamily="66" charset="0"/>
              </a:rPr>
              <a:t> </a:t>
            </a:r>
            <a:r>
              <a:rPr lang="cs-CZ" sz="1800" dirty="0" err="1">
                <a:latin typeface="Freestyle Script" panose="030804020302050B0404" pitchFamily="66" charset="0"/>
              </a:rPr>
              <a:t>issues</a:t>
            </a:r>
            <a:endParaRPr lang="en-US" sz="1800" dirty="0">
              <a:latin typeface="Freestyle Script" panose="030804020302050B0404" pitchFamily="66" charset="0"/>
            </a:endParaRPr>
          </a:p>
        </p:txBody>
      </p:sp>
    </p:spTree>
    <p:extLst>
      <p:ext uri="{BB962C8B-B14F-4D97-AF65-F5344CB8AC3E}">
        <p14:creationId xmlns:p14="http://schemas.microsoft.com/office/powerpoint/2010/main" val="3216327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24</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a:t>OSCE: </a:t>
            </a:r>
            <a:r>
              <a:rPr lang="cs-CZ" sz="3200" dirty="0" err="1"/>
              <a:t>Membership</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359001"/>
            <a:ext cx="5386299" cy="4139998"/>
          </a:xfrm>
        </p:spPr>
        <p:txBody>
          <a:bodyPr/>
          <a:lstStyle/>
          <a:p>
            <a:pPr>
              <a:lnSpc>
                <a:spcPct val="120000"/>
              </a:lnSpc>
              <a:spcAft>
                <a:spcPts val="600"/>
              </a:spcAft>
            </a:pPr>
            <a:r>
              <a:rPr lang="cs-CZ" sz="2200" dirty="0"/>
              <a:t>most</a:t>
            </a:r>
            <a:r>
              <a:rPr lang="en-US" sz="2200" dirty="0"/>
              <a:t> of the staff and resources are deployed in the OSCE’s field operations in South-Eastern Europe, Eastern Europe and Central Asia</a:t>
            </a:r>
            <a:endParaRPr lang="cs-CZ" sz="2200" dirty="0"/>
          </a:p>
          <a:p>
            <a:pPr>
              <a:lnSpc>
                <a:spcPct val="120000"/>
              </a:lnSpc>
              <a:spcAft>
                <a:spcPts val="600"/>
              </a:spcAft>
            </a:pPr>
            <a:r>
              <a:rPr lang="en-US" sz="2200" dirty="0"/>
              <a:t>57 participating States</a:t>
            </a:r>
            <a:endParaRPr lang="cs-CZ" sz="2200" dirty="0"/>
          </a:p>
          <a:p>
            <a:pPr>
              <a:lnSpc>
                <a:spcPct val="120000"/>
              </a:lnSpc>
              <a:spcAft>
                <a:spcPts val="600"/>
              </a:spcAft>
            </a:pPr>
            <a:r>
              <a:rPr lang="en-US" sz="2200" dirty="0"/>
              <a:t>6 Mediterranean and 5 Asian Partners for Co-operation</a:t>
            </a:r>
            <a:endParaRPr lang="cs-CZ" sz="2200" dirty="0"/>
          </a:p>
        </p:txBody>
      </p:sp>
      <p:pic>
        <p:nvPicPr>
          <p:cNvPr id="6" name="Obrázek 5" descr="Obsah obrázku text, snímek obrazovky, menu, Písmo&#10;&#10;Popis byl vytvořen automaticky">
            <a:extLst>
              <a:ext uri="{FF2B5EF4-FFF2-40B4-BE49-F238E27FC236}">
                <a16:creationId xmlns:a16="http://schemas.microsoft.com/office/drawing/2014/main" id="{71621FEB-5AAF-0A2B-919D-33F7785C2C36}"/>
              </a:ext>
            </a:extLst>
          </p:cNvPr>
          <p:cNvPicPr>
            <a:picLocks noChangeAspect="1"/>
          </p:cNvPicPr>
          <p:nvPr/>
        </p:nvPicPr>
        <p:blipFill>
          <a:blip r:embed="rId3"/>
          <a:stretch>
            <a:fillRect/>
          </a:stretch>
        </p:blipFill>
        <p:spPr>
          <a:xfrm>
            <a:off x="5984712" y="200775"/>
            <a:ext cx="5816113" cy="5604331"/>
          </a:xfrm>
          <a:prstGeom prst="rect">
            <a:avLst/>
          </a:prstGeom>
          <a:ln>
            <a:noFill/>
          </a:ln>
          <a:effectLst>
            <a:outerShdw blurRad="292100" dist="139700" dir="2700000" algn="tl" rotWithShape="0">
              <a:srgbClr val="333333">
                <a:alpha val="65000"/>
              </a:srgbClr>
            </a:outerShdw>
          </a:effectLst>
        </p:spPr>
      </p:pic>
      <p:sp>
        <p:nvSpPr>
          <p:cNvPr id="7" name="TextovéPole 6">
            <a:extLst>
              <a:ext uri="{FF2B5EF4-FFF2-40B4-BE49-F238E27FC236}">
                <a16:creationId xmlns:a16="http://schemas.microsoft.com/office/drawing/2014/main" id="{A478E22E-EF3A-2DD1-DB61-E4B5A4775C91}"/>
              </a:ext>
            </a:extLst>
          </p:cNvPr>
          <p:cNvSpPr txBox="1"/>
          <p:nvPr/>
        </p:nvSpPr>
        <p:spPr>
          <a:xfrm>
            <a:off x="1390138" y="5115711"/>
            <a:ext cx="5031303" cy="954107"/>
          </a:xfrm>
          <a:prstGeom prst="rect">
            <a:avLst/>
          </a:prstGeom>
          <a:noFill/>
        </p:spPr>
        <p:txBody>
          <a:bodyPr wrap="square" rtlCol="0">
            <a:spAutoFit/>
          </a:bodyPr>
          <a:lstStyle/>
          <a:p>
            <a:pPr algn="l"/>
            <a:r>
              <a:rPr lang="en-US" sz="2800" dirty="0">
                <a:latin typeface="Freestyle Script" panose="030804020302050B0404" pitchFamily="66" charset="0"/>
              </a:rPr>
              <a:t>encompasses three continents - North America, Europe and Asia (more than a billion people)</a:t>
            </a:r>
          </a:p>
        </p:txBody>
      </p:sp>
      <p:pic>
        <p:nvPicPr>
          <p:cNvPr id="8" name="Obrázek 7" descr="Obsah obrázku černá, tma&#10;&#10;Popis byl vytvořen automaticky">
            <a:extLst>
              <a:ext uri="{FF2B5EF4-FFF2-40B4-BE49-F238E27FC236}">
                <a16:creationId xmlns:a16="http://schemas.microsoft.com/office/drawing/2014/main" id="{26709BD2-078A-122C-28F2-3BD885744C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714895">
            <a:off x="4662458" y="4197812"/>
            <a:ext cx="1193747" cy="1193747"/>
          </a:xfrm>
          <a:prstGeom prst="rect">
            <a:avLst/>
          </a:prstGeom>
        </p:spPr>
      </p:pic>
    </p:spTree>
    <p:extLst>
      <p:ext uri="{BB962C8B-B14F-4D97-AF65-F5344CB8AC3E}">
        <p14:creationId xmlns:p14="http://schemas.microsoft.com/office/powerpoint/2010/main" val="4131660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B7D8A76B-FB72-3B8C-C19B-3DEAE784F3B2}"/>
              </a:ext>
            </a:extLst>
          </p:cNvPr>
          <p:cNvSpPr txBox="1"/>
          <p:nvPr/>
        </p:nvSpPr>
        <p:spPr>
          <a:xfrm>
            <a:off x="3725286" y="829576"/>
            <a:ext cx="7920000" cy="584775"/>
          </a:xfrm>
          <a:prstGeom prst="rect">
            <a:avLst/>
          </a:prstGeom>
          <a:noFill/>
        </p:spPr>
        <p:txBody>
          <a:bodyPr wrap="square" rtlCol="0">
            <a:spAutoFit/>
          </a:bodyPr>
          <a:lstStyle/>
          <a:p>
            <a:pPr algn="ctr"/>
            <a:r>
              <a:rPr lang="cs-CZ" sz="3200" dirty="0">
                <a:solidFill>
                  <a:srgbClr val="9100DC"/>
                </a:solidFill>
                <a:latin typeface="Freestyle Script" panose="030804020302050B0404" pitchFamily="66" charset="0"/>
              </a:rPr>
              <a:t>3</a:t>
            </a:r>
            <a:r>
              <a:rPr lang="en-US" sz="3200" dirty="0">
                <a:solidFill>
                  <a:srgbClr val="9100DC"/>
                </a:solidFill>
                <a:latin typeface="Freestyle Script" panose="030804020302050B0404" pitchFamily="66" charset="0"/>
              </a:rPr>
              <a:t> dimensions:</a:t>
            </a:r>
            <a:r>
              <a:rPr lang="cs-CZ" sz="3200" dirty="0">
                <a:solidFill>
                  <a:srgbClr val="9100DC"/>
                </a:solidFill>
                <a:latin typeface="Freestyle Script" panose="030804020302050B0404" pitchFamily="66" charset="0"/>
              </a:rPr>
              <a:t> </a:t>
            </a:r>
            <a:r>
              <a:rPr lang="en-US" sz="3200" dirty="0">
                <a:solidFill>
                  <a:srgbClr val="9100DC"/>
                </a:solidFill>
                <a:latin typeface="Freestyle Script" panose="030804020302050B0404" pitchFamily="66" charset="0"/>
              </a:rPr>
              <a:t>politico-military</a:t>
            </a:r>
            <a:r>
              <a:rPr lang="cs-CZ" sz="3200" dirty="0">
                <a:solidFill>
                  <a:srgbClr val="9100DC"/>
                </a:solidFill>
                <a:latin typeface="Freestyle Script" panose="030804020302050B0404" pitchFamily="66" charset="0"/>
              </a:rPr>
              <a:t> + </a:t>
            </a:r>
            <a:r>
              <a:rPr lang="en-US" sz="3200" dirty="0">
                <a:solidFill>
                  <a:srgbClr val="9100DC"/>
                </a:solidFill>
                <a:latin typeface="Freestyle Script" panose="030804020302050B0404" pitchFamily="66" charset="0"/>
              </a:rPr>
              <a:t>economic and environmental</a:t>
            </a:r>
            <a:r>
              <a:rPr lang="cs-CZ" sz="3200" dirty="0">
                <a:solidFill>
                  <a:srgbClr val="9100DC"/>
                </a:solidFill>
                <a:latin typeface="Freestyle Script" panose="030804020302050B0404" pitchFamily="66" charset="0"/>
              </a:rPr>
              <a:t> + </a:t>
            </a:r>
            <a:r>
              <a:rPr lang="en-US" sz="3200" dirty="0">
                <a:solidFill>
                  <a:srgbClr val="9100DC"/>
                </a:solidFill>
                <a:latin typeface="Freestyle Script" panose="030804020302050B0404" pitchFamily="66" charset="0"/>
              </a:rPr>
              <a:t>human</a:t>
            </a:r>
          </a:p>
        </p:txBody>
      </p:sp>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25</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a:t>OSCE: </a:t>
            </a:r>
            <a:r>
              <a:rPr lang="cs-CZ" sz="3200" dirty="0" err="1"/>
              <a:t>Activities</a:t>
            </a:r>
            <a:r>
              <a:rPr lang="cs-CZ" sz="3200" dirty="0"/>
              <a:t> (</a:t>
            </a:r>
            <a:r>
              <a:rPr lang="cs-CZ" sz="3200" dirty="0" err="1"/>
              <a:t>politico-military</a:t>
            </a:r>
            <a:r>
              <a:rPr lang="cs-CZ" sz="3200" dirty="0"/>
              <a:t> </a:t>
            </a:r>
            <a:r>
              <a:rPr lang="cs-CZ" sz="3200" dirty="0" err="1"/>
              <a:t>dimension</a:t>
            </a:r>
            <a:r>
              <a:rPr lang="cs-CZ" sz="3200" dirty="0"/>
              <a:t>)</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914800"/>
            <a:ext cx="6424496" cy="4129201"/>
          </a:xfrm>
        </p:spPr>
        <p:txBody>
          <a:bodyPr/>
          <a:lstStyle/>
          <a:p>
            <a:pPr>
              <a:lnSpc>
                <a:spcPct val="110000"/>
              </a:lnSpc>
              <a:spcBef>
                <a:spcPts val="300"/>
              </a:spcBef>
              <a:spcAft>
                <a:spcPts val="600"/>
              </a:spcAft>
            </a:pPr>
            <a:r>
              <a:rPr lang="cs-CZ" sz="2000" b="1" u="sng" dirty="0" err="1"/>
              <a:t>Arms</a:t>
            </a:r>
            <a:r>
              <a:rPr lang="cs-CZ" sz="2000" b="1" u="sng" dirty="0"/>
              <a:t> </a:t>
            </a:r>
            <a:r>
              <a:rPr lang="cs-CZ" sz="2000" b="1" u="sng" dirty="0" err="1"/>
              <a:t>control</a:t>
            </a:r>
            <a:r>
              <a:rPr lang="cs-CZ" sz="2000" b="1" dirty="0"/>
              <a:t>  </a:t>
            </a:r>
            <a:r>
              <a:rPr lang="cs-CZ" sz="2000" dirty="0"/>
              <a:t>- a</a:t>
            </a:r>
            <a:r>
              <a:rPr lang="en-US" sz="2000" dirty="0"/>
              <a:t> comprehensive set of </a:t>
            </a:r>
            <a:r>
              <a:rPr lang="en-US" sz="2000" b="1" dirty="0">
                <a:solidFill>
                  <a:srgbClr val="007A53"/>
                </a:solidFill>
              </a:rPr>
              <a:t>confidence- and security-building measures</a:t>
            </a:r>
            <a:r>
              <a:rPr lang="en-US" sz="2000" dirty="0"/>
              <a:t> </a:t>
            </a:r>
            <a:r>
              <a:rPr lang="cs-CZ" sz="2000" dirty="0"/>
              <a:t>(</a:t>
            </a:r>
            <a:r>
              <a:rPr lang="cs-CZ" sz="1600" dirty="0" err="1"/>
              <a:t>Vienna</a:t>
            </a:r>
            <a:r>
              <a:rPr lang="cs-CZ" sz="1600" dirty="0"/>
              <a:t> </a:t>
            </a:r>
            <a:r>
              <a:rPr lang="cs-CZ" sz="1600" dirty="0" err="1"/>
              <a:t>document</a:t>
            </a:r>
            <a:r>
              <a:rPr lang="cs-CZ" sz="1600" dirty="0"/>
              <a:t>, </a:t>
            </a:r>
            <a:r>
              <a:rPr lang="en-US" sz="1600" dirty="0"/>
              <a:t>Treaty on Conventional Forces in Europe</a:t>
            </a:r>
            <a:r>
              <a:rPr lang="cs-CZ" sz="1600" dirty="0"/>
              <a:t>, Open </a:t>
            </a:r>
            <a:r>
              <a:rPr lang="cs-CZ" sz="1600" dirty="0" err="1"/>
              <a:t>Skies</a:t>
            </a:r>
            <a:r>
              <a:rPr lang="cs-CZ" sz="1600" dirty="0"/>
              <a:t> </a:t>
            </a:r>
            <a:r>
              <a:rPr lang="cs-CZ" sz="1600" dirty="0" err="1"/>
              <a:t>Treaty</a:t>
            </a:r>
            <a:r>
              <a:rPr lang="cs-CZ" sz="1600" dirty="0"/>
              <a:t>… )</a:t>
            </a:r>
          </a:p>
          <a:p>
            <a:pPr>
              <a:lnSpc>
                <a:spcPct val="110000"/>
              </a:lnSpc>
              <a:spcBef>
                <a:spcPts val="300"/>
              </a:spcBef>
              <a:spcAft>
                <a:spcPts val="600"/>
              </a:spcAft>
            </a:pPr>
            <a:r>
              <a:rPr lang="cs-CZ" sz="2000" b="1" u="sng" dirty="0" err="1"/>
              <a:t>Border</a:t>
            </a:r>
            <a:r>
              <a:rPr lang="cs-CZ" sz="2000" b="1" u="sng" dirty="0"/>
              <a:t> management</a:t>
            </a:r>
          </a:p>
          <a:p>
            <a:pPr>
              <a:lnSpc>
                <a:spcPct val="110000"/>
              </a:lnSpc>
              <a:spcBef>
                <a:spcPts val="300"/>
              </a:spcBef>
              <a:spcAft>
                <a:spcPts val="600"/>
              </a:spcAft>
            </a:pPr>
            <a:r>
              <a:rPr lang="cs-CZ" sz="2000" b="1" u="sng" dirty="0" err="1"/>
              <a:t>Conflict</a:t>
            </a:r>
            <a:r>
              <a:rPr lang="cs-CZ" sz="2000" b="1" u="sng" dirty="0"/>
              <a:t> </a:t>
            </a:r>
            <a:r>
              <a:rPr lang="cs-CZ" sz="2000" b="1" u="sng" dirty="0" err="1"/>
              <a:t>prevention</a:t>
            </a:r>
            <a:r>
              <a:rPr lang="cs-CZ" sz="2000" b="1" u="sng" dirty="0"/>
              <a:t> and </a:t>
            </a:r>
            <a:r>
              <a:rPr lang="cs-CZ" sz="2000" b="1" u="sng" dirty="0" err="1"/>
              <a:t>resolution</a:t>
            </a:r>
            <a:r>
              <a:rPr lang="cs-CZ" sz="2000" b="1" dirty="0"/>
              <a:t> </a:t>
            </a:r>
            <a:r>
              <a:rPr lang="cs-CZ" sz="2000" dirty="0"/>
              <a:t>- network </a:t>
            </a:r>
            <a:r>
              <a:rPr lang="cs-CZ" sz="2000" dirty="0" err="1"/>
              <a:t>of</a:t>
            </a:r>
            <a:r>
              <a:rPr lang="cs-CZ" sz="2000" dirty="0"/>
              <a:t> </a:t>
            </a:r>
            <a:r>
              <a:rPr lang="cs-CZ" sz="2000" dirty="0" err="1"/>
              <a:t>field</a:t>
            </a:r>
            <a:r>
              <a:rPr lang="cs-CZ" sz="2000" dirty="0"/>
              <a:t> </a:t>
            </a:r>
            <a:r>
              <a:rPr lang="cs-CZ" sz="2000" dirty="0" err="1"/>
              <a:t>operations</a:t>
            </a:r>
            <a:r>
              <a:rPr lang="cs-CZ" sz="2000" dirty="0"/>
              <a:t>, </a:t>
            </a:r>
            <a:r>
              <a:rPr lang="cs-CZ" sz="2000" dirty="0" err="1"/>
              <a:t>Conflict</a:t>
            </a:r>
            <a:r>
              <a:rPr lang="cs-CZ" sz="2000" dirty="0"/>
              <a:t> </a:t>
            </a:r>
            <a:r>
              <a:rPr lang="cs-CZ" sz="2000" dirty="0" err="1"/>
              <a:t>Prevention</a:t>
            </a:r>
            <a:r>
              <a:rPr lang="cs-CZ" sz="2000" dirty="0"/>
              <a:t> Centre</a:t>
            </a:r>
          </a:p>
          <a:p>
            <a:pPr lvl="1">
              <a:lnSpc>
                <a:spcPct val="110000"/>
              </a:lnSpc>
              <a:spcBef>
                <a:spcPts val="300"/>
              </a:spcBef>
              <a:spcAft>
                <a:spcPts val="600"/>
              </a:spcAft>
            </a:pPr>
            <a:r>
              <a:rPr lang="en-US" sz="1600" dirty="0"/>
              <a:t>The Court of Conciliation and Arbitration</a:t>
            </a:r>
            <a:r>
              <a:rPr lang="cs-CZ" sz="1600" dirty="0"/>
              <a:t>, </a:t>
            </a:r>
            <a:r>
              <a:rPr lang="en-US" sz="1600" dirty="0"/>
              <a:t>The OSCE High Commissioner on National Minorities</a:t>
            </a:r>
            <a:endParaRPr lang="cs-CZ" sz="1600" dirty="0"/>
          </a:p>
          <a:p>
            <a:pPr lvl="1">
              <a:lnSpc>
                <a:spcPct val="110000"/>
              </a:lnSpc>
              <a:spcBef>
                <a:spcPts val="300"/>
              </a:spcBef>
              <a:spcAft>
                <a:spcPts val="600"/>
              </a:spcAft>
            </a:pPr>
            <a:r>
              <a:rPr lang="cs-CZ" sz="1600" dirty="0" err="1"/>
              <a:t>conflict-related</a:t>
            </a:r>
            <a:r>
              <a:rPr lang="cs-CZ" sz="1600" dirty="0"/>
              <a:t> </a:t>
            </a:r>
            <a:r>
              <a:rPr lang="cs-CZ" sz="1600" dirty="0" err="1"/>
              <a:t>formats</a:t>
            </a:r>
            <a:r>
              <a:rPr lang="cs-CZ" sz="1600" dirty="0"/>
              <a:t> (The Minsk </a:t>
            </a:r>
            <a:r>
              <a:rPr lang="cs-CZ" sz="1600" dirty="0" err="1"/>
              <a:t>process</a:t>
            </a:r>
            <a:r>
              <a:rPr lang="cs-CZ" sz="1600" dirty="0"/>
              <a:t>, The </a:t>
            </a:r>
            <a:r>
              <a:rPr lang="cs-CZ" sz="1600" dirty="0" err="1"/>
              <a:t>Transdniestrian</a:t>
            </a:r>
            <a:r>
              <a:rPr lang="cs-CZ" sz="1600" dirty="0"/>
              <a:t> settlement </a:t>
            </a:r>
            <a:r>
              <a:rPr lang="cs-CZ" sz="1600" dirty="0" err="1"/>
              <a:t>process</a:t>
            </a:r>
            <a:r>
              <a:rPr lang="cs-CZ" sz="1600" dirty="0"/>
              <a:t>, The </a:t>
            </a:r>
            <a:r>
              <a:rPr lang="cs-CZ" sz="1600" dirty="0" err="1"/>
              <a:t>Geneva</a:t>
            </a:r>
            <a:r>
              <a:rPr lang="cs-CZ" sz="1600" dirty="0"/>
              <a:t> International </a:t>
            </a:r>
            <a:r>
              <a:rPr lang="cs-CZ" sz="1600" dirty="0" err="1"/>
              <a:t>Discussions</a:t>
            </a:r>
            <a:r>
              <a:rPr lang="cs-CZ" sz="1600" dirty="0"/>
              <a:t>)</a:t>
            </a:r>
          </a:p>
        </p:txBody>
      </p:sp>
      <p:sp>
        <p:nvSpPr>
          <p:cNvPr id="8" name="Zástupný obsah 4">
            <a:extLst>
              <a:ext uri="{FF2B5EF4-FFF2-40B4-BE49-F238E27FC236}">
                <a16:creationId xmlns:a16="http://schemas.microsoft.com/office/drawing/2014/main" id="{17327BCD-5136-CB05-B47E-C753DE94E7E4}"/>
              </a:ext>
            </a:extLst>
          </p:cNvPr>
          <p:cNvSpPr txBox="1">
            <a:spLocks/>
          </p:cNvSpPr>
          <p:nvPr/>
        </p:nvSpPr>
        <p:spPr>
          <a:xfrm>
            <a:off x="7065985" y="1970562"/>
            <a:ext cx="4464424" cy="4139998"/>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3"/>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120000"/>
              </a:lnSpc>
              <a:spcAft>
                <a:spcPts val="1200"/>
              </a:spcAft>
            </a:pPr>
            <a:r>
              <a:rPr lang="cs-CZ" sz="2000" b="1" u="sng" kern="0" dirty="0" err="1"/>
              <a:t>Countering</a:t>
            </a:r>
            <a:r>
              <a:rPr lang="cs-CZ" sz="2000" b="1" u="sng" kern="0" dirty="0"/>
              <a:t> </a:t>
            </a:r>
            <a:r>
              <a:rPr lang="cs-CZ" sz="2000" b="1" u="sng" kern="0" dirty="0" err="1"/>
              <a:t>terrorism</a:t>
            </a:r>
            <a:endParaRPr lang="cs-CZ" sz="2000" b="1" u="sng" kern="0" dirty="0"/>
          </a:p>
          <a:p>
            <a:pPr>
              <a:lnSpc>
                <a:spcPct val="120000"/>
              </a:lnSpc>
              <a:spcAft>
                <a:spcPts val="1200"/>
              </a:spcAft>
            </a:pPr>
            <a:r>
              <a:rPr lang="cs-CZ" sz="2000" b="1" u="sng" kern="0" dirty="0" err="1"/>
              <a:t>Policing</a:t>
            </a:r>
            <a:endParaRPr lang="cs-CZ" sz="2000" b="1" u="sng" kern="0" dirty="0"/>
          </a:p>
          <a:p>
            <a:pPr>
              <a:lnSpc>
                <a:spcPct val="120000"/>
              </a:lnSpc>
              <a:spcAft>
                <a:spcPts val="600"/>
              </a:spcAft>
            </a:pPr>
            <a:r>
              <a:rPr lang="en-US" sz="2000" b="1" u="sng" kern="0" dirty="0"/>
              <a:t>Reform and co-operation in the security sector</a:t>
            </a:r>
            <a:endParaRPr lang="cs-CZ" sz="2000" b="1" u="sng" kern="0" dirty="0"/>
          </a:p>
          <a:p>
            <a:pPr lvl="1">
              <a:lnSpc>
                <a:spcPct val="120000"/>
              </a:lnSpc>
              <a:spcAft>
                <a:spcPts val="600"/>
              </a:spcAft>
            </a:pPr>
            <a:r>
              <a:rPr lang="en-US" sz="1600" kern="0" dirty="0"/>
              <a:t>OSCE Code of Conduct on Politico-Military Aspects of Security</a:t>
            </a:r>
            <a:r>
              <a:rPr lang="cs-CZ" sz="1600" kern="0" dirty="0"/>
              <a:t> - </a:t>
            </a:r>
            <a:r>
              <a:rPr lang="en-US" sz="1600" kern="0" dirty="0"/>
              <a:t>basic norms for the democratic control of armed and security forces</a:t>
            </a:r>
            <a:endParaRPr lang="cs-CZ" sz="1600" kern="0" dirty="0"/>
          </a:p>
          <a:p>
            <a:pPr lvl="1">
              <a:lnSpc>
                <a:spcPct val="120000"/>
              </a:lnSpc>
              <a:spcAft>
                <a:spcPts val="600"/>
              </a:spcAft>
            </a:pPr>
            <a:r>
              <a:rPr lang="en-US" sz="1600" kern="0" dirty="0"/>
              <a:t>guidelines on security sector governance and reform</a:t>
            </a:r>
            <a:endParaRPr lang="cs-CZ" sz="1600" kern="0" dirty="0"/>
          </a:p>
          <a:p>
            <a:pPr>
              <a:lnSpc>
                <a:spcPct val="120000"/>
              </a:lnSpc>
              <a:spcAft>
                <a:spcPts val="600"/>
              </a:spcAft>
            </a:pPr>
            <a:endParaRPr lang="cs-CZ" sz="2000" kern="0" dirty="0"/>
          </a:p>
        </p:txBody>
      </p:sp>
    </p:spTree>
    <p:extLst>
      <p:ext uri="{BB962C8B-B14F-4D97-AF65-F5344CB8AC3E}">
        <p14:creationId xmlns:p14="http://schemas.microsoft.com/office/powerpoint/2010/main" val="2866135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91986-3023-1D8A-D1B8-333EC156820E}"/>
            </a:ext>
          </a:extLst>
        </p:cNvPr>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5391AD32-0A48-89DC-6C8B-3872A1A4C3C1}"/>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652E0C27-080E-91E1-6163-FE739707D05A}"/>
              </a:ext>
            </a:extLst>
          </p:cNvPr>
          <p:cNvSpPr>
            <a:spLocks noGrp="1"/>
          </p:cNvSpPr>
          <p:nvPr>
            <p:ph type="sldNum" sz="quarter" idx="11"/>
          </p:nvPr>
        </p:nvSpPr>
        <p:spPr/>
        <p:txBody>
          <a:bodyPr/>
          <a:lstStyle/>
          <a:p>
            <a:fld id="{0970407D-EE58-4A0B-824B-1D3AE42DD9CF}" type="slidenum">
              <a:rPr lang="cs-CZ" altLang="cs-CZ" smtClean="0"/>
              <a:pPr/>
              <a:t>26</a:t>
            </a:fld>
            <a:endParaRPr lang="cs-CZ" altLang="cs-CZ" dirty="0"/>
          </a:p>
        </p:txBody>
      </p:sp>
      <p:sp>
        <p:nvSpPr>
          <p:cNvPr id="4" name="Nadpis 3">
            <a:extLst>
              <a:ext uri="{FF2B5EF4-FFF2-40B4-BE49-F238E27FC236}">
                <a16:creationId xmlns:a16="http://schemas.microsoft.com/office/drawing/2014/main" id="{E0850007-FDA9-B697-A9E5-2DAE2AC62921}"/>
              </a:ext>
            </a:extLst>
          </p:cNvPr>
          <p:cNvSpPr>
            <a:spLocks noGrp="1"/>
          </p:cNvSpPr>
          <p:nvPr>
            <p:ph type="title"/>
          </p:nvPr>
        </p:nvSpPr>
        <p:spPr>
          <a:xfrm>
            <a:off x="343481" y="378000"/>
            <a:ext cx="11282462" cy="451576"/>
          </a:xfrm>
        </p:spPr>
        <p:txBody>
          <a:bodyPr/>
          <a:lstStyle/>
          <a:p>
            <a:r>
              <a:rPr lang="cs-CZ" sz="3200" dirty="0"/>
              <a:t>OSCE: </a:t>
            </a:r>
            <a:r>
              <a:rPr lang="cs-CZ" sz="3200" dirty="0" err="1"/>
              <a:t>Activities</a:t>
            </a:r>
            <a:r>
              <a:rPr lang="cs-CZ" sz="3200" dirty="0"/>
              <a:t> (</a:t>
            </a:r>
            <a:r>
              <a:rPr lang="cs-CZ" sz="3200" dirty="0" err="1"/>
              <a:t>politico-military</a:t>
            </a:r>
            <a:r>
              <a:rPr lang="cs-CZ" sz="3200" dirty="0"/>
              <a:t> </a:t>
            </a:r>
            <a:r>
              <a:rPr lang="cs-CZ" sz="3200" dirty="0" err="1"/>
              <a:t>dimension</a:t>
            </a:r>
            <a:r>
              <a:rPr lang="cs-CZ" sz="3200" dirty="0"/>
              <a:t>)</a:t>
            </a:r>
            <a:endParaRPr lang="en-US" sz="3200" dirty="0"/>
          </a:p>
        </p:txBody>
      </p:sp>
      <p:sp>
        <p:nvSpPr>
          <p:cNvPr id="6" name="TextovéPole 5">
            <a:extLst>
              <a:ext uri="{FF2B5EF4-FFF2-40B4-BE49-F238E27FC236}">
                <a16:creationId xmlns:a16="http://schemas.microsoft.com/office/drawing/2014/main" id="{2A016F1A-7B36-7631-86C9-18B8BF179CFC}"/>
              </a:ext>
            </a:extLst>
          </p:cNvPr>
          <p:cNvSpPr txBox="1"/>
          <p:nvPr/>
        </p:nvSpPr>
        <p:spPr>
          <a:xfrm>
            <a:off x="383980" y="1214618"/>
            <a:ext cx="3318355" cy="3970318"/>
          </a:xfrm>
          <a:prstGeom prst="rect">
            <a:avLst/>
          </a:prstGeom>
          <a:noFill/>
          <a:ln w="38100">
            <a:solidFill>
              <a:srgbClr val="5AC8AF"/>
            </a:solidFill>
          </a:ln>
        </p:spPr>
        <p:txBody>
          <a:bodyPr wrap="square">
            <a:spAutoFit/>
          </a:bodyPr>
          <a:lstStyle/>
          <a:p>
            <a:r>
              <a:rPr lang="cs-CZ" sz="1800" b="1" dirty="0">
                <a:latin typeface="+mn-lt"/>
              </a:rPr>
              <a:t>The </a:t>
            </a:r>
            <a:r>
              <a:rPr lang="en-US" sz="1800" b="1" dirty="0">
                <a:latin typeface="+mn-lt"/>
              </a:rPr>
              <a:t>Vienna </a:t>
            </a:r>
            <a:r>
              <a:rPr lang="cs-CZ" sz="1800" b="1" dirty="0">
                <a:latin typeface="+mn-lt"/>
              </a:rPr>
              <a:t>D</a:t>
            </a:r>
            <a:r>
              <a:rPr lang="en-US" sz="1800" b="1" dirty="0" err="1">
                <a:latin typeface="+mn-lt"/>
              </a:rPr>
              <a:t>ocument</a:t>
            </a:r>
            <a:r>
              <a:rPr lang="cs-CZ" sz="1800" b="1" dirty="0">
                <a:latin typeface="+mn-lt"/>
              </a:rPr>
              <a:t> on </a:t>
            </a:r>
            <a:r>
              <a:rPr lang="cs-CZ" sz="1800" b="1" dirty="0" err="1">
                <a:latin typeface="+mn-lt"/>
              </a:rPr>
              <a:t>CSBMs</a:t>
            </a:r>
            <a:endParaRPr lang="en-US" sz="1800" b="1" dirty="0">
              <a:latin typeface="+mn-lt"/>
            </a:endParaRPr>
          </a:p>
          <a:p>
            <a:pPr marL="342900" indent="-342900">
              <a:buFont typeface="Arial" panose="020B0604020202020204" pitchFamily="34" charset="0"/>
              <a:buChar char="•"/>
            </a:pPr>
            <a:r>
              <a:rPr lang="en-US" sz="1800" dirty="0">
                <a:latin typeface="+mn-lt"/>
              </a:rPr>
              <a:t>annual exchange of military information</a:t>
            </a:r>
          </a:p>
          <a:p>
            <a:pPr marL="342900" indent="-342900">
              <a:buFont typeface="Arial" panose="020B0604020202020204" pitchFamily="34" charset="0"/>
              <a:buChar char="•"/>
            </a:pPr>
            <a:r>
              <a:rPr lang="en-US" sz="1800" dirty="0">
                <a:latin typeface="+mn-lt"/>
              </a:rPr>
              <a:t>prior notification of major military </a:t>
            </a:r>
            <a:r>
              <a:rPr lang="en-US" sz="1800" dirty="0" err="1">
                <a:latin typeface="+mn-lt"/>
              </a:rPr>
              <a:t>manoeuvres</a:t>
            </a:r>
            <a:r>
              <a:rPr lang="cs-CZ" sz="1800" dirty="0">
                <a:latin typeface="+mn-lt"/>
              </a:rPr>
              <a:t> (</a:t>
            </a:r>
            <a:r>
              <a:rPr lang="cs-CZ" sz="1800" dirty="0" err="1">
                <a:latin typeface="+mn-lt"/>
              </a:rPr>
              <a:t>or</a:t>
            </a:r>
            <a:r>
              <a:rPr lang="cs-CZ" sz="1800" dirty="0">
                <a:latin typeface="+mn-lt"/>
              </a:rPr>
              <a:t> </a:t>
            </a:r>
            <a:r>
              <a:rPr lang="cs-CZ" sz="1800" dirty="0" err="1">
                <a:latin typeface="+mn-lt"/>
              </a:rPr>
              <a:t>invite</a:t>
            </a:r>
            <a:r>
              <a:rPr lang="cs-CZ" sz="1800" dirty="0">
                <a:latin typeface="+mn-lt"/>
              </a:rPr>
              <a:t> to </a:t>
            </a:r>
            <a:r>
              <a:rPr lang="cs-CZ" sz="1800" dirty="0" err="1">
                <a:latin typeface="+mn-lt"/>
              </a:rPr>
              <a:t>observe</a:t>
            </a:r>
            <a:r>
              <a:rPr lang="cs-CZ" sz="1800" dirty="0">
                <a:latin typeface="+mn-lt"/>
              </a:rPr>
              <a:t>)</a:t>
            </a:r>
            <a:endParaRPr lang="en-US" sz="1800" dirty="0">
              <a:latin typeface="+mn-lt"/>
            </a:endParaRPr>
          </a:p>
          <a:p>
            <a:pPr marL="342900" indent="-342900">
              <a:buFont typeface="Arial" panose="020B0604020202020204" pitchFamily="34" charset="0"/>
              <a:buChar char="•"/>
            </a:pPr>
            <a:r>
              <a:rPr lang="en-US" sz="1800" dirty="0">
                <a:latin typeface="+mn-lt"/>
              </a:rPr>
              <a:t>explanations request</a:t>
            </a:r>
          </a:p>
          <a:p>
            <a:pPr marL="342900" indent="-342900">
              <a:buFont typeface="Arial" panose="020B0604020202020204" pitchFamily="34" charset="0"/>
              <a:buChar char="•"/>
            </a:pPr>
            <a:r>
              <a:rPr lang="en-US" sz="1800" dirty="0">
                <a:latin typeface="+mn-lt"/>
              </a:rPr>
              <a:t>inspections</a:t>
            </a:r>
          </a:p>
          <a:p>
            <a:pPr marL="342900" indent="-342900">
              <a:buFont typeface="Arial" panose="020B0604020202020204" pitchFamily="34" charset="0"/>
              <a:buChar char="•"/>
            </a:pPr>
            <a:r>
              <a:rPr lang="en-US" sz="1800" dirty="0">
                <a:latin typeface="+mn-lt"/>
              </a:rPr>
              <a:t>evaluation visits</a:t>
            </a:r>
          </a:p>
          <a:p>
            <a:pPr marL="342900" indent="-342900">
              <a:buFont typeface="Arial" panose="020B0604020202020204" pitchFamily="34" charset="0"/>
              <a:buChar char="•"/>
            </a:pPr>
            <a:r>
              <a:rPr lang="en-US" sz="1800" dirty="0">
                <a:latin typeface="+mn-lt"/>
              </a:rPr>
              <a:t>annual implementation assessment </a:t>
            </a:r>
            <a:r>
              <a:rPr lang="en-US" sz="1800" dirty="0" err="1">
                <a:latin typeface="+mn-lt"/>
              </a:rPr>
              <a:t>meetin</a:t>
            </a:r>
            <a:r>
              <a:rPr lang="cs-CZ" sz="1800" dirty="0">
                <a:latin typeface="+mn-lt"/>
              </a:rPr>
              <a:t>g</a:t>
            </a:r>
            <a:br>
              <a:rPr lang="cs-CZ" sz="1800" dirty="0">
                <a:latin typeface="+mn-lt"/>
              </a:rPr>
            </a:br>
            <a:endParaRPr lang="cs-CZ" sz="1800" dirty="0">
              <a:latin typeface="+mn-lt"/>
            </a:endParaRPr>
          </a:p>
          <a:p>
            <a:pPr marL="342900" indent="-342900">
              <a:buFont typeface="Arial" panose="020B0604020202020204" pitchFamily="34" charset="0"/>
              <a:buChar char="•"/>
            </a:pPr>
            <a:r>
              <a:rPr lang="cs-CZ" sz="1800" dirty="0">
                <a:latin typeface="+mn-lt"/>
              </a:rPr>
              <a:t>RF no </a:t>
            </a:r>
            <a:r>
              <a:rPr lang="cs-CZ" sz="1800" dirty="0" err="1">
                <a:latin typeface="+mn-lt"/>
              </a:rPr>
              <a:t>longer</a:t>
            </a:r>
            <a:r>
              <a:rPr lang="cs-CZ" sz="1800" dirty="0">
                <a:latin typeface="+mn-lt"/>
              </a:rPr>
              <a:t> </a:t>
            </a:r>
            <a:r>
              <a:rPr lang="cs-CZ" sz="1800" dirty="0" err="1">
                <a:latin typeface="+mn-lt"/>
              </a:rPr>
              <a:t>cooperates</a:t>
            </a:r>
            <a:endParaRPr lang="cs-CZ" sz="1800" dirty="0">
              <a:latin typeface="+mn-lt"/>
            </a:endParaRPr>
          </a:p>
        </p:txBody>
      </p:sp>
      <p:sp>
        <p:nvSpPr>
          <p:cNvPr id="7" name="TextovéPole 6">
            <a:extLst>
              <a:ext uri="{FF2B5EF4-FFF2-40B4-BE49-F238E27FC236}">
                <a16:creationId xmlns:a16="http://schemas.microsoft.com/office/drawing/2014/main" id="{14D0F9F8-3659-2BB2-ADD6-31CB6799833D}"/>
              </a:ext>
            </a:extLst>
          </p:cNvPr>
          <p:cNvSpPr txBox="1"/>
          <p:nvPr/>
        </p:nvSpPr>
        <p:spPr>
          <a:xfrm>
            <a:off x="3989915" y="1214618"/>
            <a:ext cx="3318355" cy="3416320"/>
          </a:xfrm>
          <a:prstGeom prst="rect">
            <a:avLst/>
          </a:prstGeom>
          <a:noFill/>
          <a:ln w="38100">
            <a:solidFill>
              <a:srgbClr val="9100DC"/>
            </a:solidFill>
          </a:ln>
        </p:spPr>
        <p:txBody>
          <a:bodyPr wrap="square">
            <a:spAutoFit/>
          </a:bodyPr>
          <a:lstStyle/>
          <a:p>
            <a:r>
              <a:rPr lang="en-US" sz="1800" b="1" dirty="0">
                <a:latin typeface="+mn-lt"/>
              </a:rPr>
              <a:t>Conventional Armed Forces in Europe Tre</a:t>
            </a:r>
            <a:r>
              <a:rPr lang="cs-CZ" sz="1800" b="1" dirty="0">
                <a:latin typeface="+mn-lt"/>
              </a:rPr>
              <a:t>a</a:t>
            </a:r>
            <a:r>
              <a:rPr lang="en-US" sz="1800" b="1" dirty="0">
                <a:latin typeface="+mn-lt"/>
              </a:rPr>
              <a:t>ty (CFE)</a:t>
            </a:r>
          </a:p>
          <a:p>
            <a:pPr marL="342900" indent="-342900">
              <a:buFont typeface="Arial" panose="020B0604020202020204" pitchFamily="34" charset="0"/>
              <a:buChar char="•"/>
            </a:pPr>
            <a:r>
              <a:rPr lang="en-US" sz="1800" dirty="0">
                <a:latin typeface="+mn-lt"/>
              </a:rPr>
              <a:t>setting equal limits on the number of tanks, armored combat vehicles (ACVs), heavy artillery, combat aircraft, attack helicopters</a:t>
            </a:r>
            <a:br>
              <a:rPr lang="cs-CZ" sz="1800" dirty="0">
                <a:latin typeface="+mn-lt"/>
              </a:rPr>
            </a:br>
            <a:endParaRPr lang="en-US" sz="1800" dirty="0">
              <a:latin typeface="+mn-lt"/>
            </a:endParaRPr>
          </a:p>
          <a:p>
            <a:pPr marL="342900" indent="-342900">
              <a:buFont typeface="Arial" panose="020B0604020202020204" pitchFamily="34" charset="0"/>
              <a:buChar char="•"/>
            </a:pPr>
            <a:r>
              <a:rPr lang="en-US" sz="1800" dirty="0">
                <a:latin typeface="+mn-lt"/>
              </a:rPr>
              <a:t>2007 - RF "suspension", 2023 withdrawal </a:t>
            </a:r>
            <a:r>
              <a:rPr lang="en-US" sz="1800" dirty="0">
                <a:latin typeface="Arial" panose="020B0604020202020204" pitchFamily="34" charset="0"/>
                <a:cs typeface="Arial" panose="020B0604020202020204" pitchFamily="34" charset="0"/>
              </a:rPr>
              <a:t>→ NATO suspension</a:t>
            </a:r>
            <a:endParaRPr lang="en-US" sz="1800" dirty="0">
              <a:latin typeface="+mn-lt"/>
            </a:endParaRPr>
          </a:p>
          <a:p>
            <a:r>
              <a:rPr lang="en-US" sz="1800" dirty="0">
                <a:latin typeface="+mn-lt"/>
              </a:rPr>
              <a:t>(NATO x Warsaw Pact)</a:t>
            </a:r>
          </a:p>
        </p:txBody>
      </p:sp>
      <p:sp>
        <p:nvSpPr>
          <p:cNvPr id="8" name="TextovéPole 7">
            <a:extLst>
              <a:ext uri="{FF2B5EF4-FFF2-40B4-BE49-F238E27FC236}">
                <a16:creationId xmlns:a16="http://schemas.microsoft.com/office/drawing/2014/main" id="{B09E83D0-6E3A-52B6-57E8-7E4E4B50F1E7}"/>
              </a:ext>
            </a:extLst>
          </p:cNvPr>
          <p:cNvSpPr txBox="1"/>
          <p:nvPr/>
        </p:nvSpPr>
        <p:spPr>
          <a:xfrm>
            <a:off x="7748250" y="1214618"/>
            <a:ext cx="3318355" cy="2585323"/>
          </a:xfrm>
          <a:prstGeom prst="rect">
            <a:avLst/>
          </a:prstGeom>
          <a:noFill/>
          <a:ln w="38100">
            <a:solidFill>
              <a:srgbClr val="F01928"/>
            </a:solidFill>
          </a:ln>
        </p:spPr>
        <p:txBody>
          <a:bodyPr wrap="square">
            <a:spAutoFit/>
          </a:bodyPr>
          <a:lstStyle/>
          <a:p>
            <a:r>
              <a:rPr lang="en-US" sz="1800" b="1" dirty="0">
                <a:latin typeface="+mn-lt"/>
              </a:rPr>
              <a:t>Open Skies Treaty</a:t>
            </a:r>
          </a:p>
          <a:p>
            <a:pPr marL="342900" indent="-342900">
              <a:buFont typeface="Arial" panose="020B0604020202020204" pitchFamily="34" charset="0"/>
              <a:buChar char="•"/>
            </a:pPr>
            <a:r>
              <a:rPr lang="en-US" sz="1800" dirty="0">
                <a:latin typeface="+mn-lt"/>
              </a:rPr>
              <a:t>short-notice, unarmed reconnaissance flights over the other's territories to collect data on military forces and activities</a:t>
            </a:r>
            <a:br>
              <a:rPr lang="cs-CZ" sz="1800" dirty="0">
                <a:latin typeface="+mn-lt"/>
              </a:rPr>
            </a:br>
            <a:endParaRPr lang="en-US" sz="1800" dirty="0">
              <a:latin typeface="+mn-lt"/>
            </a:endParaRPr>
          </a:p>
          <a:p>
            <a:pPr marL="342900" indent="-342900">
              <a:buFont typeface="Arial" panose="020B0604020202020204" pitchFamily="34" charset="0"/>
              <a:buChar char="•"/>
            </a:pPr>
            <a:r>
              <a:rPr lang="en-US" sz="1800" dirty="0">
                <a:latin typeface="+mn-lt"/>
              </a:rPr>
              <a:t>both US and Russia withdrew</a:t>
            </a:r>
          </a:p>
        </p:txBody>
      </p:sp>
      <p:pic>
        <p:nvPicPr>
          <p:cNvPr id="9" name="Obrázek 8">
            <a:extLst>
              <a:ext uri="{FF2B5EF4-FFF2-40B4-BE49-F238E27FC236}">
                <a16:creationId xmlns:a16="http://schemas.microsoft.com/office/drawing/2014/main" id="{7C2B23B2-F8DA-478A-FE72-31AA57C22DD2}"/>
              </a:ext>
            </a:extLst>
          </p:cNvPr>
          <p:cNvPicPr>
            <a:picLocks noChangeAspect="1"/>
          </p:cNvPicPr>
          <p:nvPr/>
        </p:nvPicPr>
        <p:blipFill>
          <a:blip r:embed="rId3"/>
          <a:stretch>
            <a:fillRect/>
          </a:stretch>
        </p:blipFill>
        <p:spPr>
          <a:xfrm>
            <a:off x="7481550" y="3943977"/>
            <a:ext cx="3039026" cy="2277060"/>
          </a:xfrm>
          <a:prstGeom prst="rect">
            <a:avLst/>
          </a:prstGeom>
          <a:ln>
            <a:noFill/>
          </a:ln>
          <a:effectLst>
            <a:outerShdw blurRad="292100" dist="139700" dir="2700000" algn="tl" rotWithShape="0">
              <a:srgbClr val="333333">
                <a:alpha val="65000"/>
              </a:srgbClr>
            </a:outerShdw>
          </a:effectLst>
        </p:spPr>
      </p:pic>
      <p:sp>
        <p:nvSpPr>
          <p:cNvPr id="10" name="TextovéPole 9">
            <a:extLst>
              <a:ext uri="{FF2B5EF4-FFF2-40B4-BE49-F238E27FC236}">
                <a16:creationId xmlns:a16="http://schemas.microsoft.com/office/drawing/2014/main" id="{6ECCB219-A434-4E71-29B9-9C3C6ADCF87C}"/>
              </a:ext>
            </a:extLst>
          </p:cNvPr>
          <p:cNvSpPr txBox="1"/>
          <p:nvPr/>
        </p:nvSpPr>
        <p:spPr>
          <a:xfrm>
            <a:off x="383980" y="5128421"/>
            <a:ext cx="5031303" cy="707886"/>
          </a:xfrm>
          <a:prstGeom prst="rect">
            <a:avLst/>
          </a:prstGeom>
          <a:noFill/>
        </p:spPr>
        <p:txBody>
          <a:bodyPr wrap="square" rtlCol="0">
            <a:spAutoFit/>
          </a:bodyPr>
          <a:lstStyle/>
          <a:p>
            <a:pPr algn="l"/>
            <a:r>
              <a:rPr lang="en-US" sz="2000" dirty="0">
                <a:latin typeface="Freestyle Script" panose="030804020302050B0404" pitchFamily="66" charset="0"/>
              </a:rPr>
              <a:t>prior notification: at least 9,000 troops, 250 battle tanks, 500 armored combat vehicles, 250 artillery pieces (…)</a:t>
            </a:r>
          </a:p>
        </p:txBody>
      </p:sp>
    </p:spTree>
    <p:extLst>
      <p:ext uri="{BB962C8B-B14F-4D97-AF65-F5344CB8AC3E}">
        <p14:creationId xmlns:p14="http://schemas.microsoft.com/office/powerpoint/2010/main" val="2013605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a:t>International Organisations II</a:t>
            </a:r>
            <a:endParaRPr lang="cs-CZ" dirty="0"/>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27</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414000" y="378000"/>
            <a:ext cx="11282462" cy="451576"/>
          </a:xfrm>
        </p:spPr>
        <p:txBody>
          <a:bodyPr/>
          <a:lstStyle/>
          <a:p>
            <a:r>
              <a:rPr lang="cs-CZ" sz="3200" dirty="0"/>
              <a:t>OSCE: </a:t>
            </a:r>
            <a:r>
              <a:rPr lang="cs-CZ" sz="3200" dirty="0" err="1"/>
              <a:t>Structure</a:t>
            </a:r>
            <a:r>
              <a:rPr lang="cs-CZ" sz="3200" dirty="0"/>
              <a:t> (</a:t>
            </a:r>
            <a:r>
              <a:rPr lang="cs-CZ" sz="3200" dirty="0" err="1"/>
              <a:t>decision-making</a:t>
            </a:r>
            <a:r>
              <a:rPr lang="cs-CZ" sz="3200" dirty="0"/>
              <a:t> </a:t>
            </a:r>
            <a:r>
              <a:rPr lang="cs-CZ" sz="3200" dirty="0" err="1"/>
              <a:t>bodies</a:t>
            </a:r>
            <a:r>
              <a:rPr lang="cs-CZ" sz="3200" dirty="0"/>
              <a:t>)</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7396500" cy="4139998"/>
          </a:xfrm>
        </p:spPr>
        <p:txBody>
          <a:bodyPr/>
          <a:lstStyle/>
          <a:p>
            <a:pPr marL="72000" indent="0">
              <a:lnSpc>
                <a:spcPct val="120000"/>
              </a:lnSpc>
              <a:spcAft>
                <a:spcPts val="600"/>
              </a:spcAft>
              <a:buNone/>
            </a:pPr>
            <a:r>
              <a:rPr lang="en-US" sz="2200" b="1" dirty="0"/>
              <a:t>Chairmanship</a:t>
            </a:r>
          </a:p>
          <a:p>
            <a:pPr>
              <a:lnSpc>
                <a:spcPct val="120000"/>
              </a:lnSpc>
              <a:spcAft>
                <a:spcPts val="600"/>
              </a:spcAft>
            </a:pPr>
            <a:r>
              <a:rPr lang="en-US" sz="2200" dirty="0"/>
              <a:t>each</a:t>
            </a:r>
            <a:r>
              <a:rPr lang="en-US" sz="2200" b="1" dirty="0"/>
              <a:t> </a:t>
            </a:r>
            <a:r>
              <a:rPr lang="en-US" sz="2200" dirty="0"/>
              <a:t>year</a:t>
            </a:r>
            <a:r>
              <a:rPr lang="en-US" sz="2200" b="1" dirty="0"/>
              <a:t> </a:t>
            </a:r>
            <a:r>
              <a:rPr lang="en-US" sz="2200" dirty="0"/>
              <a:t>held</a:t>
            </a:r>
            <a:r>
              <a:rPr lang="en-US" sz="2200" b="1" dirty="0"/>
              <a:t> </a:t>
            </a:r>
            <a:r>
              <a:rPr lang="en-US" sz="2200" dirty="0"/>
              <a:t>by one state = Foreign minister as </a:t>
            </a:r>
            <a:endParaRPr lang="cs-CZ" sz="2200" dirty="0"/>
          </a:p>
          <a:p>
            <a:pPr>
              <a:lnSpc>
                <a:spcPct val="120000"/>
              </a:lnSpc>
              <a:spcAft>
                <a:spcPts val="600"/>
              </a:spcAft>
            </a:pPr>
            <a:r>
              <a:rPr lang="en-US" sz="2200" dirty="0"/>
              <a:t>the </a:t>
            </a:r>
            <a:r>
              <a:rPr lang="en-US" sz="2200" b="1" dirty="0"/>
              <a:t>Chairperson-in-Office</a:t>
            </a:r>
            <a:r>
              <a:rPr lang="cs-CZ" sz="2200" dirty="0"/>
              <a:t> (</a:t>
            </a:r>
            <a:r>
              <a:rPr lang="cs-CZ" sz="2200" dirty="0">
                <a:solidFill>
                  <a:srgbClr val="00287D"/>
                </a:solidFill>
              </a:rPr>
              <a:t>Elina </a:t>
            </a:r>
            <a:r>
              <a:rPr lang="cs-CZ" sz="2200" dirty="0" err="1">
                <a:solidFill>
                  <a:srgbClr val="00287D"/>
                </a:solidFill>
              </a:rPr>
              <a:t>Valtonen</a:t>
            </a:r>
            <a:r>
              <a:rPr lang="cs-CZ" sz="2200" dirty="0">
                <a:solidFill>
                  <a:srgbClr val="00287D"/>
                </a:solidFill>
              </a:rPr>
              <a:t>, </a:t>
            </a:r>
            <a:r>
              <a:rPr lang="cs-CZ" sz="2200" dirty="0" err="1">
                <a:solidFill>
                  <a:srgbClr val="00287D"/>
                </a:solidFill>
              </a:rPr>
              <a:t>Finland</a:t>
            </a:r>
            <a:r>
              <a:rPr lang="cs-CZ" sz="2200" dirty="0"/>
              <a:t>)</a:t>
            </a:r>
            <a:endParaRPr lang="en-US" sz="2200" dirty="0"/>
          </a:p>
          <a:p>
            <a:pPr>
              <a:lnSpc>
                <a:spcPct val="120000"/>
              </a:lnSpc>
              <a:spcAft>
                <a:spcPts val="600"/>
              </a:spcAft>
            </a:pPr>
            <a:r>
              <a:rPr lang="en-US" sz="2200" dirty="0"/>
              <a:t>assisted by previous and succeeding Chairperson = </a:t>
            </a:r>
            <a:r>
              <a:rPr lang="en-US" sz="2200" b="1" dirty="0"/>
              <a:t>Troika</a:t>
            </a:r>
          </a:p>
          <a:p>
            <a:pPr marL="72000" indent="0">
              <a:lnSpc>
                <a:spcPct val="120000"/>
              </a:lnSpc>
              <a:spcBef>
                <a:spcPts val="1800"/>
              </a:spcBef>
              <a:spcAft>
                <a:spcPts val="600"/>
              </a:spcAft>
              <a:buNone/>
            </a:pPr>
            <a:r>
              <a:rPr lang="cs-CZ" sz="2200" b="1" dirty="0" err="1"/>
              <a:t>Summits</a:t>
            </a:r>
            <a:endParaRPr lang="cs-CZ" sz="2200" b="1" dirty="0"/>
          </a:p>
          <a:p>
            <a:pPr>
              <a:lnSpc>
                <a:spcPct val="120000"/>
              </a:lnSpc>
              <a:spcAft>
                <a:spcPts val="600"/>
              </a:spcAft>
            </a:pPr>
            <a:r>
              <a:rPr lang="cs-CZ" sz="2200" dirty="0"/>
              <a:t>set </a:t>
            </a:r>
            <a:r>
              <a:rPr lang="cs-CZ" sz="2200" dirty="0" err="1"/>
              <a:t>the</a:t>
            </a:r>
            <a:r>
              <a:rPr lang="cs-CZ" sz="2200" dirty="0"/>
              <a:t> </a:t>
            </a:r>
            <a:r>
              <a:rPr lang="cs-CZ" sz="2200" dirty="0" err="1"/>
              <a:t>priorities</a:t>
            </a:r>
            <a:r>
              <a:rPr lang="cs-CZ" sz="2200" dirty="0"/>
              <a:t> and </a:t>
            </a:r>
            <a:r>
              <a:rPr lang="cs-CZ" sz="2200" dirty="0" err="1"/>
              <a:t>orientation</a:t>
            </a:r>
            <a:r>
              <a:rPr lang="cs-CZ" sz="2200" dirty="0"/>
              <a:t> </a:t>
            </a:r>
            <a:r>
              <a:rPr lang="cs-CZ" sz="2200" dirty="0" err="1"/>
              <a:t>of</a:t>
            </a:r>
            <a:r>
              <a:rPr lang="cs-CZ" sz="2200" dirty="0"/>
              <a:t> </a:t>
            </a:r>
            <a:r>
              <a:rPr lang="cs-CZ" sz="2200" dirty="0" err="1"/>
              <a:t>the</a:t>
            </a:r>
            <a:r>
              <a:rPr lang="cs-CZ" sz="2200" dirty="0"/>
              <a:t> </a:t>
            </a:r>
            <a:r>
              <a:rPr lang="cs-CZ" sz="2200" dirty="0" err="1"/>
              <a:t>organisations</a:t>
            </a:r>
            <a:r>
              <a:rPr lang="cs-CZ" sz="2200" dirty="0"/>
              <a:t>, </a:t>
            </a:r>
            <a:r>
              <a:rPr lang="cs-CZ" sz="2200" dirty="0" err="1"/>
              <a:t>attended</a:t>
            </a:r>
            <a:r>
              <a:rPr lang="cs-CZ" sz="2200" dirty="0"/>
              <a:t> by </a:t>
            </a:r>
            <a:r>
              <a:rPr lang="cs-CZ" sz="2200" dirty="0" err="1"/>
              <a:t>Heads</a:t>
            </a:r>
            <a:r>
              <a:rPr lang="cs-CZ" sz="2200" dirty="0"/>
              <a:t> </a:t>
            </a:r>
            <a:r>
              <a:rPr lang="cs-CZ" sz="2200" dirty="0" err="1"/>
              <a:t>of</a:t>
            </a:r>
            <a:r>
              <a:rPr lang="cs-CZ" sz="2200" dirty="0"/>
              <a:t> </a:t>
            </a:r>
            <a:r>
              <a:rPr lang="cs-CZ" sz="2200" dirty="0" err="1"/>
              <a:t>State</a:t>
            </a:r>
            <a:r>
              <a:rPr lang="cs-CZ" sz="2200" dirty="0"/>
              <a:t> / </a:t>
            </a:r>
            <a:r>
              <a:rPr lang="cs-CZ" sz="2200" dirty="0" err="1"/>
              <a:t>Government</a:t>
            </a:r>
            <a:endParaRPr lang="cs-CZ" sz="2200" b="1" dirty="0"/>
          </a:p>
          <a:p>
            <a:pPr>
              <a:lnSpc>
                <a:spcPct val="120000"/>
              </a:lnSpc>
              <a:spcAft>
                <a:spcPts val="600"/>
              </a:spcAft>
            </a:pPr>
            <a:endParaRPr lang="cs-CZ" sz="2000" dirty="0"/>
          </a:p>
        </p:txBody>
      </p:sp>
      <p:pic>
        <p:nvPicPr>
          <p:cNvPr id="6" name="Obrázek 5" descr="Obsah obrázku interiér, výjev, Sjezd, oblečení&#10;&#10;Popis byl vytvořen automaticky">
            <a:extLst>
              <a:ext uri="{FF2B5EF4-FFF2-40B4-BE49-F238E27FC236}">
                <a16:creationId xmlns:a16="http://schemas.microsoft.com/office/drawing/2014/main" id="{70018400-C5CF-D25F-5F2F-45D78DF0B4D5}"/>
              </a:ext>
            </a:extLst>
          </p:cNvPr>
          <p:cNvPicPr>
            <a:picLocks noChangeAspect="1"/>
          </p:cNvPicPr>
          <p:nvPr/>
        </p:nvPicPr>
        <p:blipFill>
          <a:blip r:embed="rId3"/>
          <a:stretch>
            <a:fillRect/>
          </a:stretch>
        </p:blipFill>
        <p:spPr>
          <a:xfrm>
            <a:off x="7300840" y="1767428"/>
            <a:ext cx="4395622" cy="31335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059748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28</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a:t>OSCE: </a:t>
            </a:r>
            <a:r>
              <a:rPr lang="cs-CZ" sz="3200" dirty="0" err="1"/>
              <a:t>Structure</a:t>
            </a:r>
            <a:r>
              <a:rPr lang="cs-CZ" sz="3200" dirty="0"/>
              <a:t> (</a:t>
            </a:r>
            <a:r>
              <a:rPr lang="cs-CZ" sz="3200" dirty="0" err="1"/>
              <a:t>decision-making</a:t>
            </a:r>
            <a:r>
              <a:rPr lang="cs-CZ" sz="3200" dirty="0"/>
              <a:t> </a:t>
            </a:r>
            <a:r>
              <a:rPr lang="cs-CZ" sz="3200" dirty="0" err="1"/>
              <a:t>bodies</a:t>
            </a:r>
            <a:r>
              <a:rPr lang="cs-CZ" sz="3200" dirty="0"/>
              <a:t>)</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10146424" cy="4139998"/>
          </a:xfrm>
        </p:spPr>
        <p:txBody>
          <a:bodyPr/>
          <a:lstStyle/>
          <a:p>
            <a:pPr marL="72000" indent="0">
              <a:lnSpc>
                <a:spcPct val="110000"/>
              </a:lnSpc>
              <a:spcAft>
                <a:spcPts val="600"/>
              </a:spcAft>
              <a:buNone/>
            </a:pPr>
            <a:r>
              <a:rPr lang="cs-CZ" sz="2200" b="1" dirty="0"/>
              <a:t>The </a:t>
            </a:r>
            <a:r>
              <a:rPr lang="cs-CZ" sz="2200" b="1" dirty="0" err="1"/>
              <a:t>Ministerial</a:t>
            </a:r>
            <a:r>
              <a:rPr lang="cs-CZ" sz="2200" b="1" dirty="0"/>
              <a:t> </a:t>
            </a:r>
            <a:r>
              <a:rPr lang="cs-CZ" sz="2200" b="1" dirty="0" err="1"/>
              <a:t>Council</a:t>
            </a:r>
            <a:endParaRPr lang="cs-CZ" sz="2200" b="1" dirty="0"/>
          </a:p>
          <a:p>
            <a:pPr>
              <a:lnSpc>
                <a:spcPct val="110000"/>
              </a:lnSpc>
              <a:spcAft>
                <a:spcPts val="600"/>
              </a:spcAft>
            </a:pPr>
            <a:r>
              <a:rPr lang="en-US" sz="2200" dirty="0"/>
              <a:t>central decision-making and governing body </a:t>
            </a:r>
            <a:endParaRPr lang="cs-CZ" sz="2200" dirty="0"/>
          </a:p>
          <a:p>
            <a:pPr>
              <a:lnSpc>
                <a:spcPct val="110000"/>
              </a:lnSpc>
              <a:spcAft>
                <a:spcPts val="600"/>
              </a:spcAft>
            </a:pPr>
            <a:r>
              <a:rPr lang="en-US" sz="2200" dirty="0"/>
              <a:t>composed of the Ministers for Foreign Affairs </a:t>
            </a:r>
            <a:endParaRPr lang="cs-CZ" sz="2200" dirty="0"/>
          </a:p>
          <a:p>
            <a:pPr>
              <a:lnSpc>
                <a:spcPct val="110000"/>
              </a:lnSpc>
              <a:spcAft>
                <a:spcPts val="600"/>
              </a:spcAft>
            </a:pPr>
            <a:r>
              <a:rPr lang="cs-CZ" sz="2200" dirty="0" err="1"/>
              <a:t>ministerial</a:t>
            </a:r>
            <a:r>
              <a:rPr lang="cs-CZ" sz="2200" dirty="0"/>
              <a:t> </a:t>
            </a:r>
            <a:r>
              <a:rPr lang="cs-CZ" sz="2200" dirty="0" err="1"/>
              <a:t>meetings</a:t>
            </a:r>
            <a:r>
              <a:rPr lang="cs-CZ" sz="2200" dirty="0"/>
              <a:t> - </a:t>
            </a:r>
            <a:r>
              <a:rPr lang="cs-CZ" sz="2200" dirty="0" err="1"/>
              <a:t>convened</a:t>
            </a:r>
            <a:r>
              <a:rPr lang="cs-CZ" sz="2200" dirty="0"/>
              <a:t> </a:t>
            </a:r>
            <a:r>
              <a:rPr lang="cs-CZ" sz="2200" dirty="0" err="1"/>
              <a:t>once</a:t>
            </a:r>
            <a:r>
              <a:rPr lang="cs-CZ" sz="2200" dirty="0"/>
              <a:t> a </a:t>
            </a:r>
            <a:r>
              <a:rPr lang="cs-CZ" sz="2200" dirty="0" err="1"/>
              <a:t>year</a:t>
            </a:r>
            <a:r>
              <a:rPr lang="cs-CZ" sz="2200" dirty="0"/>
              <a:t> + </a:t>
            </a:r>
            <a:r>
              <a:rPr lang="cs-CZ" sz="2200" dirty="0" err="1"/>
              <a:t>additional</a:t>
            </a:r>
            <a:r>
              <a:rPr lang="cs-CZ" sz="2200" dirty="0"/>
              <a:t> </a:t>
            </a:r>
            <a:r>
              <a:rPr lang="cs-CZ" sz="2200" dirty="0" err="1"/>
              <a:t>meetings</a:t>
            </a:r>
            <a:endParaRPr lang="cs-CZ" sz="2200" b="1" dirty="0"/>
          </a:p>
          <a:p>
            <a:pPr marL="72000" indent="0">
              <a:lnSpc>
                <a:spcPct val="110000"/>
              </a:lnSpc>
              <a:spcBef>
                <a:spcPts val="1200"/>
              </a:spcBef>
              <a:spcAft>
                <a:spcPts val="600"/>
              </a:spcAft>
              <a:buNone/>
            </a:pPr>
            <a:r>
              <a:rPr lang="cs-CZ" sz="2200" b="1" dirty="0"/>
              <a:t>Permanent </a:t>
            </a:r>
            <a:r>
              <a:rPr lang="cs-CZ" sz="2200" b="1" dirty="0" err="1"/>
              <a:t>Council</a:t>
            </a:r>
            <a:endParaRPr lang="cs-CZ" sz="2200" b="1" dirty="0"/>
          </a:p>
          <a:p>
            <a:pPr>
              <a:lnSpc>
                <a:spcPct val="110000"/>
              </a:lnSpc>
              <a:spcAft>
                <a:spcPts val="600"/>
              </a:spcAft>
            </a:pPr>
            <a:r>
              <a:rPr lang="en-US" sz="2200" dirty="0"/>
              <a:t>the principal decision-making body for regular political consultations and for governing the day-to-day operational work</a:t>
            </a:r>
            <a:endParaRPr lang="cs-CZ" sz="2200" dirty="0"/>
          </a:p>
          <a:p>
            <a:pPr>
              <a:lnSpc>
                <a:spcPct val="110000"/>
              </a:lnSpc>
              <a:spcAft>
                <a:spcPts val="600"/>
              </a:spcAft>
            </a:pPr>
            <a:r>
              <a:rPr lang="cs-CZ" sz="2200" dirty="0" err="1"/>
              <a:t>implements</a:t>
            </a:r>
            <a:r>
              <a:rPr lang="cs-CZ" sz="2200" dirty="0"/>
              <a:t> </a:t>
            </a:r>
            <a:r>
              <a:rPr lang="cs-CZ" sz="2200" dirty="0" err="1"/>
              <a:t>tasks</a:t>
            </a:r>
            <a:r>
              <a:rPr lang="cs-CZ" sz="2200" dirty="0"/>
              <a:t> / </a:t>
            </a:r>
            <a:r>
              <a:rPr lang="cs-CZ" sz="2200" dirty="0" err="1"/>
              <a:t>decisions</a:t>
            </a:r>
            <a:r>
              <a:rPr lang="cs-CZ" sz="2200" dirty="0"/>
              <a:t> by OSCE </a:t>
            </a:r>
            <a:r>
              <a:rPr lang="cs-CZ" sz="2200" dirty="0" err="1"/>
              <a:t>Summits</a:t>
            </a:r>
            <a:r>
              <a:rPr lang="cs-CZ" sz="2200" dirty="0"/>
              <a:t> and </a:t>
            </a:r>
            <a:r>
              <a:rPr lang="cs-CZ" sz="2200" dirty="0" err="1"/>
              <a:t>the</a:t>
            </a:r>
            <a:r>
              <a:rPr lang="cs-CZ" sz="2200" dirty="0"/>
              <a:t> MC</a:t>
            </a:r>
          </a:p>
          <a:p>
            <a:pPr>
              <a:lnSpc>
                <a:spcPct val="110000"/>
              </a:lnSpc>
              <a:spcAft>
                <a:spcPts val="600"/>
              </a:spcAft>
            </a:pPr>
            <a:r>
              <a:rPr lang="cs-CZ" sz="2200" dirty="0" err="1"/>
              <a:t>composed</a:t>
            </a:r>
            <a:r>
              <a:rPr lang="cs-CZ" sz="2200" dirty="0"/>
              <a:t> </a:t>
            </a:r>
            <a:r>
              <a:rPr lang="cs-CZ" sz="2200" dirty="0" err="1"/>
              <a:t>of</a:t>
            </a:r>
            <a:r>
              <a:rPr lang="cs-CZ" sz="2200" dirty="0"/>
              <a:t> </a:t>
            </a:r>
            <a:r>
              <a:rPr lang="cs-CZ" sz="2200" dirty="0" err="1"/>
              <a:t>delegates</a:t>
            </a:r>
            <a:r>
              <a:rPr lang="cs-CZ" sz="2200" dirty="0"/>
              <a:t> </a:t>
            </a:r>
            <a:r>
              <a:rPr lang="cs-CZ" sz="2200" dirty="0" err="1"/>
              <a:t>of</a:t>
            </a:r>
            <a:r>
              <a:rPr lang="cs-CZ" sz="2200" dirty="0"/>
              <a:t> </a:t>
            </a:r>
            <a:r>
              <a:rPr lang="cs-CZ" sz="2200" dirty="0" err="1"/>
              <a:t>the</a:t>
            </a:r>
            <a:r>
              <a:rPr lang="cs-CZ" sz="2200" dirty="0"/>
              <a:t> </a:t>
            </a:r>
            <a:r>
              <a:rPr lang="cs-CZ" sz="2200" dirty="0" err="1"/>
              <a:t>participating</a:t>
            </a:r>
            <a:r>
              <a:rPr lang="cs-CZ" sz="2200" dirty="0"/>
              <a:t> </a:t>
            </a:r>
            <a:r>
              <a:rPr lang="cs-CZ" sz="2200" dirty="0" err="1"/>
              <a:t>states</a:t>
            </a:r>
            <a:endParaRPr lang="cs-CZ" sz="2200" dirty="0"/>
          </a:p>
          <a:p>
            <a:pPr>
              <a:lnSpc>
                <a:spcPct val="120000"/>
              </a:lnSpc>
              <a:spcAft>
                <a:spcPts val="600"/>
              </a:spcAft>
            </a:pPr>
            <a:endParaRPr lang="cs-CZ" sz="2000" dirty="0"/>
          </a:p>
          <a:p>
            <a:pPr>
              <a:lnSpc>
                <a:spcPct val="120000"/>
              </a:lnSpc>
              <a:spcAft>
                <a:spcPts val="600"/>
              </a:spcAft>
            </a:pPr>
            <a:endParaRPr lang="cs-CZ" sz="2000" dirty="0"/>
          </a:p>
        </p:txBody>
      </p:sp>
    </p:spTree>
    <p:extLst>
      <p:ext uri="{BB962C8B-B14F-4D97-AF65-F5344CB8AC3E}">
        <p14:creationId xmlns:p14="http://schemas.microsoft.com/office/powerpoint/2010/main" val="21395075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29</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a:t>OSCE: </a:t>
            </a:r>
            <a:r>
              <a:rPr lang="cs-CZ" sz="3200" dirty="0" err="1"/>
              <a:t>Structure</a:t>
            </a:r>
            <a:r>
              <a:rPr lang="cs-CZ" sz="3200" dirty="0"/>
              <a:t> (</a:t>
            </a:r>
            <a:r>
              <a:rPr lang="cs-CZ" sz="3200" dirty="0" err="1"/>
              <a:t>decision-making</a:t>
            </a:r>
            <a:r>
              <a:rPr lang="cs-CZ" sz="3200" dirty="0"/>
              <a:t> </a:t>
            </a:r>
            <a:r>
              <a:rPr lang="cs-CZ" sz="3200" dirty="0" err="1"/>
              <a:t>bodies</a:t>
            </a:r>
            <a:r>
              <a:rPr lang="cs-CZ" sz="3200" dirty="0"/>
              <a:t>)</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10146424" cy="4139998"/>
          </a:xfrm>
        </p:spPr>
        <p:txBody>
          <a:bodyPr/>
          <a:lstStyle/>
          <a:p>
            <a:pPr marL="72000" indent="0">
              <a:lnSpc>
                <a:spcPct val="110000"/>
              </a:lnSpc>
              <a:spcAft>
                <a:spcPts val="600"/>
              </a:spcAft>
              <a:buNone/>
            </a:pPr>
            <a:r>
              <a:rPr lang="cs-CZ" sz="2200" b="1" dirty="0" err="1"/>
              <a:t>Informal</a:t>
            </a:r>
            <a:r>
              <a:rPr lang="cs-CZ" sz="2200" b="1" dirty="0"/>
              <a:t> </a:t>
            </a:r>
            <a:r>
              <a:rPr lang="cs-CZ" sz="2200" b="1" dirty="0" err="1"/>
              <a:t>subsidiary</a:t>
            </a:r>
            <a:r>
              <a:rPr lang="cs-CZ" sz="2200" b="1" dirty="0"/>
              <a:t> </a:t>
            </a:r>
            <a:r>
              <a:rPr lang="cs-CZ" sz="2200" b="1" dirty="0" err="1"/>
              <a:t>bodies</a:t>
            </a:r>
            <a:r>
              <a:rPr lang="cs-CZ" sz="2200" b="1" dirty="0"/>
              <a:t> (</a:t>
            </a:r>
            <a:r>
              <a:rPr lang="cs-CZ" sz="2200" b="1" dirty="0" err="1"/>
              <a:t>within</a:t>
            </a:r>
            <a:r>
              <a:rPr lang="cs-CZ" sz="2200" b="1" dirty="0"/>
              <a:t> </a:t>
            </a:r>
            <a:r>
              <a:rPr lang="cs-CZ" sz="2200" b="1" dirty="0" err="1"/>
              <a:t>the</a:t>
            </a:r>
            <a:r>
              <a:rPr lang="cs-CZ" sz="2200" b="1" dirty="0"/>
              <a:t> Permanent </a:t>
            </a:r>
            <a:r>
              <a:rPr lang="cs-CZ" sz="2200" b="1" dirty="0" err="1"/>
              <a:t>Council</a:t>
            </a:r>
            <a:r>
              <a:rPr lang="cs-CZ" sz="2200" b="1" dirty="0"/>
              <a:t>)</a:t>
            </a:r>
          </a:p>
          <a:p>
            <a:pPr>
              <a:lnSpc>
                <a:spcPct val="110000"/>
              </a:lnSpc>
              <a:spcAft>
                <a:spcPts val="600"/>
              </a:spcAft>
            </a:pPr>
            <a:r>
              <a:rPr lang="cs-CZ" sz="2200" dirty="0"/>
              <a:t>3 </a:t>
            </a:r>
            <a:r>
              <a:rPr lang="cs-CZ" sz="2200" dirty="0" err="1"/>
              <a:t>committees</a:t>
            </a:r>
            <a:r>
              <a:rPr lang="cs-CZ" sz="2200" dirty="0"/>
              <a:t> - </a:t>
            </a:r>
            <a:r>
              <a:rPr lang="cs-CZ" sz="2200" dirty="0" err="1"/>
              <a:t>discuss</a:t>
            </a:r>
            <a:r>
              <a:rPr lang="cs-CZ" sz="2200" dirty="0"/>
              <a:t> </a:t>
            </a:r>
            <a:r>
              <a:rPr lang="cs-CZ" sz="2200" dirty="0" err="1"/>
              <a:t>issues</a:t>
            </a:r>
            <a:r>
              <a:rPr lang="cs-CZ" sz="2200" dirty="0"/>
              <a:t> in </a:t>
            </a:r>
            <a:r>
              <a:rPr lang="cs-CZ" sz="2200" dirty="0" err="1"/>
              <a:t>their</a:t>
            </a:r>
            <a:r>
              <a:rPr lang="cs-CZ" sz="2200" dirty="0"/>
              <a:t> </a:t>
            </a:r>
            <a:r>
              <a:rPr lang="cs-CZ" sz="2200" dirty="0" err="1"/>
              <a:t>dimensions</a:t>
            </a:r>
            <a:r>
              <a:rPr lang="cs-CZ" sz="2200" dirty="0"/>
              <a:t> (</a:t>
            </a:r>
            <a:r>
              <a:rPr lang="cs-CZ" sz="2200" dirty="0" err="1"/>
              <a:t>including</a:t>
            </a:r>
            <a:r>
              <a:rPr lang="cs-CZ" sz="2200" dirty="0"/>
              <a:t> </a:t>
            </a:r>
            <a:r>
              <a:rPr lang="cs-CZ" sz="2200" dirty="0" err="1"/>
              <a:t>implementation</a:t>
            </a:r>
            <a:r>
              <a:rPr lang="cs-CZ" sz="2200" dirty="0"/>
              <a:t>)</a:t>
            </a:r>
          </a:p>
          <a:p>
            <a:pPr lvl="1">
              <a:lnSpc>
                <a:spcPct val="110000"/>
              </a:lnSpc>
              <a:spcAft>
                <a:spcPts val="600"/>
              </a:spcAft>
            </a:pPr>
            <a:r>
              <a:rPr lang="cs-CZ" sz="2200" dirty="0" err="1"/>
              <a:t>Security</a:t>
            </a:r>
            <a:r>
              <a:rPr lang="cs-CZ" sz="2200" dirty="0"/>
              <a:t> </a:t>
            </a:r>
            <a:r>
              <a:rPr lang="cs-CZ" sz="2200" dirty="0" err="1"/>
              <a:t>Committee</a:t>
            </a:r>
            <a:endParaRPr lang="cs-CZ" sz="2200" dirty="0"/>
          </a:p>
          <a:p>
            <a:pPr lvl="1">
              <a:lnSpc>
                <a:spcPct val="110000"/>
              </a:lnSpc>
              <a:spcAft>
                <a:spcPts val="600"/>
              </a:spcAft>
            </a:pPr>
            <a:r>
              <a:rPr lang="cs-CZ" sz="2200" dirty="0" err="1"/>
              <a:t>Economic</a:t>
            </a:r>
            <a:r>
              <a:rPr lang="cs-CZ" sz="2200" dirty="0"/>
              <a:t> and </a:t>
            </a:r>
            <a:r>
              <a:rPr lang="cs-CZ" sz="2200" dirty="0" err="1"/>
              <a:t>Environmental</a:t>
            </a:r>
            <a:r>
              <a:rPr lang="cs-CZ" sz="2200" dirty="0"/>
              <a:t> </a:t>
            </a:r>
            <a:r>
              <a:rPr lang="cs-CZ" sz="2200" dirty="0" err="1"/>
              <a:t>Committee</a:t>
            </a:r>
            <a:endParaRPr lang="cs-CZ" sz="2200" dirty="0"/>
          </a:p>
          <a:p>
            <a:pPr lvl="1">
              <a:lnSpc>
                <a:spcPct val="110000"/>
              </a:lnSpc>
              <a:spcAft>
                <a:spcPts val="600"/>
              </a:spcAft>
            </a:pPr>
            <a:r>
              <a:rPr lang="cs-CZ" sz="2200" dirty="0" err="1"/>
              <a:t>Human</a:t>
            </a:r>
            <a:r>
              <a:rPr lang="cs-CZ" sz="2200" dirty="0"/>
              <a:t> </a:t>
            </a:r>
            <a:r>
              <a:rPr lang="cs-CZ" sz="2200" dirty="0" err="1"/>
              <a:t>Dimension</a:t>
            </a:r>
            <a:r>
              <a:rPr lang="cs-CZ" sz="2200" dirty="0"/>
              <a:t> </a:t>
            </a:r>
            <a:r>
              <a:rPr lang="cs-CZ" sz="2200" dirty="0" err="1"/>
              <a:t>Committee</a:t>
            </a:r>
            <a:endParaRPr lang="cs-CZ" sz="2200" dirty="0"/>
          </a:p>
          <a:p>
            <a:pPr marL="72000" indent="0">
              <a:lnSpc>
                <a:spcPct val="110000"/>
              </a:lnSpc>
              <a:spcAft>
                <a:spcPts val="600"/>
              </a:spcAft>
              <a:buNone/>
            </a:pPr>
            <a:endParaRPr lang="cs-CZ" sz="2200" dirty="0"/>
          </a:p>
          <a:p>
            <a:pPr marL="72000" indent="0">
              <a:lnSpc>
                <a:spcPct val="110000"/>
              </a:lnSpc>
              <a:spcAft>
                <a:spcPts val="600"/>
              </a:spcAft>
              <a:buNone/>
            </a:pPr>
            <a:r>
              <a:rPr lang="cs-CZ" sz="2200" b="1" dirty="0" err="1"/>
              <a:t>Forum</a:t>
            </a:r>
            <a:r>
              <a:rPr lang="cs-CZ" sz="2200" b="1" dirty="0"/>
              <a:t> </a:t>
            </a:r>
            <a:r>
              <a:rPr lang="cs-CZ" sz="2200" b="1" dirty="0" err="1"/>
              <a:t>for</a:t>
            </a:r>
            <a:r>
              <a:rPr lang="cs-CZ" sz="2200" b="1" dirty="0"/>
              <a:t> </a:t>
            </a:r>
            <a:r>
              <a:rPr lang="cs-CZ" sz="2200" b="1" dirty="0" err="1"/>
              <a:t>Security</a:t>
            </a:r>
            <a:r>
              <a:rPr lang="cs-CZ" sz="2200" b="1" dirty="0"/>
              <a:t> Co-</a:t>
            </a:r>
            <a:r>
              <a:rPr lang="cs-CZ" sz="2200" b="1" dirty="0" err="1"/>
              <a:t>operation</a:t>
            </a:r>
            <a:endParaRPr lang="cs-CZ" sz="2200" b="1" dirty="0"/>
          </a:p>
          <a:p>
            <a:pPr>
              <a:lnSpc>
                <a:spcPct val="110000"/>
              </a:lnSpc>
              <a:spcAft>
                <a:spcPts val="600"/>
              </a:spcAft>
            </a:pPr>
            <a:r>
              <a:rPr lang="cs-CZ" sz="2200" dirty="0" err="1"/>
              <a:t>helps</a:t>
            </a:r>
            <a:r>
              <a:rPr lang="cs-CZ" sz="2200" dirty="0"/>
              <a:t> </a:t>
            </a:r>
            <a:r>
              <a:rPr lang="cs-CZ" sz="2200" dirty="0" err="1"/>
              <a:t>implement</a:t>
            </a:r>
            <a:r>
              <a:rPr lang="cs-CZ" sz="2200" dirty="0"/>
              <a:t> </a:t>
            </a:r>
            <a:r>
              <a:rPr lang="cs-CZ" sz="2200" dirty="0" err="1"/>
              <a:t>confidence</a:t>
            </a:r>
            <a:r>
              <a:rPr lang="cs-CZ" sz="2200" dirty="0"/>
              <a:t> and </a:t>
            </a:r>
            <a:r>
              <a:rPr lang="cs-CZ" sz="2200" dirty="0" err="1"/>
              <a:t>security-building</a:t>
            </a:r>
            <a:r>
              <a:rPr lang="cs-CZ" sz="2200" dirty="0"/>
              <a:t> </a:t>
            </a:r>
            <a:r>
              <a:rPr lang="cs-CZ" sz="2200" dirty="0" err="1"/>
              <a:t>measures</a:t>
            </a:r>
            <a:r>
              <a:rPr lang="cs-CZ" sz="2200" dirty="0"/>
              <a:t>, </a:t>
            </a:r>
            <a:r>
              <a:rPr lang="cs-CZ" sz="2200" dirty="0" err="1"/>
              <a:t>develops</a:t>
            </a:r>
            <a:r>
              <a:rPr lang="cs-CZ" sz="2200" dirty="0"/>
              <a:t> </a:t>
            </a:r>
            <a:r>
              <a:rPr lang="cs-CZ" sz="2200" dirty="0" err="1"/>
              <a:t>norms</a:t>
            </a:r>
            <a:r>
              <a:rPr lang="cs-CZ" sz="2200" dirty="0"/>
              <a:t> in </a:t>
            </a:r>
            <a:r>
              <a:rPr lang="cs-CZ" sz="2200" dirty="0" err="1"/>
              <a:t>different</a:t>
            </a:r>
            <a:r>
              <a:rPr lang="cs-CZ" sz="2200" dirty="0"/>
              <a:t> </a:t>
            </a:r>
            <a:r>
              <a:rPr lang="cs-CZ" sz="2200" dirty="0" err="1"/>
              <a:t>areas</a:t>
            </a:r>
            <a:r>
              <a:rPr lang="cs-CZ" sz="2200" dirty="0"/>
              <a:t> (</a:t>
            </a:r>
            <a:r>
              <a:rPr lang="cs-CZ" sz="2200" dirty="0" err="1"/>
              <a:t>e.g</a:t>
            </a:r>
            <a:r>
              <a:rPr lang="cs-CZ" sz="2200" dirty="0"/>
              <a:t>., non-</a:t>
            </a:r>
            <a:r>
              <a:rPr lang="cs-CZ" sz="2200" dirty="0" err="1"/>
              <a:t>proliferation</a:t>
            </a:r>
            <a:r>
              <a:rPr lang="cs-CZ" sz="2200" dirty="0"/>
              <a:t>)</a:t>
            </a:r>
          </a:p>
          <a:p>
            <a:pPr lvl="1">
              <a:lnSpc>
                <a:spcPct val="120000"/>
              </a:lnSpc>
              <a:spcAft>
                <a:spcPts val="600"/>
              </a:spcAft>
            </a:pPr>
            <a:endParaRPr lang="cs-CZ" dirty="0"/>
          </a:p>
          <a:p>
            <a:pPr>
              <a:lnSpc>
                <a:spcPct val="120000"/>
              </a:lnSpc>
              <a:spcAft>
                <a:spcPts val="600"/>
              </a:spcAft>
            </a:pPr>
            <a:endParaRPr lang="cs-CZ" sz="2000" dirty="0"/>
          </a:p>
        </p:txBody>
      </p:sp>
    </p:spTree>
    <p:extLst>
      <p:ext uri="{BB962C8B-B14F-4D97-AF65-F5344CB8AC3E}">
        <p14:creationId xmlns:p14="http://schemas.microsoft.com/office/powerpoint/2010/main" val="2153750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3</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err="1"/>
              <a:t>European</a:t>
            </a:r>
            <a:r>
              <a:rPr lang="cs-CZ" sz="3200" dirty="0"/>
              <a:t> Union: </a:t>
            </a:r>
            <a:r>
              <a:rPr lang="cs-CZ" sz="3200" dirty="0" err="1"/>
              <a:t>Key</a:t>
            </a:r>
            <a:r>
              <a:rPr lang="cs-CZ" sz="3200" dirty="0"/>
              <a:t> </a:t>
            </a:r>
            <a:r>
              <a:rPr lang="cs-CZ" sz="3200" dirty="0" err="1"/>
              <a:t>facts</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51856"/>
            <a:ext cx="7285513" cy="1777144"/>
          </a:xfrm>
        </p:spPr>
        <p:txBody>
          <a:bodyPr/>
          <a:lstStyle/>
          <a:p>
            <a:pPr>
              <a:lnSpc>
                <a:spcPct val="110000"/>
              </a:lnSpc>
              <a:spcBef>
                <a:spcPts val="300"/>
              </a:spcBef>
              <a:spcAft>
                <a:spcPts val="600"/>
              </a:spcAft>
            </a:pPr>
            <a:r>
              <a:rPr lang="cs-CZ" sz="2000" dirty="0"/>
              <a:t>1951 - </a:t>
            </a:r>
            <a:r>
              <a:rPr lang="cs-CZ" sz="2000" b="1" dirty="0" err="1"/>
              <a:t>the</a:t>
            </a:r>
            <a:r>
              <a:rPr lang="cs-CZ" sz="2000" b="1" dirty="0"/>
              <a:t> </a:t>
            </a:r>
            <a:r>
              <a:rPr lang="cs-CZ" sz="2000" b="1" dirty="0" err="1"/>
              <a:t>European</a:t>
            </a:r>
            <a:r>
              <a:rPr lang="cs-CZ" sz="2000" b="1" dirty="0"/>
              <a:t> </a:t>
            </a:r>
            <a:r>
              <a:rPr lang="cs-CZ" sz="2000" b="1" dirty="0" err="1"/>
              <a:t>Coal</a:t>
            </a:r>
            <a:r>
              <a:rPr lang="cs-CZ" sz="2000" b="1" dirty="0"/>
              <a:t> and Steel </a:t>
            </a:r>
            <a:r>
              <a:rPr lang="cs-CZ" sz="2000" b="1" dirty="0" err="1"/>
              <a:t>Community</a:t>
            </a:r>
            <a:r>
              <a:rPr lang="cs-CZ" sz="2000" b="1" dirty="0"/>
              <a:t> </a:t>
            </a:r>
            <a:r>
              <a:rPr lang="cs-CZ" sz="2000" dirty="0" err="1"/>
              <a:t>founded</a:t>
            </a:r>
            <a:r>
              <a:rPr lang="cs-CZ" sz="2000" dirty="0"/>
              <a:t> [</a:t>
            </a:r>
            <a:r>
              <a:rPr lang="cs-CZ" sz="2000" dirty="0" err="1"/>
              <a:t>Belgium</a:t>
            </a:r>
            <a:r>
              <a:rPr lang="cs-CZ" sz="2000" dirty="0"/>
              <a:t>, France, Germany, Italy, </a:t>
            </a:r>
            <a:r>
              <a:rPr lang="cs-CZ" sz="2000" dirty="0" err="1"/>
              <a:t>Luxembourg</a:t>
            </a:r>
            <a:r>
              <a:rPr lang="cs-CZ" sz="2000" dirty="0"/>
              <a:t>, </a:t>
            </a:r>
            <a:r>
              <a:rPr lang="cs-CZ" sz="2000" dirty="0" err="1"/>
              <a:t>Netherlands</a:t>
            </a:r>
            <a:r>
              <a:rPr lang="cs-CZ" sz="2000" dirty="0"/>
              <a:t>]</a:t>
            </a:r>
          </a:p>
          <a:p>
            <a:pPr>
              <a:lnSpc>
                <a:spcPct val="110000"/>
              </a:lnSpc>
              <a:spcBef>
                <a:spcPts val="300"/>
              </a:spcBef>
              <a:spcAft>
                <a:spcPts val="600"/>
              </a:spcAft>
            </a:pPr>
            <a:r>
              <a:rPr lang="cs-CZ" sz="2000" dirty="0">
                <a:latin typeface="Arial" panose="020B0604020202020204" pitchFamily="34" charset="0"/>
                <a:cs typeface="Arial" panose="020B0604020202020204" pitchFamily="34" charset="0"/>
              </a:rPr>
              <a:t>1958 - </a:t>
            </a:r>
            <a:r>
              <a:rPr lang="cs-CZ" sz="2000" b="1" dirty="0" err="1">
                <a:latin typeface="Arial" panose="020B0604020202020204" pitchFamily="34" charset="0"/>
                <a:cs typeface="Arial" panose="020B0604020202020204" pitchFamily="34" charset="0"/>
              </a:rPr>
              <a:t>European</a:t>
            </a:r>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Economic</a:t>
            </a:r>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Community</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(EEC)</a:t>
            </a:r>
          </a:p>
          <a:p>
            <a:pPr>
              <a:lnSpc>
                <a:spcPct val="110000"/>
              </a:lnSpc>
              <a:spcBef>
                <a:spcPts val="300"/>
              </a:spcBef>
              <a:spcAft>
                <a:spcPts val="600"/>
              </a:spcAft>
            </a:pPr>
            <a:r>
              <a:rPr lang="cs-CZ" sz="2000" dirty="0">
                <a:latin typeface="Arial" panose="020B0604020202020204" pitchFamily="34" charset="0"/>
                <a:cs typeface="Arial" panose="020B0604020202020204" pitchFamily="34" charset="0"/>
              </a:rPr>
              <a:t>1993 - </a:t>
            </a:r>
            <a:r>
              <a:rPr lang="cs-CZ" sz="2000" dirty="0" err="1">
                <a:latin typeface="Arial" panose="020B0604020202020204" pitchFamily="34" charset="0"/>
                <a:cs typeface="Arial" panose="020B0604020202020204" pitchFamily="34" charset="0"/>
              </a:rPr>
              <a:t>name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changed</a:t>
            </a:r>
            <a:r>
              <a:rPr lang="cs-CZ" sz="2000" dirty="0">
                <a:latin typeface="Arial" panose="020B0604020202020204" pitchFamily="34" charset="0"/>
                <a:cs typeface="Arial" panose="020B0604020202020204" pitchFamily="34" charset="0"/>
              </a:rPr>
              <a:t> to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European</a:t>
            </a:r>
            <a:r>
              <a:rPr lang="cs-CZ" sz="2000" b="1" dirty="0">
                <a:latin typeface="Arial" panose="020B0604020202020204" pitchFamily="34" charset="0"/>
                <a:cs typeface="Arial" panose="020B0604020202020204" pitchFamily="34" charset="0"/>
              </a:rPr>
              <a:t> Union</a:t>
            </a:r>
          </a:p>
        </p:txBody>
      </p:sp>
      <p:pic>
        <p:nvPicPr>
          <p:cNvPr id="6" name="Obrázek 5">
            <a:extLst>
              <a:ext uri="{FF2B5EF4-FFF2-40B4-BE49-F238E27FC236}">
                <a16:creationId xmlns:a16="http://schemas.microsoft.com/office/drawing/2014/main" id="{0C9B68F3-4D9B-3379-B07F-21B4ACD098B0}"/>
              </a:ext>
            </a:extLst>
          </p:cNvPr>
          <p:cNvPicPr>
            <a:picLocks noChangeAspect="1"/>
          </p:cNvPicPr>
          <p:nvPr/>
        </p:nvPicPr>
        <p:blipFill>
          <a:blip r:embed="rId3"/>
          <a:stretch>
            <a:fillRect/>
          </a:stretch>
        </p:blipFill>
        <p:spPr>
          <a:xfrm>
            <a:off x="7963159" y="1159878"/>
            <a:ext cx="3211445" cy="2140127"/>
          </a:xfrm>
          <a:prstGeom prst="rect">
            <a:avLst/>
          </a:prstGeom>
          <a:ln>
            <a:noFill/>
          </a:ln>
          <a:effectLst>
            <a:outerShdw blurRad="292100" dist="139700" dir="2700000" algn="tl" rotWithShape="0">
              <a:srgbClr val="333333">
                <a:alpha val="65000"/>
              </a:srgbClr>
            </a:outerShdw>
          </a:effectLst>
        </p:spPr>
      </p:pic>
      <p:sp>
        <p:nvSpPr>
          <p:cNvPr id="8" name="TextovéPole 7">
            <a:extLst>
              <a:ext uri="{FF2B5EF4-FFF2-40B4-BE49-F238E27FC236}">
                <a16:creationId xmlns:a16="http://schemas.microsoft.com/office/drawing/2014/main" id="{6DB5E055-4B13-91C5-C386-1A25B3151B1D}"/>
              </a:ext>
            </a:extLst>
          </p:cNvPr>
          <p:cNvSpPr txBox="1"/>
          <p:nvPr/>
        </p:nvSpPr>
        <p:spPr>
          <a:xfrm>
            <a:off x="7865812" y="3879782"/>
            <a:ext cx="3406140" cy="1384995"/>
          </a:xfrm>
          <a:prstGeom prst="rect">
            <a:avLst/>
          </a:prstGeom>
          <a:noFill/>
        </p:spPr>
        <p:txBody>
          <a:bodyPr wrap="square" rtlCol="0">
            <a:spAutoFit/>
          </a:bodyPr>
          <a:lstStyle/>
          <a:p>
            <a:pPr algn="l"/>
            <a:r>
              <a:rPr lang="cs-CZ" sz="2800" dirty="0" err="1">
                <a:latin typeface="Freestyle Script" panose="030804020302050B0404" pitchFamily="66" charset="0"/>
              </a:rPr>
              <a:t>Aim</a:t>
            </a:r>
            <a:r>
              <a:rPr lang="cs-CZ" sz="2800" dirty="0">
                <a:latin typeface="Freestyle Script" panose="030804020302050B0404" pitchFamily="66" charset="0"/>
              </a:rPr>
              <a:t>: </a:t>
            </a:r>
            <a:r>
              <a:rPr lang="en-US" sz="2800" dirty="0">
                <a:latin typeface="Freestyle Script" panose="030804020302050B0404" pitchFamily="66" charset="0"/>
              </a:rPr>
              <a:t>“promote peace, its values and the well-being of its peoples“ (Art. 3, Lisbon Treaty)</a:t>
            </a:r>
          </a:p>
        </p:txBody>
      </p:sp>
      <p:sp>
        <p:nvSpPr>
          <p:cNvPr id="9" name="TextovéPole 8">
            <a:extLst>
              <a:ext uri="{FF2B5EF4-FFF2-40B4-BE49-F238E27FC236}">
                <a16:creationId xmlns:a16="http://schemas.microsoft.com/office/drawing/2014/main" id="{7BE14687-7F3D-8B4A-31F7-A58D404A15CC}"/>
              </a:ext>
            </a:extLst>
          </p:cNvPr>
          <p:cNvSpPr txBox="1"/>
          <p:nvPr/>
        </p:nvSpPr>
        <p:spPr>
          <a:xfrm>
            <a:off x="1238432" y="3523562"/>
            <a:ext cx="6175513" cy="2097434"/>
          </a:xfrm>
          <a:prstGeom prst="rect">
            <a:avLst/>
          </a:prstGeom>
          <a:noFill/>
          <a:ln w="38100">
            <a:solidFill>
              <a:srgbClr val="5AC8AF"/>
            </a:solidFill>
          </a:ln>
        </p:spPr>
        <p:txBody>
          <a:bodyPr wrap="square" rtlCol="0">
            <a:spAutoFit/>
          </a:bodyPr>
          <a:lstStyle/>
          <a:p>
            <a:pPr marL="285750" indent="-285750" algn="l">
              <a:lnSpc>
                <a:spcPct val="110000"/>
              </a:lnSpc>
              <a:buFont typeface="Arial" panose="020B0604020202020204" pitchFamily="34" charset="0"/>
              <a:buChar char="•"/>
            </a:pPr>
            <a:r>
              <a:rPr lang="en-US" sz="2000" dirty="0">
                <a:latin typeface="+mn-lt"/>
              </a:rPr>
              <a:t>area of freedom, security, and justice; internal market; economic and monetary union</a:t>
            </a:r>
          </a:p>
          <a:p>
            <a:pPr marL="285750" indent="-285750" algn="l">
              <a:lnSpc>
                <a:spcPct val="110000"/>
              </a:lnSpc>
              <a:buFont typeface="Arial" panose="020B0604020202020204" pitchFamily="34" charset="0"/>
              <a:buChar char="•"/>
            </a:pPr>
            <a:r>
              <a:rPr lang="en-US" sz="2000" dirty="0">
                <a:latin typeface="+mn-lt"/>
              </a:rPr>
              <a:t>combat social exclusion and discrimination, promote social justice and protection….</a:t>
            </a:r>
          </a:p>
          <a:p>
            <a:pPr marL="285750" indent="-285750" algn="l">
              <a:lnSpc>
                <a:spcPct val="110000"/>
              </a:lnSpc>
              <a:buFont typeface="Arial" panose="020B0604020202020204" pitchFamily="34" charset="0"/>
              <a:buChar char="•"/>
            </a:pPr>
            <a:r>
              <a:rPr lang="en-US" sz="2000" dirty="0">
                <a:latin typeface="+mn-lt"/>
              </a:rPr>
              <a:t>external relations - peace, security, sustainable development, human rights…</a:t>
            </a:r>
          </a:p>
        </p:txBody>
      </p:sp>
    </p:spTree>
    <p:extLst>
      <p:ext uri="{BB962C8B-B14F-4D97-AF65-F5344CB8AC3E}">
        <p14:creationId xmlns:p14="http://schemas.microsoft.com/office/powerpoint/2010/main" val="27593727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text, Písmo, logo, snímek obrazovky&#10;&#10;Popis byl vytvořen automaticky">
            <a:extLst>
              <a:ext uri="{FF2B5EF4-FFF2-40B4-BE49-F238E27FC236}">
                <a16:creationId xmlns:a16="http://schemas.microsoft.com/office/drawing/2014/main" id="{A6970FD4-0745-A157-0A62-55655ADD47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8540" y="391915"/>
            <a:ext cx="3782919" cy="3782919"/>
          </a:xfrm>
          <a:prstGeom prst="rect">
            <a:avLst/>
          </a:prstGeom>
        </p:spPr>
      </p:pic>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30</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a:t>OSCE: </a:t>
            </a:r>
            <a:r>
              <a:rPr lang="cs-CZ" sz="3200" dirty="0" err="1"/>
              <a:t>Structure</a:t>
            </a:r>
            <a:r>
              <a:rPr lang="cs-CZ" sz="3200" dirty="0"/>
              <a:t> (</a:t>
            </a:r>
            <a:r>
              <a:rPr lang="cs-CZ" sz="3200" dirty="0" err="1"/>
              <a:t>decision-making</a:t>
            </a:r>
            <a:r>
              <a:rPr lang="cs-CZ" sz="3200" dirty="0"/>
              <a:t> </a:t>
            </a:r>
            <a:r>
              <a:rPr lang="cs-CZ" sz="3200" dirty="0" err="1"/>
              <a:t>bodies</a:t>
            </a:r>
            <a:r>
              <a:rPr lang="cs-CZ" sz="3200" dirty="0"/>
              <a:t>)</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10408675" cy="4139998"/>
          </a:xfrm>
        </p:spPr>
        <p:txBody>
          <a:bodyPr/>
          <a:lstStyle/>
          <a:p>
            <a:pPr marL="72000" indent="0">
              <a:lnSpc>
                <a:spcPct val="120000"/>
              </a:lnSpc>
              <a:spcAft>
                <a:spcPts val="600"/>
              </a:spcAft>
              <a:buNone/>
            </a:pPr>
            <a:r>
              <a:rPr lang="cs-CZ" sz="2200" b="1" dirty="0" err="1"/>
              <a:t>Parliamentary</a:t>
            </a:r>
            <a:r>
              <a:rPr lang="cs-CZ" sz="2200" b="1" dirty="0"/>
              <a:t> </a:t>
            </a:r>
            <a:r>
              <a:rPr lang="cs-CZ" sz="2200" b="1" dirty="0" err="1"/>
              <a:t>Assembly</a:t>
            </a:r>
            <a:endParaRPr lang="cs-CZ" sz="2200" b="1" dirty="0"/>
          </a:p>
          <a:p>
            <a:pPr>
              <a:lnSpc>
                <a:spcPct val="120000"/>
              </a:lnSpc>
              <a:spcAft>
                <a:spcPts val="600"/>
              </a:spcAft>
            </a:pPr>
            <a:r>
              <a:rPr lang="cs-CZ" sz="2200" dirty="0"/>
              <a:t>323 </a:t>
            </a:r>
            <a:r>
              <a:rPr lang="cs-CZ" sz="2200" dirty="0" err="1"/>
              <a:t>members</a:t>
            </a:r>
            <a:endParaRPr lang="cs-CZ" sz="2200" dirty="0"/>
          </a:p>
          <a:p>
            <a:pPr>
              <a:lnSpc>
                <a:spcPct val="120000"/>
              </a:lnSpc>
              <a:spcAft>
                <a:spcPts val="600"/>
              </a:spcAft>
            </a:pPr>
            <a:r>
              <a:rPr lang="cs-CZ" sz="2200" dirty="0"/>
              <a:t>a </a:t>
            </a:r>
            <a:r>
              <a:rPr lang="cs-CZ" sz="2200" dirty="0" err="1"/>
              <a:t>forum</a:t>
            </a:r>
            <a:r>
              <a:rPr lang="cs-CZ" sz="2200" dirty="0"/>
              <a:t> </a:t>
            </a:r>
            <a:r>
              <a:rPr lang="cs-CZ" sz="2200" dirty="0" err="1"/>
              <a:t>for</a:t>
            </a:r>
            <a:r>
              <a:rPr lang="cs-CZ" sz="2200" dirty="0"/>
              <a:t> </a:t>
            </a:r>
            <a:r>
              <a:rPr lang="cs-CZ" sz="2200" dirty="0" err="1"/>
              <a:t>diplomacy</a:t>
            </a:r>
            <a:r>
              <a:rPr lang="cs-CZ" sz="2200" dirty="0"/>
              <a:t> and </a:t>
            </a:r>
            <a:r>
              <a:rPr lang="cs-CZ" sz="2200" dirty="0" err="1"/>
              <a:t>debate</a:t>
            </a:r>
            <a:endParaRPr lang="cs-CZ" sz="2200" dirty="0"/>
          </a:p>
          <a:p>
            <a:pPr>
              <a:lnSpc>
                <a:spcPct val="120000"/>
              </a:lnSpc>
              <a:spcAft>
                <a:spcPts val="600"/>
              </a:spcAft>
            </a:pPr>
            <a:r>
              <a:rPr lang="cs-CZ" sz="2200" dirty="0" err="1"/>
              <a:t>leading</a:t>
            </a:r>
            <a:r>
              <a:rPr lang="cs-CZ" sz="2200" dirty="0"/>
              <a:t> </a:t>
            </a:r>
            <a:r>
              <a:rPr lang="cs-CZ" sz="2200" dirty="0" err="1"/>
              <a:t>election</a:t>
            </a:r>
            <a:r>
              <a:rPr lang="cs-CZ" sz="2200" dirty="0"/>
              <a:t> </a:t>
            </a:r>
            <a:r>
              <a:rPr lang="cs-CZ" sz="2200" dirty="0" err="1"/>
              <a:t>observation</a:t>
            </a:r>
            <a:r>
              <a:rPr lang="cs-CZ" sz="2200" dirty="0"/>
              <a:t> </a:t>
            </a:r>
            <a:r>
              <a:rPr lang="cs-CZ" sz="2200" dirty="0" err="1"/>
              <a:t>missions</a:t>
            </a:r>
            <a:endParaRPr lang="cs-CZ" sz="2200" dirty="0"/>
          </a:p>
          <a:p>
            <a:pPr>
              <a:lnSpc>
                <a:spcPct val="120000"/>
              </a:lnSpc>
              <a:spcAft>
                <a:spcPts val="600"/>
              </a:spcAft>
            </a:pPr>
            <a:r>
              <a:rPr lang="cs-CZ" sz="2200" dirty="0" err="1"/>
              <a:t>developing</a:t>
            </a:r>
            <a:r>
              <a:rPr lang="cs-CZ" sz="2200" dirty="0"/>
              <a:t> and </a:t>
            </a:r>
            <a:r>
              <a:rPr lang="cs-CZ" sz="2200" dirty="0" err="1"/>
              <a:t>promoting</a:t>
            </a:r>
            <a:r>
              <a:rPr lang="cs-CZ" sz="2200" dirty="0"/>
              <a:t> </a:t>
            </a:r>
            <a:r>
              <a:rPr lang="cs-CZ" sz="2200" dirty="0" err="1"/>
              <a:t>mechanisms</a:t>
            </a:r>
            <a:r>
              <a:rPr lang="cs-CZ" sz="2200" dirty="0"/>
              <a:t> </a:t>
            </a:r>
            <a:r>
              <a:rPr lang="cs-CZ" sz="2200" dirty="0" err="1"/>
              <a:t>for</a:t>
            </a:r>
            <a:r>
              <a:rPr lang="cs-CZ" sz="2200" dirty="0"/>
              <a:t> </a:t>
            </a:r>
            <a:r>
              <a:rPr lang="cs-CZ" sz="2200" dirty="0" err="1"/>
              <a:t>the</a:t>
            </a:r>
            <a:r>
              <a:rPr lang="cs-CZ" sz="2200" dirty="0"/>
              <a:t> </a:t>
            </a:r>
            <a:r>
              <a:rPr lang="cs-CZ" sz="2200" dirty="0" err="1"/>
              <a:t>conflicts</a:t>
            </a:r>
            <a:r>
              <a:rPr lang="cs-CZ" sz="2200" dirty="0"/>
              <a:t> </a:t>
            </a:r>
            <a:r>
              <a:rPr lang="cs-CZ" sz="2200" dirty="0" err="1"/>
              <a:t>prevention</a:t>
            </a:r>
            <a:r>
              <a:rPr lang="cs-CZ" sz="2200" dirty="0"/>
              <a:t> and </a:t>
            </a:r>
            <a:r>
              <a:rPr lang="cs-CZ" sz="2200" dirty="0" err="1"/>
              <a:t>resolution</a:t>
            </a:r>
            <a:endParaRPr lang="cs-CZ" sz="2200" dirty="0"/>
          </a:p>
          <a:p>
            <a:pPr marL="72000" indent="0">
              <a:lnSpc>
                <a:spcPct val="120000"/>
              </a:lnSpc>
              <a:spcAft>
                <a:spcPts val="600"/>
              </a:spcAft>
              <a:buNone/>
            </a:pPr>
            <a:endParaRPr lang="cs-CZ" sz="2200" dirty="0"/>
          </a:p>
          <a:p>
            <a:pPr lvl="1">
              <a:lnSpc>
                <a:spcPct val="120000"/>
              </a:lnSpc>
              <a:spcAft>
                <a:spcPts val="600"/>
              </a:spcAft>
            </a:pPr>
            <a:endParaRPr lang="cs-CZ" sz="2200" dirty="0"/>
          </a:p>
          <a:p>
            <a:pPr>
              <a:lnSpc>
                <a:spcPct val="120000"/>
              </a:lnSpc>
              <a:spcAft>
                <a:spcPts val="600"/>
              </a:spcAft>
            </a:pPr>
            <a:endParaRPr lang="cs-CZ" sz="2200" dirty="0"/>
          </a:p>
        </p:txBody>
      </p:sp>
    </p:spTree>
    <p:extLst>
      <p:ext uri="{BB962C8B-B14F-4D97-AF65-F5344CB8AC3E}">
        <p14:creationId xmlns:p14="http://schemas.microsoft.com/office/powerpoint/2010/main" val="12732785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31</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a:t>OSCE: </a:t>
            </a:r>
            <a:r>
              <a:rPr lang="cs-CZ" sz="3200" dirty="0" err="1"/>
              <a:t>Structure</a:t>
            </a:r>
            <a:r>
              <a:rPr lang="cs-CZ" sz="3200" dirty="0"/>
              <a:t> (</a:t>
            </a:r>
            <a:r>
              <a:rPr lang="cs-CZ" sz="3200" dirty="0" err="1"/>
              <a:t>executive</a:t>
            </a:r>
            <a:r>
              <a:rPr lang="cs-CZ" sz="3200" dirty="0"/>
              <a:t> </a:t>
            </a:r>
            <a:r>
              <a:rPr lang="cs-CZ" sz="3200" dirty="0" err="1"/>
              <a:t>bodies</a:t>
            </a:r>
            <a:r>
              <a:rPr lang="cs-CZ" sz="3200" dirty="0"/>
              <a:t>)</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3999" y="1665108"/>
            <a:ext cx="9451895" cy="4139998"/>
          </a:xfrm>
        </p:spPr>
        <p:txBody>
          <a:bodyPr/>
          <a:lstStyle/>
          <a:p>
            <a:pPr marL="72000" indent="0">
              <a:lnSpc>
                <a:spcPct val="120000"/>
              </a:lnSpc>
              <a:spcAft>
                <a:spcPts val="600"/>
              </a:spcAft>
              <a:buNone/>
            </a:pPr>
            <a:r>
              <a:rPr lang="cs-CZ" sz="2200" b="1" dirty="0" err="1"/>
              <a:t>Secretariat</a:t>
            </a:r>
            <a:endParaRPr lang="cs-CZ" sz="2200" b="1" dirty="0"/>
          </a:p>
          <a:p>
            <a:pPr>
              <a:lnSpc>
                <a:spcPct val="120000"/>
              </a:lnSpc>
              <a:spcAft>
                <a:spcPts val="600"/>
              </a:spcAft>
            </a:pPr>
            <a:r>
              <a:rPr lang="cs-CZ" sz="2200" dirty="0" err="1"/>
              <a:t>operational</a:t>
            </a:r>
            <a:r>
              <a:rPr lang="cs-CZ" sz="2200" dirty="0"/>
              <a:t> support to </a:t>
            </a:r>
            <a:r>
              <a:rPr lang="cs-CZ" sz="2200" dirty="0" err="1"/>
              <a:t>the</a:t>
            </a:r>
            <a:r>
              <a:rPr lang="cs-CZ" sz="2200" dirty="0"/>
              <a:t> OSCE</a:t>
            </a:r>
          </a:p>
          <a:p>
            <a:pPr marL="72000" indent="0">
              <a:lnSpc>
                <a:spcPct val="120000"/>
              </a:lnSpc>
              <a:spcAft>
                <a:spcPts val="600"/>
              </a:spcAft>
              <a:buNone/>
            </a:pPr>
            <a:r>
              <a:rPr lang="cs-CZ" sz="2200" b="1" dirty="0" err="1"/>
              <a:t>Secretary</a:t>
            </a:r>
            <a:r>
              <a:rPr lang="cs-CZ" sz="2200" b="1" dirty="0"/>
              <a:t> General</a:t>
            </a:r>
          </a:p>
          <a:p>
            <a:pPr>
              <a:lnSpc>
                <a:spcPct val="120000"/>
              </a:lnSpc>
              <a:spcAft>
                <a:spcPts val="600"/>
              </a:spcAft>
            </a:pPr>
            <a:r>
              <a:rPr lang="cs-CZ" sz="2200" dirty="0" err="1"/>
              <a:t>representative</a:t>
            </a:r>
            <a:r>
              <a:rPr lang="cs-CZ" sz="2200" dirty="0"/>
              <a:t> </a:t>
            </a:r>
            <a:r>
              <a:rPr lang="cs-CZ" sz="2200" dirty="0" err="1"/>
              <a:t>of</a:t>
            </a:r>
            <a:r>
              <a:rPr lang="cs-CZ" sz="2200" dirty="0"/>
              <a:t> </a:t>
            </a:r>
            <a:r>
              <a:rPr lang="cs-CZ" sz="2200" dirty="0" err="1"/>
              <a:t>the</a:t>
            </a:r>
            <a:r>
              <a:rPr lang="cs-CZ" sz="2200" dirty="0"/>
              <a:t> </a:t>
            </a:r>
            <a:r>
              <a:rPr lang="cs-CZ" sz="2200" dirty="0" err="1"/>
              <a:t>Chairperson</a:t>
            </a:r>
            <a:r>
              <a:rPr lang="cs-CZ" sz="2200" dirty="0"/>
              <a:t>-in-Office</a:t>
            </a:r>
          </a:p>
          <a:p>
            <a:pPr>
              <a:lnSpc>
                <a:spcPct val="120000"/>
              </a:lnSpc>
              <a:spcAft>
                <a:spcPts val="600"/>
              </a:spcAft>
            </a:pPr>
            <a:r>
              <a:rPr lang="cs-CZ" sz="2200" dirty="0" err="1"/>
              <a:t>supports</a:t>
            </a:r>
            <a:r>
              <a:rPr lang="cs-CZ" sz="2200" dirty="0"/>
              <a:t> </a:t>
            </a:r>
            <a:r>
              <a:rPr lang="cs-CZ" sz="2200" dirty="0" err="1"/>
              <a:t>negotiations</a:t>
            </a:r>
            <a:r>
              <a:rPr lang="cs-CZ" sz="2200" dirty="0"/>
              <a:t>, </a:t>
            </a:r>
            <a:r>
              <a:rPr lang="cs-CZ" sz="2200" dirty="0" err="1"/>
              <a:t>provides</a:t>
            </a:r>
            <a:r>
              <a:rPr lang="cs-CZ" sz="2200" dirty="0"/>
              <a:t> early </a:t>
            </a:r>
            <a:r>
              <a:rPr lang="cs-CZ" sz="2200" dirty="0" err="1"/>
              <a:t>warning</a:t>
            </a:r>
            <a:r>
              <a:rPr lang="cs-CZ" sz="2200" dirty="0"/>
              <a:t>, </a:t>
            </a:r>
            <a:r>
              <a:rPr lang="cs-CZ" sz="2200" dirty="0" err="1"/>
              <a:t>ensures</a:t>
            </a:r>
            <a:r>
              <a:rPr lang="cs-CZ" sz="2200" dirty="0"/>
              <a:t> </a:t>
            </a:r>
            <a:r>
              <a:rPr lang="cs-CZ" sz="2200" dirty="0" err="1"/>
              <a:t>implementation</a:t>
            </a:r>
            <a:r>
              <a:rPr lang="cs-CZ" sz="2200" dirty="0"/>
              <a:t>, </a:t>
            </a:r>
            <a:r>
              <a:rPr lang="cs-CZ" sz="2200" dirty="0" err="1"/>
              <a:t>oversees</a:t>
            </a:r>
            <a:r>
              <a:rPr lang="cs-CZ" sz="2200" dirty="0"/>
              <a:t> </a:t>
            </a:r>
            <a:r>
              <a:rPr lang="cs-CZ" sz="2200" dirty="0" err="1"/>
              <a:t>field</a:t>
            </a:r>
            <a:r>
              <a:rPr lang="cs-CZ" sz="2200" dirty="0"/>
              <a:t> </a:t>
            </a:r>
            <a:r>
              <a:rPr lang="cs-CZ" sz="2200" dirty="0" err="1"/>
              <a:t>operations</a:t>
            </a:r>
            <a:endParaRPr lang="cs-CZ" sz="2200" dirty="0"/>
          </a:p>
          <a:p>
            <a:pPr marL="72000" indent="0">
              <a:lnSpc>
                <a:spcPct val="120000"/>
              </a:lnSpc>
              <a:spcBef>
                <a:spcPts val="1800"/>
              </a:spcBef>
              <a:spcAft>
                <a:spcPts val="600"/>
              </a:spcAft>
              <a:buNone/>
            </a:pPr>
            <a:r>
              <a:rPr lang="en-US" sz="2200" b="1" dirty="0"/>
              <a:t>OSCE Office for Democratic Institutions and Human Rights</a:t>
            </a:r>
            <a:endParaRPr lang="cs-CZ" sz="2200" b="1" dirty="0"/>
          </a:p>
          <a:p>
            <a:pPr marL="72000" indent="0">
              <a:lnSpc>
                <a:spcPct val="120000"/>
              </a:lnSpc>
              <a:spcAft>
                <a:spcPts val="600"/>
              </a:spcAft>
              <a:buNone/>
            </a:pPr>
            <a:r>
              <a:rPr lang="en-US" sz="2200" b="1" dirty="0"/>
              <a:t>OSCE Representative on Freedom of the Media</a:t>
            </a:r>
            <a:endParaRPr lang="cs-CZ" sz="2200" b="1" dirty="0"/>
          </a:p>
          <a:p>
            <a:pPr marL="72000" indent="0">
              <a:lnSpc>
                <a:spcPct val="120000"/>
              </a:lnSpc>
              <a:spcAft>
                <a:spcPts val="600"/>
              </a:spcAft>
              <a:buNone/>
            </a:pPr>
            <a:r>
              <a:rPr lang="en-US" sz="2200" b="1" dirty="0"/>
              <a:t>OSCE High Commissioner on National Minorities</a:t>
            </a:r>
            <a:endParaRPr lang="cs-CZ" sz="2200" b="1" dirty="0"/>
          </a:p>
          <a:p>
            <a:pPr>
              <a:lnSpc>
                <a:spcPct val="120000"/>
              </a:lnSpc>
              <a:spcAft>
                <a:spcPts val="600"/>
              </a:spcAft>
            </a:pPr>
            <a:endParaRPr lang="cs-CZ" sz="2000" dirty="0"/>
          </a:p>
        </p:txBody>
      </p:sp>
      <p:sp>
        <p:nvSpPr>
          <p:cNvPr id="7" name="TextovéPole 6">
            <a:extLst>
              <a:ext uri="{FF2B5EF4-FFF2-40B4-BE49-F238E27FC236}">
                <a16:creationId xmlns:a16="http://schemas.microsoft.com/office/drawing/2014/main" id="{5B3ED5E7-2BDC-A260-A4DE-95988331D0E4}"/>
              </a:ext>
            </a:extLst>
          </p:cNvPr>
          <p:cNvSpPr txBox="1"/>
          <p:nvPr/>
        </p:nvSpPr>
        <p:spPr>
          <a:xfrm>
            <a:off x="8640000" y="3117227"/>
            <a:ext cx="3011876" cy="523220"/>
          </a:xfrm>
          <a:prstGeom prst="rect">
            <a:avLst/>
          </a:prstGeom>
          <a:noFill/>
        </p:spPr>
        <p:txBody>
          <a:bodyPr wrap="square" rtlCol="0">
            <a:spAutoFit/>
          </a:bodyPr>
          <a:lstStyle/>
          <a:p>
            <a:pPr algn="l"/>
            <a:r>
              <a:rPr lang="cs-CZ" sz="2800" dirty="0" err="1">
                <a:latin typeface="Freestyle Script" panose="030804020302050B0404" pitchFamily="66" charset="0"/>
              </a:rPr>
              <a:t>Feridun</a:t>
            </a:r>
            <a:r>
              <a:rPr lang="cs-CZ" sz="2800" dirty="0">
                <a:latin typeface="Freestyle Script" panose="030804020302050B0404" pitchFamily="66" charset="0"/>
              </a:rPr>
              <a:t> H. </a:t>
            </a:r>
            <a:r>
              <a:rPr lang="cs-CZ" sz="2800" dirty="0" err="1">
                <a:latin typeface="Freestyle Script" panose="030804020302050B0404" pitchFamily="66" charset="0"/>
              </a:rPr>
              <a:t>Sinirlioğlu</a:t>
            </a:r>
            <a:endParaRPr lang="cs-CZ" sz="2800" dirty="0">
              <a:latin typeface="Freestyle Script" panose="030804020302050B0404" pitchFamily="66" charset="0"/>
            </a:endParaRPr>
          </a:p>
        </p:txBody>
      </p:sp>
      <p:pic>
        <p:nvPicPr>
          <p:cNvPr id="9" name="Obrázek 8" descr="Obsah obrázku Lidská tvář, oblek, oblečení, osoba&#10;&#10;Obsah generovaný pomocí AI může být nesprávný.">
            <a:extLst>
              <a:ext uri="{FF2B5EF4-FFF2-40B4-BE49-F238E27FC236}">
                <a16:creationId xmlns:a16="http://schemas.microsoft.com/office/drawing/2014/main" id="{31216FC3-E804-4A45-2F11-762862695A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5464" y="741022"/>
            <a:ext cx="4233055" cy="22876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49653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32</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a:t>OSCE: </a:t>
            </a:r>
            <a:r>
              <a:rPr lang="cs-CZ" sz="3200" dirty="0" err="1"/>
              <a:t>Decision-making</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5051852" cy="4139998"/>
          </a:xfrm>
        </p:spPr>
        <p:txBody>
          <a:bodyPr/>
          <a:lstStyle/>
          <a:p>
            <a:pPr>
              <a:lnSpc>
                <a:spcPct val="120000"/>
              </a:lnSpc>
              <a:spcAft>
                <a:spcPts val="600"/>
              </a:spcAft>
            </a:pPr>
            <a:r>
              <a:rPr lang="cs-CZ" sz="2200" dirty="0" err="1"/>
              <a:t>negotiations</a:t>
            </a:r>
            <a:r>
              <a:rPr lang="cs-CZ" sz="2200" dirty="0"/>
              <a:t> - </a:t>
            </a:r>
            <a:r>
              <a:rPr lang="cs-CZ" sz="2200" dirty="0" err="1"/>
              <a:t>Plenary</a:t>
            </a:r>
            <a:r>
              <a:rPr lang="cs-CZ" sz="2200" dirty="0"/>
              <a:t> </a:t>
            </a:r>
            <a:r>
              <a:rPr lang="cs-CZ" sz="2200" dirty="0" err="1"/>
              <a:t>Meetings</a:t>
            </a:r>
            <a:r>
              <a:rPr lang="cs-CZ" sz="2200" dirty="0"/>
              <a:t> </a:t>
            </a:r>
            <a:r>
              <a:rPr lang="cs-CZ" sz="2200" dirty="0" err="1"/>
              <a:t>of</a:t>
            </a:r>
            <a:r>
              <a:rPr lang="cs-CZ" sz="2200" dirty="0"/>
              <a:t> </a:t>
            </a:r>
            <a:r>
              <a:rPr lang="cs-CZ" sz="2200" dirty="0" err="1"/>
              <a:t>the</a:t>
            </a:r>
            <a:r>
              <a:rPr lang="cs-CZ" sz="2200" dirty="0"/>
              <a:t> </a:t>
            </a:r>
            <a:r>
              <a:rPr lang="cs-CZ" sz="2200" dirty="0" err="1"/>
              <a:t>Permament</a:t>
            </a:r>
            <a:r>
              <a:rPr lang="cs-CZ" sz="2200" dirty="0"/>
              <a:t> </a:t>
            </a:r>
            <a:r>
              <a:rPr lang="cs-CZ" sz="2200" dirty="0" err="1"/>
              <a:t>Council</a:t>
            </a:r>
            <a:endParaRPr lang="cs-CZ" sz="2200" dirty="0"/>
          </a:p>
          <a:p>
            <a:pPr>
              <a:lnSpc>
                <a:spcPct val="120000"/>
              </a:lnSpc>
              <a:spcAft>
                <a:spcPts val="600"/>
              </a:spcAft>
            </a:pPr>
            <a:r>
              <a:rPr lang="cs-CZ" sz="2200" dirty="0" err="1"/>
              <a:t>inclusive</a:t>
            </a:r>
            <a:r>
              <a:rPr lang="cs-CZ" sz="2200" dirty="0"/>
              <a:t> and </a:t>
            </a:r>
            <a:r>
              <a:rPr lang="cs-CZ" sz="2200" dirty="0" err="1"/>
              <a:t>relatively</a:t>
            </a:r>
            <a:r>
              <a:rPr lang="cs-CZ" sz="2200" dirty="0"/>
              <a:t> transparent </a:t>
            </a:r>
            <a:r>
              <a:rPr lang="cs-CZ" sz="2200" dirty="0" err="1"/>
              <a:t>decison-making</a:t>
            </a:r>
            <a:r>
              <a:rPr lang="cs-CZ" sz="2200" dirty="0"/>
              <a:t> </a:t>
            </a:r>
            <a:r>
              <a:rPr lang="cs-CZ" sz="2200" dirty="0" err="1"/>
              <a:t>process</a:t>
            </a:r>
            <a:endParaRPr lang="cs-CZ" sz="2200" dirty="0"/>
          </a:p>
          <a:p>
            <a:pPr>
              <a:lnSpc>
                <a:spcPct val="120000"/>
              </a:lnSpc>
              <a:spcAft>
                <a:spcPts val="600"/>
              </a:spcAft>
            </a:pPr>
            <a:r>
              <a:rPr lang="cs-CZ" sz="2200" dirty="0" err="1"/>
              <a:t>decisions</a:t>
            </a:r>
            <a:r>
              <a:rPr lang="cs-CZ" sz="2200" dirty="0"/>
              <a:t> </a:t>
            </a:r>
            <a:r>
              <a:rPr lang="cs-CZ" sz="2200" dirty="0" err="1"/>
              <a:t>require</a:t>
            </a:r>
            <a:r>
              <a:rPr lang="cs-CZ" sz="2200" dirty="0"/>
              <a:t> </a:t>
            </a:r>
            <a:r>
              <a:rPr lang="cs-CZ" sz="2200" dirty="0" err="1"/>
              <a:t>consensus</a:t>
            </a:r>
            <a:r>
              <a:rPr lang="cs-CZ" sz="2200" dirty="0"/>
              <a:t> </a:t>
            </a:r>
            <a:r>
              <a:rPr lang="cs-CZ" sz="2200" dirty="0" err="1"/>
              <a:t>of</a:t>
            </a:r>
            <a:r>
              <a:rPr lang="cs-CZ" sz="2200" dirty="0"/>
              <a:t> </a:t>
            </a:r>
            <a:r>
              <a:rPr lang="cs-CZ" sz="2200" dirty="0" err="1"/>
              <a:t>all</a:t>
            </a:r>
            <a:r>
              <a:rPr lang="cs-CZ" sz="2200" dirty="0"/>
              <a:t> </a:t>
            </a:r>
            <a:r>
              <a:rPr lang="cs-CZ" sz="2200" dirty="0" err="1"/>
              <a:t>delegates</a:t>
            </a:r>
            <a:r>
              <a:rPr lang="cs-CZ" sz="2200" dirty="0"/>
              <a:t> </a:t>
            </a:r>
            <a:r>
              <a:rPr lang="cs-CZ" sz="2200" dirty="0">
                <a:latin typeface="Arial" panose="020B0604020202020204" pitchFamily="34" charset="0"/>
                <a:cs typeface="Arial" panose="020B0604020202020204" pitchFamily="34" charset="0"/>
              </a:rPr>
              <a:t>→ </a:t>
            </a:r>
            <a:r>
              <a:rPr lang="cs-CZ" sz="2200" dirty="0" err="1">
                <a:latin typeface="Arial" panose="020B0604020202020204" pitchFamily="34" charset="0"/>
                <a:cs typeface="Arial" panose="020B0604020202020204" pitchFamily="34" charset="0"/>
              </a:rPr>
              <a:t>decisions</a:t>
            </a:r>
            <a:r>
              <a:rPr lang="cs-CZ" sz="2200" dirty="0">
                <a:latin typeface="Arial" panose="020B0604020202020204" pitchFamily="34" charset="0"/>
                <a:cs typeface="Arial" panose="020B0604020202020204" pitchFamily="34" charset="0"/>
              </a:rPr>
              <a:t> </a:t>
            </a:r>
            <a:r>
              <a:rPr lang="cs-CZ" sz="2200" dirty="0" err="1">
                <a:latin typeface="Arial" panose="020B0604020202020204" pitchFamily="34" charset="0"/>
                <a:cs typeface="Arial" panose="020B0604020202020204" pitchFamily="34" charset="0"/>
              </a:rPr>
              <a:t>become</a:t>
            </a:r>
            <a:r>
              <a:rPr lang="cs-CZ" sz="2200" dirty="0">
                <a:latin typeface="Arial" panose="020B0604020202020204" pitchFamily="34" charset="0"/>
                <a:cs typeface="Arial" panose="020B0604020202020204" pitchFamily="34" charset="0"/>
              </a:rPr>
              <a:t> </a:t>
            </a:r>
            <a:r>
              <a:rPr lang="cs-CZ" sz="2200" i="1" dirty="0" err="1">
                <a:latin typeface="Arial" panose="020B0604020202020204" pitchFamily="34" charset="0"/>
                <a:cs typeface="Arial" panose="020B0604020202020204" pitchFamily="34" charset="0"/>
              </a:rPr>
              <a:t>politically</a:t>
            </a:r>
            <a:r>
              <a:rPr lang="cs-CZ" sz="2200" dirty="0">
                <a:latin typeface="Arial" panose="020B0604020202020204" pitchFamily="34" charset="0"/>
                <a:cs typeface="Arial" panose="020B0604020202020204" pitchFamily="34" charset="0"/>
              </a:rPr>
              <a:t> </a:t>
            </a:r>
            <a:r>
              <a:rPr lang="cs-CZ" sz="2200" dirty="0" err="1">
                <a:latin typeface="Arial" panose="020B0604020202020204" pitchFamily="34" charset="0"/>
                <a:cs typeface="Arial" panose="020B0604020202020204" pitchFamily="34" charset="0"/>
              </a:rPr>
              <a:t>binding</a:t>
            </a:r>
            <a:endParaRPr lang="cs-CZ" sz="2200" dirty="0">
              <a:latin typeface="Arial" panose="020B0604020202020204" pitchFamily="34" charset="0"/>
              <a:cs typeface="Arial" panose="020B0604020202020204" pitchFamily="34" charset="0"/>
            </a:endParaRPr>
          </a:p>
        </p:txBody>
      </p:sp>
      <p:pic>
        <p:nvPicPr>
          <p:cNvPr id="6" name="Online médium 5" title="What is Consensus?">
            <a:hlinkClick r:id="" action="ppaction://media"/>
            <a:extLst>
              <a:ext uri="{FF2B5EF4-FFF2-40B4-BE49-F238E27FC236}">
                <a16:creationId xmlns:a16="http://schemas.microsoft.com/office/drawing/2014/main" id="{873A6FA9-0999-20C5-7E2D-4328FA548426}"/>
              </a:ext>
            </a:extLst>
          </p:cNvPr>
          <p:cNvPicPr>
            <a:picLocks noRot="1" noChangeAspect="1"/>
          </p:cNvPicPr>
          <p:nvPr>
            <a:videoFile r:link="rId1"/>
          </p:nvPr>
        </p:nvPicPr>
        <p:blipFill>
          <a:blip r:embed="rId4"/>
          <a:stretch>
            <a:fillRect/>
          </a:stretch>
        </p:blipFill>
        <p:spPr>
          <a:xfrm>
            <a:off x="5869599" y="1461996"/>
            <a:ext cx="5540801" cy="3130552"/>
          </a:xfrm>
          <a:prstGeom prst="rect">
            <a:avLst/>
          </a:prstGeom>
          <a:ln>
            <a:noFill/>
          </a:ln>
          <a:effectLst>
            <a:outerShdw blurRad="190500" algn="tl" rotWithShape="0">
              <a:srgbClr val="000000">
                <a:alpha val="70000"/>
              </a:srgbClr>
            </a:outerShdw>
          </a:effectLst>
        </p:spPr>
      </p:pic>
      <p:pic>
        <p:nvPicPr>
          <p:cNvPr id="7" name="Obrázek 6">
            <a:extLst>
              <a:ext uri="{FF2B5EF4-FFF2-40B4-BE49-F238E27FC236}">
                <a16:creationId xmlns:a16="http://schemas.microsoft.com/office/drawing/2014/main" id="{50DB3337-9BFD-78A4-24D2-E67349E0C678}"/>
              </a:ext>
            </a:extLst>
          </p:cNvPr>
          <p:cNvPicPr>
            <a:picLocks noChangeAspect="1"/>
          </p:cNvPicPr>
          <p:nvPr/>
        </p:nvPicPr>
        <p:blipFill>
          <a:blip r:embed="rId5"/>
          <a:stretch>
            <a:fillRect/>
          </a:stretch>
        </p:blipFill>
        <p:spPr>
          <a:xfrm>
            <a:off x="2892274" y="4281180"/>
            <a:ext cx="6407451" cy="2072820"/>
          </a:xfrm>
          <a:prstGeom prst="rect">
            <a:avLst/>
          </a:prstGeom>
        </p:spPr>
      </p:pic>
    </p:spTree>
    <p:extLst>
      <p:ext uri="{BB962C8B-B14F-4D97-AF65-F5344CB8AC3E}">
        <p14:creationId xmlns:p14="http://schemas.microsoft.com/office/powerpoint/2010/main" val="138851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text 6">
            <a:extLst>
              <a:ext uri="{FF2B5EF4-FFF2-40B4-BE49-F238E27FC236}">
                <a16:creationId xmlns:a16="http://schemas.microsoft.com/office/drawing/2014/main" id="{B2D85E10-ED9A-B4D4-13D3-8B0EBE983303}"/>
              </a:ext>
            </a:extLst>
          </p:cNvPr>
          <p:cNvSpPr>
            <a:spLocks noGrp="1"/>
          </p:cNvSpPr>
          <p:nvPr>
            <p:ph type="body" sz="quarter" idx="13"/>
          </p:nvPr>
        </p:nvSpPr>
        <p:spPr/>
        <p:txBody>
          <a:bodyPr/>
          <a:lstStyle/>
          <a:p>
            <a:endParaRPr lang="en-US"/>
          </a:p>
        </p:txBody>
      </p:sp>
      <p:sp>
        <p:nvSpPr>
          <p:cNvPr id="3" name="Zástupný symbol pro číslo snímku 2">
            <a:extLst>
              <a:ext uri="{FF2B5EF4-FFF2-40B4-BE49-F238E27FC236}">
                <a16:creationId xmlns:a16="http://schemas.microsoft.com/office/drawing/2014/main" id="{5B45132F-6750-81EC-DDDD-1FD5B2F829AB}"/>
              </a:ext>
            </a:extLst>
          </p:cNvPr>
          <p:cNvSpPr>
            <a:spLocks noGrp="1"/>
          </p:cNvSpPr>
          <p:nvPr>
            <p:ph type="sldNum" sz="quarter" idx="4294967295"/>
          </p:nvPr>
        </p:nvSpPr>
        <p:spPr>
          <a:xfrm>
            <a:off x="0" y="6227763"/>
            <a:ext cx="252413" cy="252412"/>
          </a:xfrm>
        </p:spPr>
        <p:txBody>
          <a:bodyPr/>
          <a:lstStyle/>
          <a:p>
            <a:fld id="{D6D6C118-631F-4A80-9886-907009361577}" type="slidenum">
              <a:rPr lang="cs-CZ" altLang="cs-CZ" smtClean="0"/>
              <a:pPr/>
              <a:t>33</a:t>
            </a:fld>
            <a:endParaRPr lang="cs-CZ" altLang="cs-CZ" dirty="0"/>
          </a:p>
        </p:txBody>
      </p:sp>
      <p:sp>
        <p:nvSpPr>
          <p:cNvPr id="5" name="TextovéPole 4">
            <a:extLst>
              <a:ext uri="{FF2B5EF4-FFF2-40B4-BE49-F238E27FC236}">
                <a16:creationId xmlns:a16="http://schemas.microsoft.com/office/drawing/2014/main" id="{8C734284-E92D-20A1-7779-AA3C68DF37DE}"/>
              </a:ext>
            </a:extLst>
          </p:cNvPr>
          <p:cNvSpPr txBox="1"/>
          <p:nvPr/>
        </p:nvSpPr>
        <p:spPr>
          <a:xfrm>
            <a:off x="1226454" y="1736662"/>
            <a:ext cx="9739092" cy="3108543"/>
          </a:xfrm>
          <a:prstGeom prst="rect">
            <a:avLst/>
          </a:prstGeom>
          <a:noFill/>
        </p:spPr>
        <p:txBody>
          <a:bodyPr wrap="square">
            <a:spAutoFit/>
          </a:bodyPr>
          <a:lstStyle/>
          <a:p>
            <a:pPr algn="just"/>
            <a:r>
              <a:rPr lang="en-US" sz="2800" dirty="0">
                <a:solidFill>
                  <a:schemeClr val="bg1"/>
                </a:solidFill>
                <a:latin typeface="+mj-lt"/>
                <a:ea typeface="HGGothicE" panose="020B0909000000000000" pitchFamily="49" charset="-128"/>
              </a:rPr>
              <a:t>“The basis of any cooperation, trust and adherence to common standards</a:t>
            </a:r>
            <a:r>
              <a:rPr lang="cs-CZ" sz="2800" dirty="0">
                <a:solidFill>
                  <a:schemeClr val="bg1"/>
                </a:solidFill>
                <a:latin typeface="+mj-lt"/>
                <a:ea typeface="HGGothicE" panose="020B0909000000000000" pitchFamily="49" charset="-128"/>
              </a:rPr>
              <a:t> </a:t>
            </a:r>
            <a:r>
              <a:rPr lang="en-US" sz="2800" dirty="0">
                <a:solidFill>
                  <a:schemeClr val="bg1"/>
                </a:solidFill>
                <a:latin typeface="+mj-lt"/>
                <a:ea typeface="HGGothicE" panose="020B0909000000000000" pitchFamily="49" charset="-128"/>
              </a:rPr>
              <a:t>no longer exists between Russia and most OSCE States. Russia’s war</a:t>
            </a:r>
            <a:r>
              <a:rPr lang="cs-CZ" sz="2800" dirty="0">
                <a:solidFill>
                  <a:schemeClr val="bg1"/>
                </a:solidFill>
                <a:latin typeface="+mj-lt"/>
                <a:ea typeface="HGGothicE" panose="020B0909000000000000" pitchFamily="49" charset="-128"/>
              </a:rPr>
              <a:t> </a:t>
            </a:r>
            <a:r>
              <a:rPr lang="en-US" sz="2800" dirty="0">
                <a:solidFill>
                  <a:schemeClr val="bg1"/>
                </a:solidFill>
                <a:latin typeface="+mj-lt"/>
                <a:ea typeface="HGGothicE" panose="020B0909000000000000" pitchFamily="49" charset="-128"/>
              </a:rPr>
              <a:t>has now thrown Europe back to its pre-1973 status in terms of security,</a:t>
            </a:r>
            <a:r>
              <a:rPr lang="cs-CZ" sz="2800" dirty="0">
                <a:solidFill>
                  <a:schemeClr val="bg1"/>
                </a:solidFill>
                <a:latin typeface="+mj-lt"/>
                <a:ea typeface="HGGothicE" panose="020B0909000000000000" pitchFamily="49" charset="-128"/>
              </a:rPr>
              <a:t> </a:t>
            </a:r>
            <a:r>
              <a:rPr lang="en-US" sz="2800" dirty="0">
                <a:solidFill>
                  <a:schemeClr val="bg1"/>
                </a:solidFill>
                <a:latin typeface="+mj-lt"/>
                <a:ea typeface="HGGothicE" panose="020B0909000000000000" pitchFamily="49" charset="-128"/>
              </a:rPr>
              <a:t>confidence-building and peace, when the first negotiations on security</a:t>
            </a:r>
            <a:r>
              <a:rPr lang="cs-CZ" sz="2800" dirty="0">
                <a:solidFill>
                  <a:schemeClr val="bg1"/>
                </a:solidFill>
                <a:latin typeface="+mj-lt"/>
                <a:ea typeface="HGGothicE" panose="020B0909000000000000" pitchFamily="49" charset="-128"/>
              </a:rPr>
              <a:t> </a:t>
            </a:r>
            <a:r>
              <a:rPr lang="en-US" sz="2800" dirty="0">
                <a:solidFill>
                  <a:schemeClr val="bg1"/>
                </a:solidFill>
                <a:latin typeface="+mj-lt"/>
                <a:ea typeface="HGGothicE" panose="020B0909000000000000" pitchFamily="49" charset="-128"/>
              </a:rPr>
              <a:t>and cooperation in Europe began.”</a:t>
            </a:r>
            <a:r>
              <a:rPr lang="cs-CZ" sz="2800" dirty="0">
                <a:solidFill>
                  <a:schemeClr val="bg1"/>
                </a:solidFill>
                <a:latin typeface="+mj-lt"/>
                <a:ea typeface="HGGothicE" panose="020B0909000000000000" pitchFamily="49" charset="-128"/>
              </a:rPr>
              <a:t> (Vogel. 2024. </a:t>
            </a:r>
            <a:r>
              <a:rPr lang="en-US" sz="2800" dirty="0">
                <a:solidFill>
                  <a:schemeClr val="bg1"/>
                </a:solidFill>
                <a:latin typeface="+mj-lt"/>
                <a:ea typeface="HGGothicE" panose="020B0909000000000000" pitchFamily="49" charset="-128"/>
              </a:rPr>
              <a:t>In troubled waters. The OSCE in times of war</a:t>
            </a:r>
            <a:r>
              <a:rPr lang="cs-CZ" sz="2800" dirty="0">
                <a:solidFill>
                  <a:schemeClr val="bg1"/>
                </a:solidFill>
                <a:latin typeface="+mj-lt"/>
                <a:ea typeface="HGGothicE" panose="020B0909000000000000" pitchFamily="49" charset="-128"/>
              </a:rPr>
              <a:t>)</a:t>
            </a:r>
            <a:endParaRPr lang="en-US" sz="2800" dirty="0">
              <a:solidFill>
                <a:schemeClr val="bg1"/>
              </a:solidFill>
              <a:latin typeface="+mj-lt"/>
              <a:ea typeface="HGGothicE" panose="020B0909000000000000" pitchFamily="49" charset="-128"/>
            </a:endParaRPr>
          </a:p>
        </p:txBody>
      </p:sp>
    </p:spTree>
    <p:extLst>
      <p:ext uri="{BB962C8B-B14F-4D97-AF65-F5344CB8AC3E}">
        <p14:creationId xmlns:p14="http://schemas.microsoft.com/office/powerpoint/2010/main" val="29598323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text, snímek obrazovky, Písmo, logo&#10;&#10;Popis byl vytvořen automaticky">
            <a:extLst>
              <a:ext uri="{FF2B5EF4-FFF2-40B4-BE49-F238E27FC236}">
                <a16:creationId xmlns:a16="http://schemas.microsoft.com/office/drawing/2014/main" id="{E506C124-A988-AE4E-BBBB-D6F49F0E41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3541" y="0"/>
            <a:ext cx="3138000" cy="3138000"/>
          </a:xfrm>
          <a:prstGeom prst="rect">
            <a:avLst/>
          </a:prstGeom>
        </p:spPr>
      </p:pic>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34</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err="1"/>
              <a:t>Council</a:t>
            </a:r>
            <a:r>
              <a:rPr lang="cs-CZ" sz="3200" dirty="0"/>
              <a:t> </a:t>
            </a:r>
            <a:r>
              <a:rPr lang="cs-CZ" sz="3200" dirty="0" err="1"/>
              <a:t>of</a:t>
            </a:r>
            <a:r>
              <a:rPr lang="cs-CZ" sz="3200" dirty="0"/>
              <a:t> </a:t>
            </a:r>
            <a:r>
              <a:rPr lang="cs-CZ" sz="3200" dirty="0" err="1"/>
              <a:t>Europe</a:t>
            </a:r>
            <a:r>
              <a:rPr lang="cs-CZ" sz="3200" dirty="0"/>
              <a:t>: </a:t>
            </a:r>
            <a:r>
              <a:rPr lang="cs-CZ" sz="3200" dirty="0" err="1"/>
              <a:t>Key</a:t>
            </a:r>
            <a:r>
              <a:rPr lang="cs-CZ" sz="3200" dirty="0"/>
              <a:t> </a:t>
            </a:r>
            <a:r>
              <a:rPr lang="cs-CZ" sz="3200" dirty="0" err="1"/>
              <a:t>facts</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7166243" cy="4139998"/>
          </a:xfrm>
        </p:spPr>
        <p:txBody>
          <a:bodyPr/>
          <a:lstStyle/>
          <a:p>
            <a:pPr>
              <a:lnSpc>
                <a:spcPct val="120000"/>
              </a:lnSpc>
              <a:spcAft>
                <a:spcPts val="600"/>
              </a:spcAft>
            </a:pPr>
            <a:r>
              <a:rPr lang="cs-CZ" sz="2200" dirty="0" err="1"/>
              <a:t>based</a:t>
            </a:r>
            <a:r>
              <a:rPr lang="cs-CZ" sz="2200" dirty="0"/>
              <a:t> in </a:t>
            </a:r>
            <a:r>
              <a:rPr lang="cs-CZ" sz="2200" dirty="0" err="1"/>
              <a:t>Strasbourg</a:t>
            </a:r>
            <a:r>
              <a:rPr lang="cs-CZ" sz="2200" dirty="0"/>
              <a:t>, France</a:t>
            </a:r>
          </a:p>
          <a:p>
            <a:pPr>
              <a:lnSpc>
                <a:spcPct val="120000"/>
              </a:lnSpc>
              <a:spcAft>
                <a:spcPts val="600"/>
              </a:spcAft>
            </a:pPr>
            <a:r>
              <a:rPr lang="cs-CZ" sz="2200" dirty="0" err="1"/>
              <a:t>founded</a:t>
            </a:r>
            <a:r>
              <a:rPr lang="cs-CZ" sz="2200" dirty="0"/>
              <a:t> in 1949 (</a:t>
            </a:r>
            <a:r>
              <a:rPr lang="en-US" sz="2200" dirty="0"/>
              <a:t>the Statute of the Council of Europe</a:t>
            </a:r>
            <a:r>
              <a:rPr lang="cs-CZ" sz="2200" dirty="0"/>
              <a:t>)</a:t>
            </a:r>
          </a:p>
          <a:p>
            <a:pPr>
              <a:lnSpc>
                <a:spcPct val="120000"/>
              </a:lnSpc>
              <a:spcAft>
                <a:spcPts val="600"/>
              </a:spcAft>
            </a:pPr>
            <a:r>
              <a:rPr lang="cs-CZ" sz="2200" dirty="0" err="1"/>
              <a:t>goal</a:t>
            </a:r>
            <a:r>
              <a:rPr lang="cs-CZ" sz="2200" dirty="0"/>
              <a:t>: to </a:t>
            </a:r>
            <a:r>
              <a:rPr lang="cs-CZ" sz="2200" dirty="0" err="1"/>
              <a:t>advance</a:t>
            </a:r>
            <a:r>
              <a:rPr lang="cs-CZ" sz="2200" dirty="0"/>
              <a:t> </a:t>
            </a:r>
            <a:r>
              <a:rPr lang="cs-CZ" sz="2200" dirty="0" err="1"/>
              <a:t>human</a:t>
            </a:r>
            <a:r>
              <a:rPr lang="cs-CZ" sz="2200" dirty="0"/>
              <a:t> </a:t>
            </a:r>
            <a:r>
              <a:rPr lang="cs-CZ" sz="2200" dirty="0" err="1"/>
              <a:t>rights</a:t>
            </a:r>
            <a:r>
              <a:rPr lang="cs-CZ" sz="2200" dirty="0"/>
              <a:t>, </a:t>
            </a:r>
            <a:r>
              <a:rPr lang="cs-CZ" sz="2200" dirty="0" err="1"/>
              <a:t>democracy</a:t>
            </a:r>
            <a:r>
              <a:rPr lang="cs-CZ" sz="2200" dirty="0"/>
              <a:t> and </a:t>
            </a:r>
            <a:r>
              <a:rPr lang="cs-CZ" sz="2200" dirty="0" err="1"/>
              <a:t>the</a:t>
            </a:r>
            <a:r>
              <a:rPr lang="cs-CZ" sz="2200" dirty="0"/>
              <a:t> rule </a:t>
            </a:r>
            <a:r>
              <a:rPr lang="cs-CZ" sz="2200" dirty="0" err="1"/>
              <a:t>of</a:t>
            </a:r>
            <a:r>
              <a:rPr lang="cs-CZ" sz="2200" dirty="0"/>
              <a:t> </a:t>
            </a:r>
            <a:r>
              <a:rPr lang="cs-CZ" sz="2200" dirty="0" err="1"/>
              <a:t>law</a:t>
            </a:r>
            <a:endParaRPr lang="cs-CZ" sz="2200" dirty="0"/>
          </a:p>
          <a:p>
            <a:pPr>
              <a:lnSpc>
                <a:spcPct val="120000"/>
              </a:lnSpc>
              <a:spcAft>
                <a:spcPts val="600"/>
              </a:spcAft>
            </a:pPr>
            <a:r>
              <a:rPr lang="cs-CZ" sz="2200" dirty="0" err="1"/>
              <a:t>all</a:t>
            </a:r>
            <a:r>
              <a:rPr lang="cs-CZ" sz="2200" dirty="0"/>
              <a:t> </a:t>
            </a:r>
            <a:r>
              <a:rPr lang="cs-CZ" sz="2200" dirty="0" err="1"/>
              <a:t>members</a:t>
            </a:r>
            <a:r>
              <a:rPr lang="cs-CZ" sz="2200" dirty="0"/>
              <a:t> are </a:t>
            </a:r>
            <a:r>
              <a:rPr lang="cs-CZ" sz="2200" dirty="0" err="1"/>
              <a:t>obliged</a:t>
            </a:r>
            <a:r>
              <a:rPr lang="cs-CZ" sz="2200" dirty="0"/>
              <a:t> to sign </a:t>
            </a:r>
            <a:r>
              <a:rPr lang="en-US" sz="2200" dirty="0"/>
              <a:t>The European Convention on Human Rights </a:t>
            </a:r>
            <a:endParaRPr lang="cs-CZ" sz="2200" dirty="0"/>
          </a:p>
          <a:p>
            <a:pPr>
              <a:lnSpc>
                <a:spcPct val="120000"/>
              </a:lnSpc>
              <a:spcAft>
                <a:spcPts val="600"/>
              </a:spcAft>
            </a:pPr>
            <a:endParaRPr lang="cs-CZ" sz="2000" dirty="0"/>
          </a:p>
          <a:p>
            <a:pPr>
              <a:lnSpc>
                <a:spcPct val="120000"/>
              </a:lnSpc>
              <a:spcAft>
                <a:spcPts val="600"/>
              </a:spcAft>
            </a:pPr>
            <a:endParaRPr lang="cs-CZ" sz="2000" dirty="0"/>
          </a:p>
        </p:txBody>
      </p:sp>
      <p:pic>
        <p:nvPicPr>
          <p:cNvPr id="6" name="Obrázek 5">
            <a:extLst>
              <a:ext uri="{FF2B5EF4-FFF2-40B4-BE49-F238E27FC236}">
                <a16:creationId xmlns:a16="http://schemas.microsoft.com/office/drawing/2014/main" id="{565A0D39-FD4A-C6C7-9163-C19CFFE6B014}"/>
              </a:ext>
            </a:extLst>
          </p:cNvPr>
          <p:cNvPicPr>
            <a:picLocks noChangeAspect="1"/>
          </p:cNvPicPr>
          <p:nvPr/>
        </p:nvPicPr>
        <p:blipFill>
          <a:blip r:embed="rId4"/>
          <a:stretch>
            <a:fillRect/>
          </a:stretch>
        </p:blipFill>
        <p:spPr>
          <a:xfrm>
            <a:off x="7838854" y="2932702"/>
            <a:ext cx="2405076" cy="33976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70778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a:t>International Organisations II</a:t>
            </a:r>
            <a:endParaRPr lang="cs-CZ" dirty="0"/>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35</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a:t>Council of Europe: Membership</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5682000" cy="4139998"/>
          </a:xfrm>
        </p:spPr>
        <p:txBody>
          <a:bodyPr/>
          <a:lstStyle/>
          <a:p>
            <a:pPr>
              <a:lnSpc>
                <a:spcPct val="120000"/>
              </a:lnSpc>
              <a:spcAft>
                <a:spcPts val="600"/>
              </a:spcAft>
            </a:pPr>
            <a:r>
              <a:rPr lang="cs-CZ" sz="2200" dirty="0"/>
              <a:t>46 </a:t>
            </a:r>
            <a:r>
              <a:rPr lang="cs-CZ" sz="2200" dirty="0" err="1"/>
              <a:t>member</a:t>
            </a:r>
            <a:r>
              <a:rPr lang="cs-CZ" sz="2200" dirty="0"/>
              <a:t> </a:t>
            </a:r>
            <a:r>
              <a:rPr lang="cs-CZ" sz="2200" dirty="0" err="1"/>
              <a:t>states</a:t>
            </a:r>
            <a:endParaRPr lang="cs-CZ" sz="2200" dirty="0"/>
          </a:p>
          <a:p>
            <a:pPr>
              <a:lnSpc>
                <a:spcPct val="120000"/>
              </a:lnSpc>
              <a:spcAft>
                <a:spcPts val="600"/>
              </a:spcAft>
            </a:pPr>
            <a:r>
              <a:rPr lang="cs-CZ" sz="2200" dirty="0" err="1"/>
              <a:t>observer</a:t>
            </a:r>
            <a:r>
              <a:rPr lang="cs-CZ" sz="2200" dirty="0"/>
              <a:t> </a:t>
            </a:r>
            <a:r>
              <a:rPr lang="cs-CZ" sz="2200" dirty="0" err="1"/>
              <a:t>states</a:t>
            </a:r>
            <a:r>
              <a:rPr lang="cs-CZ" sz="2200" dirty="0"/>
              <a:t>: </a:t>
            </a:r>
            <a:r>
              <a:rPr lang="en-US" sz="2200" dirty="0"/>
              <a:t>Canada, Holy See, Japan, Mexico and United States of America)</a:t>
            </a:r>
            <a:r>
              <a:rPr lang="cs-CZ" sz="2200" dirty="0"/>
              <a:t> + </a:t>
            </a:r>
            <a:r>
              <a:rPr lang="cs-CZ" sz="2200" dirty="0" err="1"/>
              <a:t>Israel</a:t>
            </a:r>
            <a:r>
              <a:rPr lang="cs-CZ" sz="2200" dirty="0"/>
              <a:t> (</a:t>
            </a:r>
            <a:r>
              <a:rPr lang="cs-CZ" sz="2200" dirty="0" err="1"/>
              <a:t>observer</a:t>
            </a:r>
            <a:r>
              <a:rPr lang="cs-CZ" sz="2200" dirty="0"/>
              <a:t> to </a:t>
            </a:r>
            <a:r>
              <a:rPr lang="cs-CZ" sz="2200" dirty="0" err="1"/>
              <a:t>the</a:t>
            </a:r>
            <a:r>
              <a:rPr lang="cs-CZ" sz="2200" dirty="0"/>
              <a:t> </a:t>
            </a:r>
            <a:r>
              <a:rPr lang="cs-CZ" sz="2200" dirty="0" err="1"/>
              <a:t>Parliamentary</a:t>
            </a:r>
            <a:r>
              <a:rPr lang="cs-CZ" sz="2200" dirty="0"/>
              <a:t> </a:t>
            </a:r>
            <a:r>
              <a:rPr lang="cs-CZ" sz="2200" dirty="0" err="1"/>
              <a:t>Assembly</a:t>
            </a:r>
            <a:r>
              <a:rPr lang="cs-CZ" sz="2200" dirty="0"/>
              <a:t>)</a:t>
            </a:r>
          </a:p>
          <a:p>
            <a:pPr>
              <a:lnSpc>
                <a:spcPct val="120000"/>
              </a:lnSpc>
              <a:spcAft>
                <a:spcPts val="600"/>
              </a:spcAft>
            </a:pPr>
            <a:r>
              <a:rPr lang="cs-CZ" sz="2200" dirty="0" err="1"/>
              <a:t>March</a:t>
            </a:r>
            <a:r>
              <a:rPr lang="cs-CZ" sz="2200" dirty="0"/>
              <a:t> 2022 - </a:t>
            </a:r>
            <a:r>
              <a:rPr lang="cs-CZ" sz="2200" dirty="0" err="1"/>
              <a:t>Russia</a:t>
            </a:r>
            <a:r>
              <a:rPr lang="cs-CZ" sz="2200" dirty="0"/>
              <a:t> </a:t>
            </a:r>
            <a:r>
              <a:rPr lang="cs-CZ" sz="2200" dirty="0" err="1"/>
              <a:t>expelled</a:t>
            </a:r>
            <a:endParaRPr lang="cs-CZ" sz="2200" dirty="0"/>
          </a:p>
          <a:p>
            <a:pPr>
              <a:lnSpc>
                <a:spcPct val="120000"/>
              </a:lnSpc>
              <a:spcAft>
                <a:spcPts val="600"/>
              </a:spcAft>
            </a:pPr>
            <a:endParaRPr lang="cs-CZ" sz="2000" dirty="0"/>
          </a:p>
        </p:txBody>
      </p:sp>
      <p:pic>
        <p:nvPicPr>
          <p:cNvPr id="7" name="Obrázek 6">
            <a:extLst>
              <a:ext uri="{FF2B5EF4-FFF2-40B4-BE49-F238E27FC236}">
                <a16:creationId xmlns:a16="http://schemas.microsoft.com/office/drawing/2014/main" id="{BB56BFB7-3AEA-23A6-68DD-8B1FCCD79967}"/>
              </a:ext>
            </a:extLst>
          </p:cNvPr>
          <p:cNvPicPr>
            <a:picLocks noChangeAspect="1"/>
          </p:cNvPicPr>
          <p:nvPr/>
        </p:nvPicPr>
        <p:blipFill>
          <a:blip r:embed="rId3"/>
          <a:stretch>
            <a:fillRect/>
          </a:stretch>
        </p:blipFill>
        <p:spPr>
          <a:xfrm>
            <a:off x="6498205" y="1134448"/>
            <a:ext cx="5457890" cy="4589104"/>
          </a:xfrm>
          <a:prstGeom prst="rect">
            <a:avLst/>
          </a:prstGeom>
        </p:spPr>
      </p:pic>
    </p:spTree>
    <p:extLst>
      <p:ext uri="{BB962C8B-B14F-4D97-AF65-F5344CB8AC3E}">
        <p14:creationId xmlns:p14="http://schemas.microsoft.com/office/powerpoint/2010/main" val="7104771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36</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err="1"/>
              <a:t>Council</a:t>
            </a:r>
            <a:r>
              <a:rPr lang="cs-CZ" sz="3200" dirty="0"/>
              <a:t> </a:t>
            </a:r>
            <a:r>
              <a:rPr lang="cs-CZ" sz="3200" dirty="0" err="1"/>
              <a:t>of</a:t>
            </a:r>
            <a:r>
              <a:rPr lang="cs-CZ" sz="3200" dirty="0"/>
              <a:t> </a:t>
            </a:r>
            <a:r>
              <a:rPr lang="cs-CZ" sz="3200" dirty="0" err="1"/>
              <a:t>Europe</a:t>
            </a:r>
            <a:r>
              <a:rPr lang="cs-CZ" sz="3200" dirty="0"/>
              <a:t>: </a:t>
            </a:r>
            <a:r>
              <a:rPr lang="cs-CZ" sz="3200" dirty="0" err="1"/>
              <a:t>Structure</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343481" y="1651609"/>
            <a:ext cx="10146424" cy="4139998"/>
          </a:xfrm>
        </p:spPr>
        <p:txBody>
          <a:bodyPr/>
          <a:lstStyle/>
          <a:p>
            <a:pPr marL="72000" indent="0">
              <a:lnSpc>
                <a:spcPct val="110000"/>
              </a:lnSpc>
              <a:spcBef>
                <a:spcPts val="1200"/>
              </a:spcBef>
              <a:spcAft>
                <a:spcPts val="300"/>
              </a:spcAft>
              <a:buNone/>
            </a:pPr>
            <a:r>
              <a:rPr lang="cs-CZ" sz="2200" b="1" dirty="0" err="1"/>
              <a:t>Secretary</a:t>
            </a:r>
            <a:r>
              <a:rPr lang="cs-CZ" sz="2200" b="1" dirty="0"/>
              <a:t> General</a:t>
            </a:r>
          </a:p>
          <a:p>
            <a:pPr>
              <a:lnSpc>
                <a:spcPct val="110000"/>
              </a:lnSpc>
              <a:spcAft>
                <a:spcPts val="600"/>
              </a:spcAft>
            </a:pPr>
            <a:r>
              <a:rPr lang="cs-CZ" sz="2200" dirty="0" err="1"/>
              <a:t>strategic</a:t>
            </a:r>
            <a:r>
              <a:rPr lang="cs-CZ" sz="2200" dirty="0"/>
              <a:t> </a:t>
            </a:r>
            <a:r>
              <a:rPr lang="cs-CZ" sz="2200" dirty="0" err="1"/>
              <a:t>planning</a:t>
            </a:r>
            <a:r>
              <a:rPr lang="cs-CZ" sz="2200" dirty="0"/>
              <a:t> and </a:t>
            </a:r>
            <a:r>
              <a:rPr lang="cs-CZ" sz="2200" dirty="0" err="1"/>
              <a:t>direction</a:t>
            </a:r>
            <a:r>
              <a:rPr lang="cs-CZ" sz="2200" dirty="0"/>
              <a:t> + budget</a:t>
            </a:r>
          </a:p>
          <a:p>
            <a:pPr>
              <a:lnSpc>
                <a:spcPct val="110000"/>
              </a:lnSpc>
              <a:spcAft>
                <a:spcPts val="600"/>
              </a:spcAft>
            </a:pPr>
            <a:r>
              <a:rPr lang="cs-CZ" sz="2200" dirty="0" err="1"/>
              <a:t>elected</a:t>
            </a:r>
            <a:r>
              <a:rPr lang="cs-CZ" sz="2200" dirty="0"/>
              <a:t> by </a:t>
            </a:r>
            <a:r>
              <a:rPr lang="cs-CZ" sz="2200" dirty="0" err="1"/>
              <a:t>the</a:t>
            </a:r>
            <a:r>
              <a:rPr lang="cs-CZ" sz="2200" dirty="0"/>
              <a:t> </a:t>
            </a:r>
            <a:r>
              <a:rPr lang="cs-CZ" sz="2200" dirty="0" err="1"/>
              <a:t>Parliamentary</a:t>
            </a:r>
            <a:r>
              <a:rPr lang="cs-CZ" sz="2200" dirty="0"/>
              <a:t> </a:t>
            </a:r>
            <a:r>
              <a:rPr lang="cs-CZ" sz="2200" dirty="0" err="1"/>
              <a:t>Assembly</a:t>
            </a:r>
            <a:r>
              <a:rPr lang="cs-CZ" sz="2200" dirty="0"/>
              <a:t>, 5-year term</a:t>
            </a:r>
          </a:p>
          <a:p>
            <a:pPr marL="72000" indent="0">
              <a:lnSpc>
                <a:spcPct val="110000"/>
              </a:lnSpc>
              <a:spcBef>
                <a:spcPts val="1200"/>
              </a:spcBef>
              <a:spcAft>
                <a:spcPts val="300"/>
              </a:spcAft>
              <a:buNone/>
            </a:pPr>
            <a:r>
              <a:rPr lang="cs-CZ" sz="2200" b="1" dirty="0" err="1"/>
              <a:t>Committee</a:t>
            </a:r>
            <a:r>
              <a:rPr lang="cs-CZ" sz="2200" b="1" dirty="0"/>
              <a:t> </a:t>
            </a:r>
            <a:r>
              <a:rPr lang="cs-CZ" sz="2200" b="1" dirty="0" err="1"/>
              <a:t>of</a:t>
            </a:r>
            <a:r>
              <a:rPr lang="cs-CZ" sz="2200" b="1" dirty="0"/>
              <a:t> </a:t>
            </a:r>
            <a:r>
              <a:rPr lang="cs-CZ" sz="2200" b="1" dirty="0" err="1"/>
              <a:t>Ministers</a:t>
            </a:r>
            <a:endParaRPr lang="cs-CZ" sz="2200" b="1" dirty="0"/>
          </a:p>
          <a:p>
            <a:pPr>
              <a:lnSpc>
                <a:spcPct val="110000"/>
              </a:lnSpc>
              <a:spcAft>
                <a:spcPts val="600"/>
              </a:spcAft>
            </a:pPr>
            <a:r>
              <a:rPr lang="cs-CZ" sz="2200" dirty="0" err="1"/>
              <a:t>decision-making</a:t>
            </a:r>
            <a:r>
              <a:rPr lang="cs-CZ" sz="2200" dirty="0"/>
              <a:t> body, </a:t>
            </a:r>
            <a:r>
              <a:rPr lang="cs-CZ" sz="2200" dirty="0" err="1"/>
              <a:t>ministers</a:t>
            </a:r>
            <a:r>
              <a:rPr lang="cs-CZ" sz="2200" dirty="0"/>
              <a:t> </a:t>
            </a:r>
            <a:r>
              <a:rPr lang="cs-CZ" sz="2200" dirty="0" err="1"/>
              <a:t>of</a:t>
            </a:r>
            <a:r>
              <a:rPr lang="cs-CZ" sz="2200" dirty="0"/>
              <a:t> </a:t>
            </a:r>
            <a:r>
              <a:rPr lang="cs-CZ" sz="2200" dirty="0" err="1"/>
              <a:t>foreign</a:t>
            </a:r>
            <a:r>
              <a:rPr lang="cs-CZ" sz="2200" dirty="0"/>
              <a:t> </a:t>
            </a:r>
            <a:r>
              <a:rPr lang="cs-CZ" sz="2200" dirty="0" err="1"/>
              <a:t>affairs</a:t>
            </a:r>
            <a:r>
              <a:rPr lang="cs-CZ" sz="2200" dirty="0"/>
              <a:t> / permanent </a:t>
            </a:r>
            <a:r>
              <a:rPr lang="cs-CZ" sz="2200" dirty="0" err="1"/>
              <a:t>diplomatic</a:t>
            </a:r>
            <a:r>
              <a:rPr lang="cs-CZ" sz="2200" dirty="0"/>
              <a:t> </a:t>
            </a:r>
            <a:r>
              <a:rPr lang="cs-CZ" sz="2200" dirty="0" err="1"/>
              <a:t>representatives</a:t>
            </a:r>
            <a:endParaRPr lang="cs-CZ" sz="2200" dirty="0"/>
          </a:p>
          <a:p>
            <a:pPr>
              <a:lnSpc>
                <a:spcPct val="110000"/>
              </a:lnSpc>
              <a:spcAft>
                <a:spcPts val="600"/>
              </a:spcAft>
            </a:pPr>
            <a:r>
              <a:rPr lang="cs-CZ" sz="2200" dirty="0" err="1"/>
              <a:t>decides</a:t>
            </a:r>
            <a:r>
              <a:rPr lang="cs-CZ" sz="2200" dirty="0"/>
              <a:t> </a:t>
            </a:r>
            <a:r>
              <a:rPr lang="cs-CZ" sz="2200" dirty="0" err="1"/>
              <a:t>policy</a:t>
            </a:r>
            <a:r>
              <a:rPr lang="cs-CZ" sz="2200" dirty="0"/>
              <a:t>, </a:t>
            </a:r>
            <a:r>
              <a:rPr lang="cs-CZ" sz="2200" dirty="0" err="1"/>
              <a:t>approves</a:t>
            </a:r>
            <a:r>
              <a:rPr lang="cs-CZ" sz="2200" dirty="0"/>
              <a:t> budget and </a:t>
            </a:r>
            <a:r>
              <a:rPr lang="cs-CZ" sz="2200" dirty="0" err="1"/>
              <a:t>programme</a:t>
            </a:r>
            <a:r>
              <a:rPr lang="cs-CZ" sz="2200" dirty="0"/>
              <a:t> </a:t>
            </a:r>
            <a:r>
              <a:rPr lang="cs-CZ" sz="2200" dirty="0" err="1"/>
              <a:t>of</a:t>
            </a:r>
            <a:r>
              <a:rPr lang="cs-CZ" sz="2200" dirty="0"/>
              <a:t> </a:t>
            </a:r>
            <a:r>
              <a:rPr lang="cs-CZ" sz="2200" dirty="0" err="1"/>
              <a:t>activities</a:t>
            </a:r>
            <a:endParaRPr lang="cs-CZ" sz="2200" dirty="0"/>
          </a:p>
          <a:p>
            <a:pPr marL="72000" indent="0">
              <a:lnSpc>
                <a:spcPct val="110000"/>
              </a:lnSpc>
              <a:spcBef>
                <a:spcPts val="1200"/>
              </a:spcBef>
              <a:spcAft>
                <a:spcPts val="300"/>
              </a:spcAft>
              <a:buNone/>
            </a:pPr>
            <a:r>
              <a:rPr lang="cs-CZ" sz="2200" b="1" dirty="0" err="1"/>
              <a:t>Parliamentary</a:t>
            </a:r>
            <a:r>
              <a:rPr lang="cs-CZ" sz="2200" b="1" dirty="0"/>
              <a:t> </a:t>
            </a:r>
            <a:r>
              <a:rPr lang="cs-CZ" sz="2200" b="1" dirty="0" err="1"/>
              <a:t>Assembly</a:t>
            </a:r>
            <a:r>
              <a:rPr lang="cs-CZ" sz="2200" b="1" dirty="0"/>
              <a:t> (PACE)</a:t>
            </a:r>
            <a:r>
              <a:rPr lang="cs-CZ" sz="2200" dirty="0"/>
              <a:t> - 306 </a:t>
            </a:r>
            <a:r>
              <a:rPr lang="cs-CZ" sz="2200" dirty="0" err="1"/>
              <a:t>members</a:t>
            </a:r>
            <a:endParaRPr lang="cs-CZ" sz="2200" b="1" dirty="0"/>
          </a:p>
          <a:p>
            <a:pPr>
              <a:lnSpc>
                <a:spcPct val="110000"/>
              </a:lnSpc>
              <a:spcAft>
                <a:spcPts val="600"/>
              </a:spcAft>
            </a:pPr>
            <a:r>
              <a:rPr lang="cs-CZ" sz="2200" dirty="0" err="1"/>
              <a:t>elects</a:t>
            </a:r>
            <a:r>
              <a:rPr lang="cs-CZ" sz="2200" dirty="0"/>
              <a:t> </a:t>
            </a:r>
            <a:r>
              <a:rPr lang="cs-CZ" sz="2200" dirty="0" err="1"/>
              <a:t>the</a:t>
            </a:r>
            <a:r>
              <a:rPr lang="cs-CZ" sz="2200" dirty="0"/>
              <a:t> </a:t>
            </a:r>
            <a:r>
              <a:rPr lang="cs-CZ" sz="2200" dirty="0" err="1"/>
              <a:t>SecGen</a:t>
            </a:r>
            <a:r>
              <a:rPr lang="cs-CZ" sz="2200" dirty="0"/>
              <a:t>, </a:t>
            </a:r>
            <a:r>
              <a:rPr lang="cs-CZ" sz="2200" dirty="0" err="1"/>
              <a:t>the</a:t>
            </a:r>
            <a:r>
              <a:rPr lang="cs-CZ" sz="2200" dirty="0"/>
              <a:t> </a:t>
            </a:r>
            <a:r>
              <a:rPr lang="cs-CZ" sz="2200" dirty="0" err="1"/>
              <a:t>Human</a:t>
            </a:r>
            <a:r>
              <a:rPr lang="cs-CZ" sz="2200" dirty="0"/>
              <a:t> </a:t>
            </a:r>
            <a:r>
              <a:rPr lang="cs-CZ" sz="2200" dirty="0" err="1"/>
              <a:t>Rights</a:t>
            </a:r>
            <a:r>
              <a:rPr lang="cs-CZ" sz="2200" dirty="0"/>
              <a:t> </a:t>
            </a:r>
            <a:r>
              <a:rPr lang="cs-CZ" sz="2200" dirty="0" err="1"/>
              <a:t>Commissioner</a:t>
            </a:r>
            <a:r>
              <a:rPr lang="cs-CZ" sz="2200" dirty="0"/>
              <a:t> and </a:t>
            </a:r>
            <a:r>
              <a:rPr lang="cs-CZ" sz="2200" dirty="0" err="1"/>
              <a:t>the</a:t>
            </a:r>
            <a:r>
              <a:rPr lang="cs-CZ" sz="2200" dirty="0"/>
              <a:t> ECHR </a:t>
            </a:r>
            <a:r>
              <a:rPr lang="cs-CZ" sz="2200" dirty="0" err="1"/>
              <a:t>judges</a:t>
            </a:r>
            <a:endParaRPr lang="cs-CZ" sz="2200" dirty="0"/>
          </a:p>
          <a:p>
            <a:pPr>
              <a:lnSpc>
                <a:spcPct val="110000"/>
              </a:lnSpc>
              <a:spcAft>
                <a:spcPts val="600"/>
              </a:spcAft>
            </a:pPr>
            <a:r>
              <a:rPr lang="cs-CZ" sz="2200" dirty="0"/>
              <a:t>a </a:t>
            </a:r>
            <a:r>
              <a:rPr lang="cs-CZ" sz="2200" dirty="0" err="1"/>
              <a:t>forum</a:t>
            </a:r>
            <a:r>
              <a:rPr lang="cs-CZ" sz="2200" dirty="0"/>
              <a:t> </a:t>
            </a:r>
            <a:r>
              <a:rPr lang="cs-CZ" sz="2200" dirty="0" err="1"/>
              <a:t>for</a:t>
            </a:r>
            <a:r>
              <a:rPr lang="cs-CZ" sz="2200" dirty="0"/>
              <a:t> </a:t>
            </a:r>
            <a:r>
              <a:rPr lang="cs-CZ" sz="2200" dirty="0" err="1"/>
              <a:t>debate</a:t>
            </a:r>
            <a:endParaRPr lang="cs-CZ" sz="2200" dirty="0"/>
          </a:p>
          <a:p>
            <a:pPr>
              <a:lnSpc>
                <a:spcPct val="120000"/>
              </a:lnSpc>
              <a:spcAft>
                <a:spcPts val="600"/>
              </a:spcAft>
            </a:pPr>
            <a:endParaRPr lang="cs-CZ" sz="2000" dirty="0"/>
          </a:p>
        </p:txBody>
      </p:sp>
      <p:sp>
        <p:nvSpPr>
          <p:cNvPr id="7" name="TextovéPole 6">
            <a:extLst>
              <a:ext uri="{FF2B5EF4-FFF2-40B4-BE49-F238E27FC236}">
                <a16:creationId xmlns:a16="http://schemas.microsoft.com/office/drawing/2014/main" id="{1A9D8B16-3B2C-7FE1-5494-8CF1B84132C4}"/>
              </a:ext>
            </a:extLst>
          </p:cNvPr>
          <p:cNvSpPr txBox="1"/>
          <p:nvPr/>
        </p:nvSpPr>
        <p:spPr>
          <a:xfrm>
            <a:off x="10047028" y="3346936"/>
            <a:ext cx="1953892" cy="523220"/>
          </a:xfrm>
          <a:prstGeom prst="rect">
            <a:avLst/>
          </a:prstGeom>
          <a:noFill/>
        </p:spPr>
        <p:txBody>
          <a:bodyPr wrap="square" rtlCol="0">
            <a:spAutoFit/>
          </a:bodyPr>
          <a:lstStyle/>
          <a:p>
            <a:pPr algn="l"/>
            <a:r>
              <a:rPr lang="cs-CZ" sz="2800" dirty="0">
                <a:latin typeface="Freestyle Script" panose="030804020302050B0404" pitchFamily="66" charset="0"/>
              </a:rPr>
              <a:t>Alain </a:t>
            </a:r>
            <a:r>
              <a:rPr lang="cs-CZ" sz="2800" dirty="0" err="1">
                <a:latin typeface="Freestyle Script" panose="030804020302050B0404" pitchFamily="66" charset="0"/>
              </a:rPr>
              <a:t>Berset</a:t>
            </a:r>
            <a:endParaRPr lang="cs-CZ" sz="2800" dirty="0">
              <a:latin typeface="Freestyle Script" panose="030804020302050B0404" pitchFamily="66" charset="0"/>
            </a:endParaRPr>
          </a:p>
        </p:txBody>
      </p:sp>
      <p:pic>
        <p:nvPicPr>
          <p:cNvPr id="11" name="Obrázek 10" descr="Obsah obrázku oblek, oblečení, osoba, Lidská tvář&#10;&#10;Obsah generovaný pomocí AI může být nesprávný.">
            <a:extLst>
              <a:ext uri="{FF2B5EF4-FFF2-40B4-BE49-F238E27FC236}">
                <a16:creationId xmlns:a16="http://schemas.microsoft.com/office/drawing/2014/main" id="{E11909F3-96A5-533B-87A1-6CDA5B2EE9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7270" y="818558"/>
            <a:ext cx="4091249" cy="25283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68143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37</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err="1"/>
              <a:t>Council</a:t>
            </a:r>
            <a:r>
              <a:rPr lang="cs-CZ" sz="3200" dirty="0"/>
              <a:t> </a:t>
            </a:r>
            <a:r>
              <a:rPr lang="cs-CZ" sz="3200" dirty="0" err="1"/>
              <a:t>of</a:t>
            </a:r>
            <a:r>
              <a:rPr lang="cs-CZ" sz="3200" dirty="0"/>
              <a:t> </a:t>
            </a:r>
            <a:r>
              <a:rPr lang="cs-CZ" sz="3200" dirty="0" err="1"/>
              <a:t>Europe</a:t>
            </a:r>
            <a:r>
              <a:rPr lang="cs-CZ" sz="3200" dirty="0"/>
              <a:t>: </a:t>
            </a:r>
            <a:r>
              <a:rPr lang="cs-CZ" sz="3200" dirty="0" err="1"/>
              <a:t>Structure</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343481" y="1359001"/>
            <a:ext cx="7391530" cy="4139998"/>
          </a:xfrm>
        </p:spPr>
        <p:txBody>
          <a:bodyPr/>
          <a:lstStyle/>
          <a:p>
            <a:pPr marL="72000" indent="0">
              <a:lnSpc>
                <a:spcPct val="120000"/>
              </a:lnSpc>
              <a:spcBef>
                <a:spcPts val="1200"/>
              </a:spcBef>
              <a:spcAft>
                <a:spcPts val="300"/>
              </a:spcAft>
              <a:buNone/>
            </a:pPr>
            <a:r>
              <a:rPr lang="en-US" sz="2200" b="1" dirty="0"/>
              <a:t>Congress of Local and Regional Authorities</a:t>
            </a:r>
            <a:endParaRPr lang="cs-CZ" sz="2200" b="1" dirty="0"/>
          </a:p>
          <a:p>
            <a:pPr>
              <a:lnSpc>
                <a:spcPct val="120000"/>
              </a:lnSpc>
              <a:spcAft>
                <a:spcPts val="600"/>
              </a:spcAft>
            </a:pPr>
            <a:r>
              <a:rPr lang="cs-CZ" sz="2200" dirty="0" err="1"/>
              <a:t>responsible</a:t>
            </a:r>
            <a:r>
              <a:rPr lang="cs-CZ" sz="2200" dirty="0"/>
              <a:t> </a:t>
            </a:r>
            <a:r>
              <a:rPr lang="cs-CZ" sz="2200" dirty="0" err="1"/>
              <a:t>for</a:t>
            </a:r>
            <a:r>
              <a:rPr lang="cs-CZ" sz="2200" dirty="0"/>
              <a:t> </a:t>
            </a:r>
            <a:r>
              <a:rPr lang="cs-CZ" sz="2200" dirty="0" err="1"/>
              <a:t>strengthening</a:t>
            </a:r>
            <a:r>
              <a:rPr lang="cs-CZ" sz="2200" dirty="0"/>
              <a:t> </a:t>
            </a:r>
            <a:r>
              <a:rPr lang="cs-CZ" sz="2200" dirty="0" err="1"/>
              <a:t>local</a:t>
            </a:r>
            <a:r>
              <a:rPr lang="cs-CZ" sz="2200" dirty="0"/>
              <a:t> and </a:t>
            </a:r>
            <a:r>
              <a:rPr lang="cs-CZ" sz="2200" dirty="0" err="1"/>
              <a:t>regional</a:t>
            </a:r>
            <a:r>
              <a:rPr lang="cs-CZ" sz="2200" dirty="0"/>
              <a:t> </a:t>
            </a:r>
            <a:r>
              <a:rPr lang="cs-CZ" sz="2200" dirty="0" err="1"/>
              <a:t>democracy</a:t>
            </a:r>
            <a:endParaRPr lang="cs-CZ" sz="2200" dirty="0"/>
          </a:p>
          <a:p>
            <a:pPr marL="72000" indent="0">
              <a:lnSpc>
                <a:spcPct val="120000"/>
              </a:lnSpc>
              <a:spcBef>
                <a:spcPts val="1200"/>
              </a:spcBef>
              <a:spcAft>
                <a:spcPts val="300"/>
              </a:spcAft>
              <a:buNone/>
            </a:pPr>
            <a:r>
              <a:rPr lang="en-US" sz="2200" b="1" dirty="0"/>
              <a:t>European Court of Human Rights</a:t>
            </a:r>
            <a:endParaRPr lang="cs-CZ" sz="2200" b="1" dirty="0"/>
          </a:p>
          <a:p>
            <a:pPr>
              <a:lnSpc>
                <a:spcPct val="120000"/>
              </a:lnSpc>
              <a:spcAft>
                <a:spcPts val="600"/>
              </a:spcAft>
            </a:pPr>
            <a:r>
              <a:rPr lang="cs-CZ" sz="2200" dirty="0"/>
              <a:t>permanent </a:t>
            </a:r>
            <a:r>
              <a:rPr lang="cs-CZ" sz="2200" dirty="0" err="1"/>
              <a:t>judicial</a:t>
            </a:r>
            <a:r>
              <a:rPr lang="cs-CZ" sz="2200" dirty="0"/>
              <a:t> body </a:t>
            </a:r>
          </a:p>
          <a:p>
            <a:pPr>
              <a:lnSpc>
                <a:spcPct val="120000"/>
              </a:lnSpc>
              <a:spcAft>
                <a:spcPts val="600"/>
              </a:spcAft>
            </a:pPr>
            <a:r>
              <a:rPr lang="en-US" sz="2200" dirty="0"/>
              <a:t>guarantees the rights safeguarded by the European Convention on Human Right</a:t>
            </a:r>
            <a:endParaRPr lang="cs-CZ" sz="2200" dirty="0"/>
          </a:p>
          <a:p>
            <a:pPr marL="72000" indent="0">
              <a:lnSpc>
                <a:spcPct val="120000"/>
              </a:lnSpc>
              <a:spcBef>
                <a:spcPts val="1200"/>
              </a:spcBef>
              <a:spcAft>
                <a:spcPts val="300"/>
              </a:spcAft>
              <a:buNone/>
            </a:pPr>
            <a:r>
              <a:rPr lang="cs-CZ" sz="2200" b="1" dirty="0" err="1"/>
              <a:t>Commissioner</a:t>
            </a:r>
            <a:r>
              <a:rPr lang="cs-CZ" sz="2200" b="1" dirty="0"/>
              <a:t> </a:t>
            </a:r>
            <a:r>
              <a:rPr lang="cs-CZ" sz="2200" b="1" dirty="0" err="1"/>
              <a:t>for</a:t>
            </a:r>
            <a:r>
              <a:rPr lang="cs-CZ" sz="2200" b="1" dirty="0"/>
              <a:t> </a:t>
            </a:r>
            <a:r>
              <a:rPr lang="cs-CZ" sz="2200" b="1" dirty="0" err="1"/>
              <a:t>Human</a:t>
            </a:r>
            <a:r>
              <a:rPr lang="cs-CZ" sz="2200" b="1" dirty="0"/>
              <a:t> </a:t>
            </a:r>
            <a:r>
              <a:rPr lang="cs-CZ" sz="2200" b="1" dirty="0" err="1"/>
              <a:t>Rights</a:t>
            </a:r>
            <a:endParaRPr lang="cs-CZ" sz="2200" b="1" dirty="0"/>
          </a:p>
          <a:p>
            <a:pPr>
              <a:lnSpc>
                <a:spcPct val="120000"/>
              </a:lnSpc>
              <a:spcAft>
                <a:spcPts val="600"/>
              </a:spcAft>
            </a:pPr>
            <a:r>
              <a:rPr lang="en-US" sz="2200" dirty="0"/>
              <a:t>independently addresses and brings attention to human rights violations.</a:t>
            </a:r>
            <a:endParaRPr lang="cs-CZ" sz="2200" dirty="0"/>
          </a:p>
        </p:txBody>
      </p:sp>
      <p:pic>
        <p:nvPicPr>
          <p:cNvPr id="6" name="Obrázek 5">
            <a:extLst>
              <a:ext uri="{FF2B5EF4-FFF2-40B4-BE49-F238E27FC236}">
                <a16:creationId xmlns:a16="http://schemas.microsoft.com/office/drawing/2014/main" id="{2FB08124-0451-D031-CAAF-BA060C2EECCB}"/>
              </a:ext>
            </a:extLst>
          </p:cNvPr>
          <p:cNvPicPr>
            <a:picLocks noChangeAspect="1"/>
          </p:cNvPicPr>
          <p:nvPr/>
        </p:nvPicPr>
        <p:blipFill>
          <a:blip r:embed="rId3"/>
          <a:stretch>
            <a:fillRect/>
          </a:stretch>
        </p:blipFill>
        <p:spPr>
          <a:xfrm>
            <a:off x="6843125" y="785962"/>
            <a:ext cx="4597288" cy="2574481"/>
          </a:xfrm>
          <a:prstGeom prst="rect">
            <a:avLst/>
          </a:prstGeom>
          <a:ln>
            <a:noFill/>
          </a:ln>
          <a:effectLst>
            <a:outerShdw blurRad="292100" dist="139700" dir="2700000" algn="tl" rotWithShape="0">
              <a:srgbClr val="333333">
                <a:alpha val="65000"/>
              </a:srgbClr>
            </a:outerShdw>
          </a:effectLst>
        </p:spPr>
      </p:pic>
      <p:pic>
        <p:nvPicPr>
          <p:cNvPr id="7" name="Obrázek 6">
            <a:extLst>
              <a:ext uri="{FF2B5EF4-FFF2-40B4-BE49-F238E27FC236}">
                <a16:creationId xmlns:a16="http://schemas.microsoft.com/office/drawing/2014/main" id="{87EC4194-6AE4-8E54-7CCB-287836927C41}"/>
              </a:ext>
            </a:extLst>
          </p:cNvPr>
          <p:cNvPicPr>
            <a:picLocks noChangeAspect="1"/>
          </p:cNvPicPr>
          <p:nvPr/>
        </p:nvPicPr>
        <p:blipFill>
          <a:blip r:embed="rId4"/>
          <a:stretch>
            <a:fillRect/>
          </a:stretch>
        </p:blipFill>
        <p:spPr>
          <a:xfrm>
            <a:off x="7735011" y="3595294"/>
            <a:ext cx="4236621" cy="16267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097826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38</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en-US" sz="3200" dirty="0"/>
              <a:t>Council of Europe</a:t>
            </a:r>
            <a:r>
              <a:rPr lang="cs-CZ" sz="3200" dirty="0"/>
              <a:t>: </a:t>
            </a:r>
            <a:r>
              <a:rPr lang="cs-CZ" sz="3200" dirty="0" err="1"/>
              <a:t>Activity</a:t>
            </a:r>
            <a:r>
              <a:rPr lang="cs-CZ" sz="3200" dirty="0"/>
              <a:t> / </a:t>
            </a:r>
            <a:r>
              <a:rPr lang="cs-CZ" sz="3200" dirty="0" err="1"/>
              <a:t>Achievements</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3999" y="1665108"/>
            <a:ext cx="10799433" cy="4139998"/>
          </a:xfrm>
        </p:spPr>
        <p:txBody>
          <a:bodyPr/>
          <a:lstStyle/>
          <a:p>
            <a:pPr>
              <a:lnSpc>
                <a:spcPct val="120000"/>
              </a:lnSpc>
              <a:spcAft>
                <a:spcPts val="600"/>
              </a:spcAft>
            </a:pPr>
            <a:r>
              <a:rPr lang="cs-CZ" sz="2200" dirty="0" err="1"/>
              <a:t>strengthening</a:t>
            </a:r>
            <a:r>
              <a:rPr lang="cs-CZ" sz="2200" dirty="0"/>
              <a:t> </a:t>
            </a:r>
            <a:r>
              <a:rPr lang="cs-CZ" sz="2200" dirty="0" err="1"/>
              <a:t>of</a:t>
            </a:r>
            <a:r>
              <a:rPr lang="cs-CZ" sz="2200" dirty="0"/>
              <a:t> </a:t>
            </a:r>
            <a:r>
              <a:rPr lang="cs-CZ" sz="2200" dirty="0" err="1"/>
              <a:t>human</a:t>
            </a:r>
            <a:r>
              <a:rPr lang="cs-CZ" sz="2200" dirty="0"/>
              <a:t> </a:t>
            </a:r>
            <a:r>
              <a:rPr lang="cs-CZ" sz="2200" dirty="0" err="1"/>
              <a:t>rights</a:t>
            </a:r>
            <a:r>
              <a:rPr lang="cs-CZ" sz="2200" dirty="0"/>
              <a:t> (</a:t>
            </a:r>
            <a:r>
              <a:rPr lang="cs-CZ" sz="2200" dirty="0" err="1"/>
              <a:t>through</a:t>
            </a:r>
            <a:r>
              <a:rPr lang="cs-CZ" sz="2200" dirty="0"/>
              <a:t> </a:t>
            </a:r>
            <a:r>
              <a:rPr lang="cs-CZ" sz="2200" dirty="0" err="1"/>
              <a:t>conventions</a:t>
            </a:r>
            <a:r>
              <a:rPr lang="cs-CZ" sz="2200" dirty="0"/>
              <a:t>)</a:t>
            </a:r>
          </a:p>
          <a:p>
            <a:pPr lvl="1">
              <a:lnSpc>
                <a:spcPct val="120000"/>
              </a:lnSpc>
              <a:spcAft>
                <a:spcPts val="600"/>
              </a:spcAft>
            </a:pPr>
            <a:r>
              <a:rPr lang="en-US" sz="2200" dirty="0"/>
              <a:t>the </a:t>
            </a:r>
            <a:r>
              <a:rPr lang="en-US" sz="2200" dirty="0">
                <a:solidFill>
                  <a:srgbClr val="9100DC"/>
                </a:solidFill>
              </a:rPr>
              <a:t>European Convention on Human Rights </a:t>
            </a:r>
            <a:r>
              <a:rPr lang="cs-CZ" sz="2200" dirty="0"/>
              <a:t>(</a:t>
            </a:r>
            <a:r>
              <a:rPr lang="cs-CZ" sz="2200" dirty="0" err="1"/>
              <a:t>adopted</a:t>
            </a:r>
            <a:r>
              <a:rPr lang="cs-CZ" sz="2200" dirty="0"/>
              <a:t> in 1950)</a:t>
            </a:r>
          </a:p>
          <a:p>
            <a:pPr lvl="1">
              <a:lnSpc>
                <a:spcPct val="120000"/>
              </a:lnSpc>
              <a:spcAft>
                <a:spcPts val="600"/>
              </a:spcAft>
            </a:pPr>
            <a:r>
              <a:rPr lang="cs-CZ" sz="2200" dirty="0" err="1"/>
              <a:t>abolition</a:t>
            </a:r>
            <a:r>
              <a:rPr lang="cs-CZ" sz="2200" dirty="0"/>
              <a:t> </a:t>
            </a:r>
            <a:r>
              <a:rPr lang="cs-CZ" sz="2200" dirty="0" err="1"/>
              <a:t>of</a:t>
            </a:r>
            <a:r>
              <a:rPr lang="cs-CZ" sz="2200" dirty="0"/>
              <a:t> </a:t>
            </a:r>
            <a:r>
              <a:rPr lang="cs-CZ" sz="2200" dirty="0" err="1"/>
              <a:t>the</a:t>
            </a:r>
            <a:r>
              <a:rPr lang="cs-CZ" sz="2200" dirty="0"/>
              <a:t> </a:t>
            </a:r>
            <a:r>
              <a:rPr lang="cs-CZ" sz="2200" dirty="0" err="1"/>
              <a:t>death</a:t>
            </a:r>
            <a:r>
              <a:rPr lang="cs-CZ" sz="2200" dirty="0"/>
              <a:t> penalty (</a:t>
            </a:r>
            <a:r>
              <a:rPr lang="cs-CZ" sz="2200" dirty="0" err="1"/>
              <a:t>Protocol</a:t>
            </a:r>
            <a:r>
              <a:rPr lang="cs-CZ" sz="2200" dirty="0"/>
              <a:t> No. 6 + 13 to </a:t>
            </a:r>
            <a:r>
              <a:rPr lang="cs-CZ" sz="2200" dirty="0" err="1"/>
              <a:t>the</a:t>
            </a:r>
            <a:r>
              <a:rPr lang="cs-CZ" sz="2200" dirty="0"/>
              <a:t> ECHR)</a:t>
            </a:r>
          </a:p>
          <a:p>
            <a:pPr lvl="1">
              <a:lnSpc>
                <a:spcPct val="120000"/>
              </a:lnSpc>
              <a:spcAft>
                <a:spcPts val="600"/>
              </a:spcAft>
            </a:pPr>
            <a:r>
              <a:rPr lang="cs-CZ" sz="2200" dirty="0" err="1"/>
              <a:t>countries</a:t>
            </a:r>
            <a:r>
              <a:rPr lang="cs-CZ" sz="2200" dirty="0"/>
              <a:t> </a:t>
            </a:r>
            <a:r>
              <a:rPr lang="cs-CZ" sz="2200" dirty="0" err="1"/>
              <a:t>subject</a:t>
            </a:r>
            <a:r>
              <a:rPr lang="cs-CZ" sz="2200" dirty="0"/>
              <a:t> to independent monitoring </a:t>
            </a:r>
            <a:r>
              <a:rPr lang="cs-CZ" sz="2200" dirty="0" err="1"/>
              <a:t>mechanisms</a:t>
            </a:r>
            <a:r>
              <a:rPr lang="cs-CZ" sz="2200" dirty="0"/>
              <a:t> </a:t>
            </a:r>
          </a:p>
          <a:p>
            <a:pPr>
              <a:lnSpc>
                <a:spcPct val="120000"/>
              </a:lnSpc>
              <a:spcBef>
                <a:spcPts val="1200"/>
              </a:spcBef>
              <a:spcAft>
                <a:spcPts val="600"/>
              </a:spcAft>
            </a:pPr>
            <a:r>
              <a:rPr lang="cs-CZ" sz="2200" dirty="0" err="1"/>
              <a:t>issues</a:t>
            </a:r>
            <a:r>
              <a:rPr lang="cs-CZ" sz="2200" dirty="0"/>
              <a:t> </a:t>
            </a:r>
            <a:r>
              <a:rPr lang="cs-CZ" sz="2200" dirty="0" err="1"/>
              <a:t>of</a:t>
            </a:r>
            <a:r>
              <a:rPr lang="cs-CZ" sz="2200" dirty="0"/>
              <a:t> </a:t>
            </a:r>
            <a:r>
              <a:rPr lang="cs-CZ" sz="2200" dirty="0" err="1"/>
              <a:t>common</a:t>
            </a:r>
            <a:r>
              <a:rPr lang="cs-CZ" sz="2200" dirty="0"/>
              <a:t> </a:t>
            </a:r>
            <a:r>
              <a:rPr lang="cs-CZ" sz="2200" dirty="0" err="1"/>
              <a:t>concerns</a:t>
            </a:r>
            <a:r>
              <a:rPr lang="cs-CZ" sz="2200" dirty="0"/>
              <a:t> (</a:t>
            </a:r>
            <a:r>
              <a:rPr lang="cs-CZ" sz="2200" dirty="0" err="1"/>
              <a:t>Freedom</a:t>
            </a:r>
            <a:r>
              <a:rPr lang="cs-CZ" sz="2200" dirty="0"/>
              <a:t> </a:t>
            </a:r>
            <a:r>
              <a:rPr lang="cs-CZ" sz="2200" dirty="0" err="1"/>
              <a:t>of</a:t>
            </a:r>
            <a:r>
              <a:rPr lang="cs-CZ" sz="2200" dirty="0"/>
              <a:t> </a:t>
            </a:r>
            <a:r>
              <a:rPr lang="cs-CZ" sz="2200" dirty="0" err="1"/>
              <a:t>Expression</a:t>
            </a:r>
            <a:r>
              <a:rPr lang="cs-CZ" sz="2200" dirty="0"/>
              <a:t>, Gender </a:t>
            </a:r>
            <a:r>
              <a:rPr lang="cs-CZ" sz="2200" dirty="0" err="1"/>
              <a:t>Equality</a:t>
            </a:r>
            <a:r>
              <a:rPr lang="cs-CZ" sz="2200" dirty="0"/>
              <a:t>, </a:t>
            </a:r>
            <a:r>
              <a:rPr lang="cs-CZ" sz="2200" dirty="0" err="1"/>
              <a:t>Discrimination</a:t>
            </a:r>
            <a:r>
              <a:rPr lang="cs-CZ" sz="2200" dirty="0"/>
              <a:t>, </a:t>
            </a:r>
            <a:r>
              <a:rPr lang="cs-CZ" sz="2200" dirty="0" err="1"/>
              <a:t>Racism</a:t>
            </a:r>
            <a:r>
              <a:rPr lang="cs-CZ" sz="2200" dirty="0"/>
              <a:t>, </a:t>
            </a:r>
            <a:r>
              <a:rPr lang="cs-CZ" sz="2200" dirty="0" err="1"/>
              <a:t>Trafficiking</a:t>
            </a:r>
            <a:r>
              <a:rPr lang="cs-CZ" sz="2200" dirty="0"/>
              <a:t> in </a:t>
            </a:r>
            <a:r>
              <a:rPr lang="cs-CZ" sz="2200" dirty="0" err="1"/>
              <a:t>Human</a:t>
            </a:r>
            <a:r>
              <a:rPr lang="cs-CZ" sz="2200" dirty="0"/>
              <a:t> </a:t>
            </a:r>
            <a:r>
              <a:rPr lang="cs-CZ" sz="2200" dirty="0" err="1"/>
              <a:t>Beings</a:t>
            </a:r>
            <a:r>
              <a:rPr lang="cs-CZ" sz="2200" dirty="0"/>
              <a:t>, </a:t>
            </a:r>
            <a:r>
              <a:rPr lang="cs-CZ" sz="2200" dirty="0" err="1"/>
              <a:t>Corruption</a:t>
            </a:r>
            <a:r>
              <a:rPr lang="cs-CZ" sz="2200" dirty="0"/>
              <a:t>, </a:t>
            </a:r>
            <a:r>
              <a:rPr lang="cs-CZ" sz="2200" dirty="0" err="1"/>
              <a:t>Cybercrime</a:t>
            </a:r>
            <a:r>
              <a:rPr lang="cs-CZ" sz="2200" dirty="0"/>
              <a:t>, Sport, Data </a:t>
            </a:r>
            <a:r>
              <a:rPr lang="cs-CZ" sz="2200" dirty="0" err="1"/>
              <a:t>Protection</a:t>
            </a:r>
            <a:r>
              <a:rPr lang="cs-CZ" sz="2200" dirty="0"/>
              <a:t>… )</a:t>
            </a:r>
          </a:p>
          <a:p>
            <a:pPr>
              <a:lnSpc>
                <a:spcPct val="120000"/>
              </a:lnSpc>
              <a:spcBef>
                <a:spcPts val="1200"/>
              </a:spcBef>
              <a:spcAft>
                <a:spcPts val="600"/>
              </a:spcAft>
            </a:pPr>
            <a:r>
              <a:rPr lang="cs-CZ" sz="2200" dirty="0" err="1"/>
              <a:t>election</a:t>
            </a:r>
            <a:r>
              <a:rPr lang="cs-CZ" sz="2200" dirty="0"/>
              <a:t> </a:t>
            </a:r>
            <a:r>
              <a:rPr lang="cs-CZ" sz="2200" dirty="0" err="1"/>
              <a:t>observation</a:t>
            </a:r>
            <a:r>
              <a:rPr lang="cs-CZ" sz="2200" dirty="0"/>
              <a:t> - role </a:t>
            </a:r>
            <a:r>
              <a:rPr lang="cs-CZ" sz="2200" dirty="0" err="1"/>
              <a:t>of</a:t>
            </a:r>
            <a:r>
              <a:rPr lang="cs-CZ" sz="2200" dirty="0"/>
              <a:t> </a:t>
            </a:r>
            <a:r>
              <a:rPr lang="cs-CZ" sz="2200" dirty="0" err="1"/>
              <a:t>the</a:t>
            </a:r>
            <a:r>
              <a:rPr lang="cs-CZ" sz="2200" dirty="0"/>
              <a:t> PACE and </a:t>
            </a:r>
            <a:r>
              <a:rPr lang="cs-CZ" sz="2200" dirty="0" err="1"/>
              <a:t>the</a:t>
            </a:r>
            <a:r>
              <a:rPr lang="cs-CZ" sz="2200" dirty="0"/>
              <a:t> </a:t>
            </a:r>
            <a:r>
              <a:rPr lang="cs-CZ" sz="2200" dirty="0" err="1"/>
              <a:t>Congress</a:t>
            </a:r>
            <a:r>
              <a:rPr lang="cs-CZ" sz="2200" dirty="0"/>
              <a:t> </a:t>
            </a:r>
            <a:r>
              <a:rPr lang="cs-CZ" sz="2200" dirty="0" err="1"/>
              <a:t>of</a:t>
            </a:r>
            <a:r>
              <a:rPr lang="cs-CZ" sz="2200" dirty="0"/>
              <a:t> </a:t>
            </a:r>
            <a:r>
              <a:rPr lang="cs-CZ" sz="2200" dirty="0" err="1"/>
              <a:t>Local</a:t>
            </a:r>
            <a:r>
              <a:rPr lang="cs-CZ" sz="2200" dirty="0"/>
              <a:t> and </a:t>
            </a:r>
            <a:r>
              <a:rPr lang="cs-CZ" sz="2200" dirty="0" err="1"/>
              <a:t>Regional</a:t>
            </a:r>
            <a:r>
              <a:rPr lang="cs-CZ" sz="2200" dirty="0"/>
              <a:t> </a:t>
            </a:r>
            <a:r>
              <a:rPr lang="cs-CZ" sz="2200" dirty="0" err="1"/>
              <a:t>Authorities</a:t>
            </a:r>
            <a:endParaRPr lang="cs-CZ" sz="2200" dirty="0"/>
          </a:p>
        </p:txBody>
      </p:sp>
    </p:spTree>
    <p:extLst>
      <p:ext uri="{BB962C8B-B14F-4D97-AF65-F5344CB8AC3E}">
        <p14:creationId xmlns:p14="http://schemas.microsoft.com/office/powerpoint/2010/main" val="18313912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39</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en-US" sz="3200" dirty="0"/>
              <a:t>Council of Europe</a:t>
            </a:r>
            <a:r>
              <a:rPr lang="cs-CZ" sz="3200" dirty="0"/>
              <a:t>: </a:t>
            </a:r>
            <a:r>
              <a:rPr lang="cs-CZ" sz="3200" dirty="0" err="1"/>
              <a:t>Treaties</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557531"/>
            <a:ext cx="8511636" cy="4377104"/>
          </a:xfrm>
        </p:spPr>
        <p:txBody>
          <a:bodyPr/>
          <a:lstStyle/>
          <a:p>
            <a:pPr>
              <a:lnSpc>
                <a:spcPct val="120000"/>
              </a:lnSpc>
              <a:spcAft>
                <a:spcPts val="600"/>
              </a:spcAft>
            </a:pPr>
            <a:r>
              <a:rPr lang="cs-CZ" sz="2000" dirty="0"/>
              <a:t>output </a:t>
            </a:r>
            <a:r>
              <a:rPr lang="cs-CZ" sz="2000" dirty="0" err="1"/>
              <a:t>international</a:t>
            </a:r>
            <a:r>
              <a:rPr lang="cs-CZ" sz="2000" dirty="0"/>
              <a:t> </a:t>
            </a:r>
            <a:r>
              <a:rPr lang="cs-CZ" sz="2000" b="1" dirty="0" err="1"/>
              <a:t>treaties</a:t>
            </a:r>
            <a:r>
              <a:rPr lang="cs-CZ" sz="2000" dirty="0"/>
              <a:t> (</a:t>
            </a:r>
            <a:r>
              <a:rPr lang="cs-CZ" sz="2000" dirty="0" err="1"/>
              <a:t>different</a:t>
            </a:r>
            <a:r>
              <a:rPr lang="cs-CZ" sz="2000" dirty="0"/>
              <a:t> </a:t>
            </a:r>
            <a:r>
              <a:rPr lang="cs-CZ" sz="2000" dirty="0" err="1"/>
              <a:t>names</a:t>
            </a:r>
            <a:r>
              <a:rPr lang="cs-CZ" sz="2000" dirty="0"/>
              <a:t> - </a:t>
            </a:r>
            <a:r>
              <a:rPr lang="cs-CZ" sz="2000" dirty="0" err="1"/>
              <a:t>convention</a:t>
            </a:r>
            <a:r>
              <a:rPr lang="cs-CZ" sz="2000" dirty="0"/>
              <a:t>, </a:t>
            </a:r>
            <a:r>
              <a:rPr lang="cs-CZ" sz="2000" dirty="0" err="1"/>
              <a:t>agreement</a:t>
            </a:r>
            <a:r>
              <a:rPr lang="cs-CZ" sz="2000" dirty="0"/>
              <a:t>, charter… )</a:t>
            </a:r>
          </a:p>
          <a:p>
            <a:pPr>
              <a:lnSpc>
                <a:spcPct val="120000"/>
              </a:lnSpc>
              <a:spcAft>
                <a:spcPts val="600"/>
              </a:spcAft>
            </a:pPr>
            <a:r>
              <a:rPr lang="cs-CZ" sz="2000" dirty="0" err="1"/>
              <a:t>negotiations</a:t>
            </a:r>
            <a:r>
              <a:rPr lang="cs-CZ" sz="2000" dirty="0"/>
              <a:t> </a:t>
            </a:r>
            <a:r>
              <a:rPr lang="cs-CZ" sz="2000" dirty="0">
                <a:cs typeface="Arial" panose="020B0604020202020204" pitchFamily="34" charset="0"/>
              </a:rPr>
              <a:t>→ </a:t>
            </a:r>
            <a:r>
              <a:rPr lang="cs-CZ" sz="2000" dirty="0" err="1">
                <a:cs typeface="Arial" panose="020B0604020202020204" pitchFamily="34" charset="0"/>
              </a:rPr>
              <a:t>Comittee</a:t>
            </a:r>
            <a:r>
              <a:rPr lang="cs-CZ" sz="2000" dirty="0">
                <a:cs typeface="Arial" panose="020B0604020202020204" pitchFamily="34" charset="0"/>
              </a:rPr>
              <a:t> </a:t>
            </a:r>
            <a:r>
              <a:rPr lang="cs-CZ" sz="2000" dirty="0" err="1">
                <a:cs typeface="Arial" panose="020B0604020202020204" pitchFamily="34" charset="0"/>
              </a:rPr>
              <a:t>of</a:t>
            </a:r>
            <a:r>
              <a:rPr lang="cs-CZ" sz="2000" dirty="0">
                <a:cs typeface="Arial" panose="020B0604020202020204" pitchFamily="34" charset="0"/>
              </a:rPr>
              <a:t> </a:t>
            </a:r>
            <a:r>
              <a:rPr lang="cs-CZ" sz="2000" dirty="0" err="1">
                <a:cs typeface="Arial" panose="020B0604020202020204" pitchFamily="34" charset="0"/>
              </a:rPr>
              <a:t>Ministers</a:t>
            </a:r>
            <a:r>
              <a:rPr lang="cs-CZ" sz="2000" dirty="0">
                <a:cs typeface="Arial" panose="020B0604020202020204" pitchFamily="34" charset="0"/>
              </a:rPr>
              <a:t>' </a:t>
            </a:r>
            <a:r>
              <a:rPr lang="cs-CZ" sz="2000" dirty="0" err="1">
                <a:cs typeface="Arial" panose="020B0604020202020204" pitchFamily="34" charset="0"/>
              </a:rPr>
              <a:t>decision</a:t>
            </a:r>
            <a:r>
              <a:rPr lang="cs-CZ" sz="2000" dirty="0">
                <a:cs typeface="Arial" panose="020B0604020202020204" pitchFamily="34" charset="0"/>
              </a:rPr>
              <a:t> to </a:t>
            </a:r>
            <a:r>
              <a:rPr lang="cs-CZ" sz="2000" dirty="0" err="1">
                <a:cs typeface="Arial" panose="020B0604020202020204" pitchFamily="34" charset="0"/>
              </a:rPr>
              <a:t>adopt</a:t>
            </a:r>
            <a:r>
              <a:rPr lang="cs-CZ" sz="2000" dirty="0">
                <a:cs typeface="Arial" panose="020B0604020202020204" pitchFamily="34" charset="0"/>
              </a:rPr>
              <a:t> </a:t>
            </a:r>
            <a:r>
              <a:rPr lang="cs-CZ" sz="2000" dirty="0" err="1">
                <a:cs typeface="Arial" panose="020B0604020202020204" pitchFamily="34" charset="0"/>
              </a:rPr>
              <a:t>the</a:t>
            </a:r>
            <a:r>
              <a:rPr lang="cs-CZ" sz="2000" dirty="0">
                <a:cs typeface="Arial" panose="020B0604020202020204" pitchFamily="34" charset="0"/>
              </a:rPr>
              <a:t> </a:t>
            </a:r>
            <a:r>
              <a:rPr lang="cs-CZ" sz="2000" dirty="0" err="1">
                <a:cs typeface="Arial" panose="020B0604020202020204" pitchFamily="34" charset="0"/>
              </a:rPr>
              <a:t>final</a:t>
            </a:r>
            <a:r>
              <a:rPr lang="cs-CZ" sz="2000" dirty="0">
                <a:cs typeface="Arial" panose="020B0604020202020204" pitchFamily="34" charset="0"/>
              </a:rPr>
              <a:t> text </a:t>
            </a:r>
            <a:r>
              <a:rPr lang="cs-CZ" sz="2000" dirty="0" err="1">
                <a:cs typeface="Arial" panose="020B0604020202020204" pitchFamily="34" charset="0"/>
              </a:rPr>
              <a:t>of</a:t>
            </a:r>
            <a:r>
              <a:rPr lang="cs-CZ" sz="2000" dirty="0">
                <a:cs typeface="Arial" panose="020B0604020202020204" pitchFamily="34" charset="0"/>
              </a:rPr>
              <a:t> a </a:t>
            </a:r>
            <a:r>
              <a:rPr lang="cs-CZ" sz="2000" dirty="0" err="1">
                <a:cs typeface="Arial" panose="020B0604020202020204" pitchFamily="34" charset="0"/>
              </a:rPr>
              <a:t>treaty</a:t>
            </a:r>
            <a:r>
              <a:rPr lang="cs-CZ" sz="2000" dirty="0">
                <a:cs typeface="Arial" panose="020B0604020202020204" pitchFamily="34" charset="0"/>
              </a:rPr>
              <a:t> → open </a:t>
            </a:r>
            <a:r>
              <a:rPr lang="cs-CZ" sz="2000" dirty="0" err="1">
                <a:cs typeface="Arial" panose="020B0604020202020204" pitchFamily="34" charset="0"/>
              </a:rPr>
              <a:t>for</a:t>
            </a:r>
            <a:r>
              <a:rPr lang="cs-CZ" sz="2000" dirty="0">
                <a:cs typeface="Arial" panose="020B0604020202020204" pitchFamily="34" charset="0"/>
              </a:rPr>
              <a:t> </a:t>
            </a:r>
            <a:r>
              <a:rPr lang="cs-CZ" sz="2000" dirty="0" err="1">
                <a:cs typeface="Arial" panose="020B0604020202020204" pitchFamily="34" charset="0"/>
              </a:rPr>
              <a:t>signature</a:t>
            </a:r>
            <a:endParaRPr lang="cs-CZ" sz="2000" dirty="0">
              <a:cs typeface="Arial" panose="020B0604020202020204" pitchFamily="34" charset="0"/>
            </a:endParaRPr>
          </a:p>
          <a:p>
            <a:pPr>
              <a:lnSpc>
                <a:spcPct val="120000"/>
              </a:lnSpc>
              <a:spcAft>
                <a:spcPts val="600"/>
              </a:spcAft>
            </a:pPr>
            <a:r>
              <a:rPr lang="cs-CZ" sz="2000" dirty="0" err="1">
                <a:cs typeface="Arial" panose="020B0604020202020204" pitchFamily="34" charset="0"/>
              </a:rPr>
              <a:t>legal</a:t>
            </a:r>
            <a:r>
              <a:rPr lang="cs-CZ" sz="2000" dirty="0">
                <a:cs typeface="Arial" panose="020B0604020202020204" pitchFamily="34" charset="0"/>
              </a:rPr>
              <a:t> existence </a:t>
            </a:r>
            <a:r>
              <a:rPr lang="cs-CZ" sz="2000" dirty="0" err="1">
                <a:cs typeface="Arial" panose="020B0604020202020204" pitchFamily="34" charset="0"/>
              </a:rPr>
              <a:t>given</a:t>
            </a:r>
            <a:r>
              <a:rPr lang="cs-CZ" sz="2000" dirty="0">
                <a:cs typeface="Arial" panose="020B0604020202020204" pitchFamily="34" charset="0"/>
              </a:rPr>
              <a:t> by </a:t>
            </a:r>
            <a:r>
              <a:rPr lang="cs-CZ" sz="2000" dirty="0" err="1">
                <a:cs typeface="Arial" panose="020B0604020202020204" pitchFamily="34" charset="0"/>
              </a:rPr>
              <a:t>the</a:t>
            </a:r>
            <a:r>
              <a:rPr lang="cs-CZ" sz="2000" dirty="0">
                <a:cs typeface="Arial" panose="020B0604020202020204" pitchFamily="34" charset="0"/>
              </a:rPr>
              <a:t> </a:t>
            </a:r>
            <a:r>
              <a:rPr lang="cs-CZ" sz="2000" dirty="0" err="1">
                <a:cs typeface="Arial" panose="020B0604020202020204" pitchFamily="34" charset="0"/>
              </a:rPr>
              <a:t>consent</a:t>
            </a:r>
            <a:r>
              <a:rPr lang="cs-CZ" sz="2000" dirty="0">
                <a:cs typeface="Arial" panose="020B0604020202020204" pitchFamily="34" charset="0"/>
              </a:rPr>
              <a:t> </a:t>
            </a:r>
            <a:r>
              <a:rPr lang="cs-CZ" sz="2000" dirty="0" err="1">
                <a:cs typeface="Arial" panose="020B0604020202020204" pitchFamily="34" charset="0"/>
              </a:rPr>
              <a:t>of</a:t>
            </a:r>
            <a:r>
              <a:rPr lang="cs-CZ" sz="2000" dirty="0">
                <a:cs typeface="Arial" panose="020B0604020202020204" pitchFamily="34" charset="0"/>
              </a:rPr>
              <a:t> </a:t>
            </a:r>
            <a:r>
              <a:rPr lang="cs-CZ" sz="2000" dirty="0" err="1">
                <a:cs typeface="Arial" panose="020B0604020202020204" pitchFamily="34" charset="0"/>
              </a:rPr>
              <a:t>the</a:t>
            </a:r>
            <a:r>
              <a:rPr lang="cs-CZ" sz="2000" dirty="0">
                <a:cs typeface="Arial" panose="020B0604020202020204" pitchFamily="34" charset="0"/>
              </a:rPr>
              <a:t> </a:t>
            </a:r>
            <a:r>
              <a:rPr lang="cs-CZ" sz="2000" dirty="0" err="1">
                <a:cs typeface="Arial" panose="020B0604020202020204" pitchFamily="34" charset="0"/>
              </a:rPr>
              <a:t>MSs</a:t>
            </a:r>
            <a:r>
              <a:rPr lang="cs-CZ" sz="2000" dirty="0">
                <a:cs typeface="Arial" panose="020B0604020202020204" pitchFamily="34" charset="0"/>
              </a:rPr>
              <a:t> </a:t>
            </a:r>
            <a:r>
              <a:rPr lang="cs-CZ" sz="2000" dirty="0" err="1">
                <a:cs typeface="Arial" panose="020B0604020202020204" pitchFamily="34" charset="0"/>
              </a:rPr>
              <a:t>that</a:t>
            </a:r>
            <a:r>
              <a:rPr lang="cs-CZ" sz="2000" dirty="0">
                <a:cs typeface="Arial" panose="020B0604020202020204" pitchFamily="34" charset="0"/>
              </a:rPr>
              <a:t> sign and </a:t>
            </a:r>
            <a:r>
              <a:rPr lang="cs-CZ" sz="2000" dirty="0" err="1">
                <a:cs typeface="Arial" panose="020B0604020202020204" pitchFamily="34" charset="0"/>
              </a:rPr>
              <a:t>ratify</a:t>
            </a:r>
            <a:r>
              <a:rPr lang="cs-CZ" sz="2000" dirty="0">
                <a:cs typeface="Arial" panose="020B0604020202020204" pitchFamily="34" charset="0"/>
              </a:rPr>
              <a:t> </a:t>
            </a:r>
            <a:r>
              <a:rPr lang="cs-CZ" sz="2000" dirty="0" err="1">
                <a:cs typeface="Arial" panose="020B0604020202020204" pitchFamily="34" charset="0"/>
              </a:rPr>
              <a:t>the</a:t>
            </a:r>
            <a:r>
              <a:rPr lang="cs-CZ" sz="2000" dirty="0">
                <a:cs typeface="Arial" panose="020B0604020202020204" pitchFamily="34" charset="0"/>
              </a:rPr>
              <a:t> </a:t>
            </a:r>
            <a:r>
              <a:rPr lang="cs-CZ" sz="2000" dirty="0" err="1">
                <a:cs typeface="Arial" panose="020B0604020202020204" pitchFamily="34" charset="0"/>
              </a:rPr>
              <a:t>treaties</a:t>
            </a:r>
            <a:endParaRPr lang="cs-CZ" sz="2000" dirty="0">
              <a:cs typeface="Arial" panose="020B0604020202020204" pitchFamily="34" charset="0"/>
            </a:endParaRPr>
          </a:p>
          <a:p>
            <a:pPr>
              <a:lnSpc>
                <a:spcPct val="120000"/>
              </a:lnSpc>
              <a:spcAft>
                <a:spcPts val="600"/>
              </a:spcAft>
            </a:pPr>
            <a:r>
              <a:rPr lang="cs-CZ" sz="2000" dirty="0" err="1">
                <a:cs typeface="Arial" panose="020B0604020202020204" pitchFamily="34" charset="0"/>
              </a:rPr>
              <a:t>published</a:t>
            </a:r>
            <a:r>
              <a:rPr lang="cs-CZ" sz="2000" dirty="0">
                <a:cs typeface="Arial" panose="020B0604020202020204" pitchFamily="34" charset="0"/>
              </a:rPr>
              <a:t> in </a:t>
            </a:r>
            <a:r>
              <a:rPr lang="cs-CZ" sz="2000" dirty="0" err="1">
                <a:cs typeface="Arial" panose="020B0604020202020204" pitchFamily="34" charset="0"/>
              </a:rPr>
              <a:t>European</a:t>
            </a:r>
            <a:r>
              <a:rPr lang="cs-CZ" sz="2000" dirty="0">
                <a:cs typeface="Arial" panose="020B0604020202020204" pitchFamily="34" charset="0"/>
              </a:rPr>
              <a:t> </a:t>
            </a:r>
            <a:r>
              <a:rPr lang="cs-CZ" sz="2000" dirty="0" err="1">
                <a:cs typeface="Arial" panose="020B0604020202020204" pitchFamily="34" charset="0"/>
              </a:rPr>
              <a:t>Treaty</a:t>
            </a:r>
            <a:r>
              <a:rPr lang="cs-CZ" sz="2000" dirty="0">
                <a:cs typeface="Arial" panose="020B0604020202020204" pitchFamily="34" charset="0"/>
              </a:rPr>
              <a:t> </a:t>
            </a:r>
            <a:r>
              <a:rPr lang="cs-CZ" sz="2000" dirty="0" err="1">
                <a:cs typeface="Arial" panose="020B0604020202020204" pitchFamily="34" charset="0"/>
              </a:rPr>
              <a:t>Series</a:t>
            </a:r>
            <a:r>
              <a:rPr lang="cs-CZ" sz="2000" dirty="0">
                <a:cs typeface="Arial" panose="020B0604020202020204" pitchFamily="34" charset="0"/>
              </a:rPr>
              <a:t> (ETS) and </a:t>
            </a:r>
            <a:r>
              <a:rPr lang="cs-CZ" sz="2000" b="1" dirty="0" err="1">
                <a:cs typeface="Arial" panose="020B0604020202020204" pitchFamily="34" charset="0"/>
              </a:rPr>
              <a:t>Council</a:t>
            </a:r>
            <a:r>
              <a:rPr lang="cs-CZ" sz="2000" b="1" dirty="0">
                <a:cs typeface="Arial" panose="020B0604020202020204" pitchFamily="34" charset="0"/>
              </a:rPr>
              <a:t> </a:t>
            </a:r>
            <a:r>
              <a:rPr lang="cs-CZ" sz="2000" b="1" dirty="0" err="1">
                <a:cs typeface="Arial" panose="020B0604020202020204" pitchFamily="34" charset="0"/>
              </a:rPr>
              <a:t>of</a:t>
            </a:r>
            <a:r>
              <a:rPr lang="cs-CZ" sz="2000" b="1" dirty="0">
                <a:cs typeface="Arial" panose="020B0604020202020204" pitchFamily="34" charset="0"/>
              </a:rPr>
              <a:t> </a:t>
            </a:r>
            <a:r>
              <a:rPr lang="cs-CZ" sz="2000" b="1" dirty="0" err="1">
                <a:cs typeface="Arial" panose="020B0604020202020204" pitchFamily="34" charset="0"/>
              </a:rPr>
              <a:t>Europe</a:t>
            </a:r>
            <a:r>
              <a:rPr lang="cs-CZ" sz="2000" b="1" dirty="0">
                <a:cs typeface="Arial" panose="020B0604020202020204" pitchFamily="34" charset="0"/>
              </a:rPr>
              <a:t> </a:t>
            </a:r>
            <a:r>
              <a:rPr lang="cs-CZ" sz="2000" b="1" dirty="0" err="1">
                <a:cs typeface="Arial" panose="020B0604020202020204" pitchFamily="34" charset="0"/>
              </a:rPr>
              <a:t>Treaty</a:t>
            </a:r>
            <a:r>
              <a:rPr lang="cs-CZ" sz="2000" b="1" dirty="0">
                <a:cs typeface="Arial" panose="020B0604020202020204" pitchFamily="34" charset="0"/>
              </a:rPr>
              <a:t> </a:t>
            </a:r>
            <a:r>
              <a:rPr lang="cs-CZ" sz="2000" b="1" dirty="0" err="1">
                <a:cs typeface="Arial" panose="020B0604020202020204" pitchFamily="34" charset="0"/>
              </a:rPr>
              <a:t>Series</a:t>
            </a:r>
            <a:r>
              <a:rPr lang="cs-CZ" sz="2000" dirty="0">
                <a:cs typeface="Arial" panose="020B0604020202020204" pitchFamily="34" charset="0"/>
              </a:rPr>
              <a:t> (CETS, no. 194 and </a:t>
            </a:r>
            <a:r>
              <a:rPr lang="cs-CZ" sz="2000" dirty="0" err="1">
                <a:cs typeface="Arial" panose="020B0604020202020204" pitchFamily="34" charset="0"/>
              </a:rPr>
              <a:t>following</a:t>
            </a:r>
            <a:r>
              <a:rPr lang="cs-CZ" sz="2000" dirty="0">
                <a:cs typeface="Arial" panose="020B0604020202020204" pitchFamily="34" charset="0"/>
              </a:rPr>
              <a:t>)</a:t>
            </a:r>
          </a:p>
          <a:p>
            <a:pPr>
              <a:lnSpc>
                <a:spcPct val="120000"/>
              </a:lnSpc>
              <a:spcAft>
                <a:spcPts val="600"/>
              </a:spcAft>
            </a:pPr>
            <a:r>
              <a:rPr lang="cs-CZ" sz="2000" dirty="0" err="1">
                <a:cs typeface="Arial" panose="020B0604020202020204" pitchFamily="34" charset="0"/>
              </a:rPr>
              <a:t>reservations</a:t>
            </a:r>
            <a:r>
              <a:rPr lang="cs-CZ" sz="2000" dirty="0">
                <a:cs typeface="Arial" panose="020B0604020202020204" pitchFamily="34" charset="0"/>
              </a:rPr>
              <a:t> </a:t>
            </a:r>
            <a:r>
              <a:rPr lang="cs-CZ" sz="2000" dirty="0" err="1">
                <a:cs typeface="Arial" panose="020B0604020202020204" pitchFamily="34" charset="0"/>
              </a:rPr>
              <a:t>can</a:t>
            </a:r>
            <a:r>
              <a:rPr lang="cs-CZ" sz="2000" dirty="0">
                <a:cs typeface="Arial" panose="020B0604020202020204" pitchFamily="34" charset="0"/>
              </a:rPr>
              <a:t> </a:t>
            </a:r>
            <a:r>
              <a:rPr lang="cs-CZ" sz="2000" dirty="0" err="1">
                <a:cs typeface="Arial" panose="020B0604020202020204" pitchFamily="34" charset="0"/>
              </a:rPr>
              <a:t>be</a:t>
            </a:r>
            <a:r>
              <a:rPr lang="cs-CZ" sz="2000" dirty="0">
                <a:cs typeface="Arial" panose="020B0604020202020204" pitchFamily="34" charset="0"/>
              </a:rPr>
              <a:t> made by </a:t>
            </a:r>
            <a:r>
              <a:rPr lang="cs-CZ" sz="2000" dirty="0" err="1">
                <a:cs typeface="Arial" panose="020B0604020202020204" pitchFamily="34" charset="0"/>
              </a:rPr>
              <a:t>individual</a:t>
            </a:r>
            <a:r>
              <a:rPr lang="cs-CZ" sz="2000" dirty="0">
                <a:cs typeface="Arial" panose="020B0604020202020204" pitchFamily="34" charset="0"/>
              </a:rPr>
              <a:t> </a:t>
            </a:r>
            <a:r>
              <a:rPr lang="cs-CZ" sz="2000" dirty="0" err="1">
                <a:cs typeface="Arial" panose="020B0604020202020204" pitchFamily="34" charset="0"/>
              </a:rPr>
              <a:t>states</a:t>
            </a:r>
            <a:endParaRPr lang="cs-CZ" sz="2000" dirty="0">
              <a:cs typeface="Arial" panose="020B0604020202020204" pitchFamily="34" charset="0"/>
            </a:endParaRPr>
          </a:p>
          <a:p>
            <a:pPr>
              <a:lnSpc>
                <a:spcPct val="120000"/>
              </a:lnSpc>
              <a:spcAft>
                <a:spcPts val="600"/>
              </a:spcAft>
            </a:pPr>
            <a:endParaRPr lang="cs-CZ" sz="2000" dirty="0"/>
          </a:p>
        </p:txBody>
      </p:sp>
      <p:sp>
        <p:nvSpPr>
          <p:cNvPr id="7" name="TextovéPole 6">
            <a:extLst>
              <a:ext uri="{FF2B5EF4-FFF2-40B4-BE49-F238E27FC236}">
                <a16:creationId xmlns:a16="http://schemas.microsoft.com/office/drawing/2014/main" id="{22E828F4-5AE3-BEE1-ACB9-B4C20C1C25FF}"/>
              </a:ext>
            </a:extLst>
          </p:cNvPr>
          <p:cNvSpPr txBox="1"/>
          <p:nvPr/>
        </p:nvSpPr>
        <p:spPr>
          <a:xfrm>
            <a:off x="6623054" y="5530609"/>
            <a:ext cx="2955724" cy="587853"/>
          </a:xfrm>
          <a:prstGeom prst="rect">
            <a:avLst/>
          </a:prstGeom>
          <a:noFill/>
        </p:spPr>
        <p:txBody>
          <a:bodyPr wrap="square">
            <a:spAutoFit/>
          </a:bodyPr>
          <a:lstStyle/>
          <a:p>
            <a:pPr>
              <a:lnSpc>
                <a:spcPct val="120000"/>
              </a:lnSpc>
              <a:spcBef>
                <a:spcPts val="1200"/>
              </a:spcBef>
              <a:spcAft>
                <a:spcPts val="600"/>
              </a:spcAft>
            </a:pPr>
            <a:r>
              <a:rPr lang="cs-CZ" sz="2800" dirty="0">
                <a:latin typeface="Freestyle Script" panose="030804020302050B0404" pitchFamily="66" charset="0"/>
                <a:cs typeface="Arial" panose="020B0604020202020204" pitchFamily="34" charset="0"/>
                <a:hlinkClick r:id="rId3"/>
              </a:rPr>
              <a:t>list </a:t>
            </a:r>
            <a:r>
              <a:rPr lang="cs-CZ" sz="2800" dirty="0" err="1">
                <a:latin typeface="Freestyle Script" panose="030804020302050B0404" pitchFamily="66" charset="0"/>
                <a:cs typeface="Arial" panose="020B0604020202020204" pitchFamily="34" charset="0"/>
                <a:hlinkClick r:id="rId3"/>
              </a:rPr>
              <a:t>of</a:t>
            </a:r>
            <a:r>
              <a:rPr lang="cs-CZ" sz="2800" dirty="0">
                <a:latin typeface="Freestyle Script" panose="030804020302050B0404" pitchFamily="66" charset="0"/>
                <a:cs typeface="Arial" panose="020B0604020202020204" pitchFamily="34" charset="0"/>
                <a:hlinkClick r:id="rId3"/>
              </a:rPr>
              <a:t> </a:t>
            </a:r>
            <a:r>
              <a:rPr lang="cs-CZ" sz="2800" dirty="0" err="1">
                <a:latin typeface="Freestyle Script" panose="030804020302050B0404" pitchFamily="66" charset="0"/>
                <a:cs typeface="Arial" panose="020B0604020202020204" pitchFamily="34" charset="0"/>
                <a:hlinkClick r:id="rId3"/>
              </a:rPr>
              <a:t>treaties</a:t>
            </a:r>
            <a:r>
              <a:rPr lang="cs-CZ" sz="2800" dirty="0">
                <a:latin typeface="Freestyle Script" panose="030804020302050B0404" pitchFamily="66" charset="0"/>
                <a:cs typeface="Arial" panose="020B0604020202020204" pitchFamily="34" charset="0"/>
                <a:hlinkClick r:id="rId3"/>
              </a:rPr>
              <a:t> and </a:t>
            </a:r>
            <a:r>
              <a:rPr lang="cs-CZ" sz="2800" dirty="0" err="1">
                <a:latin typeface="Freestyle Script" panose="030804020302050B0404" pitchFamily="66" charset="0"/>
                <a:cs typeface="Arial" panose="020B0604020202020204" pitchFamily="34" charset="0"/>
                <a:hlinkClick r:id="rId3"/>
              </a:rPr>
              <a:t>protocols</a:t>
            </a:r>
            <a:endParaRPr lang="cs-CZ" sz="2800" dirty="0">
              <a:latin typeface="Freestyle Script" panose="030804020302050B0404" pitchFamily="66" charset="0"/>
              <a:cs typeface="Arial" panose="020B0604020202020204" pitchFamily="34" charset="0"/>
            </a:endParaRPr>
          </a:p>
        </p:txBody>
      </p:sp>
      <p:sp>
        <p:nvSpPr>
          <p:cNvPr id="9" name="TextovéPole 8">
            <a:extLst>
              <a:ext uri="{FF2B5EF4-FFF2-40B4-BE49-F238E27FC236}">
                <a16:creationId xmlns:a16="http://schemas.microsoft.com/office/drawing/2014/main" id="{46D19209-A279-A4D4-CE65-D18BA43B2E88}"/>
              </a:ext>
            </a:extLst>
          </p:cNvPr>
          <p:cNvSpPr txBox="1"/>
          <p:nvPr/>
        </p:nvSpPr>
        <p:spPr>
          <a:xfrm>
            <a:off x="9065986" y="1366270"/>
            <a:ext cx="2712014" cy="1384995"/>
          </a:xfrm>
          <a:prstGeom prst="rect">
            <a:avLst/>
          </a:prstGeom>
          <a:noFill/>
        </p:spPr>
        <p:txBody>
          <a:bodyPr wrap="square">
            <a:spAutoFit/>
          </a:bodyPr>
          <a:lstStyle/>
          <a:p>
            <a:pPr>
              <a:spcAft>
                <a:spcPts val="600"/>
              </a:spcAft>
            </a:pPr>
            <a:r>
              <a:rPr lang="cs-CZ" sz="2800" dirty="0" err="1">
                <a:latin typeface="Freestyle Script" panose="030804020302050B0404" pitchFamily="66" charset="0"/>
              </a:rPr>
              <a:t>protocol</a:t>
            </a:r>
            <a:r>
              <a:rPr lang="cs-CZ" sz="2800" dirty="0">
                <a:latin typeface="Freestyle Script" panose="030804020302050B0404" pitchFamily="66" charset="0"/>
              </a:rPr>
              <a:t> - </a:t>
            </a:r>
            <a:r>
              <a:rPr lang="cs-CZ" sz="2800" dirty="0" err="1">
                <a:latin typeface="Freestyle Script" panose="030804020302050B0404" pitchFamily="66" charset="0"/>
              </a:rPr>
              <a:t>legal</a:t>
            </a:r>
            <a:r>
              <a:rPr lang="cs-CZ" sz="2800" dirty="0">
                <a:latin typeface="Freestyle Script" panose="030804020302050B0404" pitchFamily="66" charset="0"/>
              </a:rPr>
              <a:t> instrument </a:t>
            </a:r>
            <a:r>
              <a:rPr lang="cs-CZ" sz="2800" dirty="0" err="1">
                <a:latin typeface="Freestyle Script" panose="030804020302050B0404" pitchFamily="66" charset="0"/>
              </a:rPr>
              <a:t>complementing</a:t>
            </a:r>
            <a:r>
              <a:rPr lang="cs-CZ" sz="2800" dirty="0">
                <a:latin typeface="Freestyle Script" panose="030804020302050B0404" pitchFamily="66" charset="0"/>
              </a:rPr>
              <a:t> / </a:t>
            </a:r>
            <a:r>
              <a:rPr lang="cs-CZ" sz="2800" dirty="0" err="1">
                <a:latin typeface="Freestyle Script" panose="030804020302050B0404" pitchFamily="66" charset="0"/>
              </a:rPr>
              <a:t>modifying</a:t>
            </a:r>
            <a:r>
              <a:rPr lang="cs-CZ" sz="2800" dirty="0">
                <a:latin typeface="Freestyle Script" panose="030804020302050B0404" pitchFamily="66" charset="0"/>
              </a:rPr>
              <a:t> </a:t>
            </a:r>
            <a:r>
              <a:rPr lang="cs-CZ" sz="2800" dirty="0" err="1">
                <a:latin typeface="Freestyle Script" panose="030804020302050B0404" pitchFamily="66" charset="0"/>
              </a:rPr>
              <a:t>the</a:t>
            </a:r>
            <a:r>
              <a:rPr lang="cs-CZ" sz="2800" dirty="0">
                <a:latin typeface="Freestyle Script" panose="030804020302050B0404" pitchFamily="66" charset="0"/>
              </a:rPr>
              <a:t> </a:t>
            </a:r>
            <a:r>
              <a:rPr lang="cs-CZ" sz="2800" dirty="0" err="1">
                <a:latin typeface="Freestyle Script" panose="030804020302050B0404" pitchFamily="66" charset="0"/>
              </a:rPr>
              <a:t>main</a:t>
            </a:r>
            <a:r>
              <a:rPr lang="cs-CZ" sz="2800" dirty="0">
                <a:latin typeface="Freestyle Script" panose="030804020302050B0404" pitchFamily="66" charset="0"/>
              </a:rPr>
              <a:t> </a:t>
            </a:r>
            <a:r>
              <a:rPr lang="cs-CZ" sz="2800" dirty="0" err="1">
                <a:latin typeface="Freestyle Script" panose="030804020302050B0404" pitchFamily="66" charset="0"/>
              </a:rPr>
              <a:t>treaty</a:t>
            </a:r>
            <a:endParaRPr lang="cs-CZ" sz="2800" dirty="0">
              <a:latin typeface="Freestyle Script" panose="030804020302050B0404" pitchFamily="66" charset="0"/>
            </a:endParaRPr>
          </a:p>
        </p:txBody>
      </p:sp>
      <p:sp>
        <p:nvSpPr>
          <p:cNvPr id="11" name="TextovéPole 10">
            <a:extLst>
              <a:ext uri="{FF2B5EF4-FFF2-40B4-BE49-F238E27FC236}">
                <a16:creationId xmlns:a16="http://schemas.microsoft.com/office/drawing/2014/main" id="{37927560-3649-1D1C-1BDE-9AC5DA345518}"/>
              </a:ext>
            </a:extLst>
          </p:cNvPr>
          <p:cNvSpPr txBox="1"/>
          <p:nvPr/>
        </p:nvSpPr>
        <p:spPr>
          <a:xfrm>
            <a:off x="9065986" y="2935092"/>
            <a:ext cx="2390317" cy="1621982"/>
          </a:xfrm>
          <a:prstGeom prst="rect">
            <a:avLst/>
          </a:prstGeom>
          <a:noFill/>
        </p:spPr>
        <p:txBody>
          <a:bodyPr wrap="square">
            <a:spAutoFit/>
          </a:bodyPr>
          <a:lstStyle/>
          <a:p>
            <a:pPr>
              <a:lnSpc>
                <a:spcPct val="120000"/>
              </a:lnSpc>
              <a:spcAft>
                <a:spcPts val="600"/>
              </a:spcAft>
            </a:pPr>
            <a:r>
              <a:rPr lang="cs-CZ" sz="2800" dirty="0" err="1">
                <a:latin typeface="Freestyle Script" panose="030804020302050B0404" pitchFamily="66" charset="0"/>
              </a:rPr>
              <a:t>can</a:t>
            </a:r>
            <a:r>
              <a:rPr lang="cs-CZ" sz="2800" dirty="0">
                <a:latin typeface="Freestyle Script" panose="030804020302050B0404" pitchFamily="66" charset="0"/>
              </a:rPr>
              <a:t> </a:t>
            </a:r>
            <a:r>
              <a:rPr lang="cs-CZ" sz="2800" dirty="0" err="1">
                <a:latin typeface="Freestyle Script" panose="030804020302050B0404" pitchFamily="66" charset="0"/>
              </a:rPr>
              <a:t>be</a:t>
            </a:r>
            <a:r>
              <a:rPr lang="cs-CZ" sz="2800" dirty="0">
                <a:latin typeface="Freestyle Script" panose="030804020302050B0404" pitchFamily="66" charset="0"/>
              </a:rPr>
              <a:t> </a:t>
            </a:r>
            <a:r>
              <a:rPr lang="cs-CZ" sz="2800" dirty="0" err="1">
                <a:latin typeface="Freestyle Script" panose="030804020302050B0404" pitchFamily="66" charset="0"/>
              </a:rPr>
              <a:t>opened</a:t>
            </a:r>
            <a:r>
              <a:rPr lang="cs-CZ" sz="2800" dirty="0">
                <a:latin typeface="Freestyle Script" panose="030804020302050B0404" pitchFamily="66" charset="0"/>
              </a:rPr>
              <a:t> </a:t>
            </a:r>
            <a:r>
              <a:rPr lang="cs-CZ" sz="2800" dirty="0" err="1">
                <a:latin typeface="Freestyle Script" panose="030804020302050B0404" pitchFamily="66" charset="0"/>
              </a:rPr>
              <a:t>for</a:t>
            </a:r>
            <a:r>
              <a:rPr lang="cs-CZ" sz="2800" dirty="0">
                <a:latin typeface="Freestyle Script" panose="030804020302050B0404" pitchFamily="66" charset="0"/>
              </a:rPr>
              <a:t> </a:t>
            </a:r>
            <a:r>
              <a:rPr lang="cs-CZ" sz="2800" dirty="0" err="1">
                <a:latin typeface="Freestyle Script" panose="030804020302050B0404" pitchFamily="66" charset="0"/>
              </a:rPr>
              <a:t>signature</a:t>
            </a:r>
            <a:r>
              <a:rPr lang="cs-CZ" sz="2800" dirty="0">
                <a:latin typeface="Freestyle Script" panose="030804020302050B0404" pitchFamily="66" charset="0"/>
              </a:rPr>
              <a:t> by non-</a:t>
            </a:r>
            <a:r>
              <a:rPr lang="cs-CZ" sz="2800" dirty="0" err="1">
                <a:latin typeface="Freestyle Script" panose="030804020302050B0404" pitchFamily="66" charset="0"/>
              </a:rPr>
              <a:t>members</a:t>
            </a:r>
            <a:endParaRPr lang="cs-CZ" sz="2800" dirty="0">
              <a:latin typeface="Freestyle Script" panose="030804020302050B0404" pitchFamily="66" charset="0"/>
            </a:endParaRPr>
          </a:p>
        </p:txBody>
      </p:sp>
    </p:spTree>
    <p:extLst>
      <p:ext uri="{BB962C8B-B14F-4D97-AF65-F5344CB8AC3E}">
        <p14:creationId xmlns:p14="http://schemas.microsoft.com/office/powerpoint/2010/main" val="649367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4</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err="1"/>
              <a:t>European</a:t>
            </a:r>
            <a:r>
              <a:rPr lang="cs-CZ" sz="3200" dirty="0"/>
              <a:t> Union: </a:t>
            </a:r>
            <a:r>
              <a:rPr lang="cs-CZ" sz="3200" dirty="0" err="1"/>
              <a:t>Membership</a:t>
            </a:r>
            <a:endParaRPr lang="en-US" sz="3200" dirty="0"/>
          </a:p>
        </p:txBody>
      </p:sp>
      <p:pic>
        <p:nvPicPr>
          <p:cNvPr id="7" name="Obrázek 6" descr="Obsah obrázku text, mapa, atlas, diagram&#10;&#10;Popis byl vytvořen automaticky">
            <a:extLst>
              <a:ext uri="{FF2B5EF4-FFF2-40B4-BE49-F238E27FC236}">
                <a16:creationId xmlns:a16="http://schemas.microsoft.com/office/drawing/2014/main" id="{4CE9C0C6-1166-7781-44C4-B5581DB63F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9310" y="1292806"/>
            <a:ext cx="6617714" cy="4677704"/>
          </a:xfrm>
          <a:prstGeom prst="rect">
            <a:avLst/>
          </a:prstGeom>
        </p:spPr>
      </p:pic>
      <p:sp>
        <p:nvSpPr>
          <p:cNvPr id="5" name="TextovéPole 4">
            <a:extLst>
              <a:ext uri="{FF2B5EF4-FFF2-40B4-BE49-F238E27FC236}">
                <a16:creationId xmlns:a16="http://schemas.microsoft.com/office/drawing/2014/main" id="{40BC353E-4777-BA75-6D27-231894E11D94}"/>
              </a:ext>
            </a:extLst>
          </p:cNvPr>
          <p:cNvSpPr txBox="1"/>
          <p:nvPr/>
        </p:nvSpPr>
        <p:spPr>
          <a:xfrm>
            <a:off x="666000" y="1752662"/>
            <a:ext cx="2088428" cy="954107"/>
          </a:xfrm>
          <a:prstGeom prst="rect">
            <a:avLst/>
          </a:prstGeom>
          <a:noFill/>
        </p:spPr>
        <p:txBody>
          <a:bodyPr wrap="square" rtlCol="0">
            <a:spAutoFit/>
          </a:bodyPr>
          <a:lstStyle/>
          <a:p>
            <a:pPr algn="l"/>
            <a:r>
              <a:rPr lang="en-US" sz="2800" dirty="0">
                <a:latin typeface="Freestyle Script" panose="030804020302050B0404" pitchFamily="66" charset="0"/>
              </a:rPr>
              <a:t>27 member countries</a:t>
            </a:r>
            <a:endParaRPr lang="cs-CZ" sz="2800" dirty="0">
              <a:latin typeface="Freestyle Script" panose="030804020302050B0404" pitchFamily="66" charset="0"/>
            </a:endParaRPr>
          </a:p>
          <a:p>
            <a:pPr algn="l"/>
            <a:r>
              <a:rPr lang="en-US" sz="2800" dirty="0">
                <a:latin typeface="Freestyle Script" panose="030804020302050B0404" pitchFamily="66" charset="0"/>
              </a:rPr>
              <a:t>24 official languages</a:t>
            </a:r>
            <a:endParaRPr lang="cs-CZ" sz="2800" dirty="0">
              <a:latin typeface="Freestyle Script" panose="030804020302050B0404" pitchFamily="66" charset="0"/>
            </a:endParaRPr>
          </a:p>
        </p:txBody>
      </p:sp>
      <p:sp>
        <p:nvSpPr>
          <p:cNvPr id="6" name="TextovéPole 5">
            <a:extLst>
              <a:ext uri="{FF2B5EF4-FFF2-40B4-BE49-F238E27FC236}">
                <a16:creationId xmlns:a16="http://schemas.microsoft.com/office/drawing/2014/main" id="{80A5F561-47AE-044A-D21F-A314418D18C6}"/>
              </a:ext>
            </a:extLst>
          </p:cNvPr>
          <p:cNvSpPr txBox="1"/>
          <p:nvPr/>
        </p:nvSpPr>
        <p:spPr>
          <a:xfrm>
            <a:off x="5724939" y="5887446"/>
            <a:ext cx="4786135" cy="523220"/>
          </a:xfrm>
          <a:prstGeom prst="rect">
            <a:avLst/>
          </a:prstGeom>
          <a:noFill/>
        </p:spPr>
        <p:txBody>
          <a:bodyPr wrap="square" rtlCol="0">
            <a:spAutoFit/>
          </a:bodyPr>
          <a:lstStyle/>
          <a:p>
            <a:pPr algn="l"/>
            <a:r>
              <a:rPr lang="en-US" sz="2800" dirty="0">
                <a:latin typeface="Freestyle Script" panose="030804020302050B0404" pitchFamily="66" charset="0"/>
              </a:rPr>
              <a:t>1 February 2020 - the UK left the EU</a:t>
            </a:r>
          </a:p>
        </p:txBody>
      </p:sp>
      <p:pic>
        <p:nvPicPr>
          <p:cNvPr id="8" name="Obrázek 7" descr="Obsah obrázku černá, tma&#10;&#10;Popis byl vytvořen automaticky">
            <a:extLst>
              <a:ext uri="{FF2B5EF4-FFF2-40B4-BE49-F238E27FC236}">
                <a16:creationId xmlns:a16="http://schemas.microsoft.com/office/drawing/2014/main" id="{7B0AC1A3-864C-B1CA-AA35-9950C5E4AA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01716">
            <a:off x="2808631" y="1806864"/>
            <a:ext cx="995521" cy="995521"/>
          </a:xfrm>
          <a:prstGeom prst="rect">
            <a:avLst/>
          </a:prstGeom>
        </p:spPr>
      </p:pic>
      <p:sp>
        <p:nvSpPr>
          <p:cNvPr id="11" name="TextovéPole 10">
            <a:extLst>
              <a:ext uri="{FF2B5EF4-FFF2-40B4-BE49-F238E27FC236}">
                <a16:creationId xmlns:a16="http://schemas.microsoft.com/office/drawing/2014/main" id="{1025EAA1-A446-0DE4-B6EC-36142A93CB68}"/>
              </a:ext>
            </a:extLst>
          </p:cNvPr>
          <p:cNvSpPr txBox="1"/>
          <p:nvPr/>
        </p:nvSpPr>
        <p:spPr>
          <a:xfrm>
            <a:off x="540000" y="3005318"/>
            <a:ext cx="3318355" cy="2862322"/>
          </a:xfrm>
          <a:prstGeom prst="rect">
            <a:avLst/>
          </a:prstGeom>
          <a:noFill/>
          <a:ln w="38100">
            <a:solidFill>
              <a:srgbClr val="5AC8AF"/>
            </a:solidFill>
          </a:ln>
        </p:spPr>
        <p:txBody>
          <a:bodyPr wrap="square">
            <a:spAutoFit/>
          </a:bodyPr>
          <a:lstStyle/>
          <a:p>
            <a:r>
              <a:rPr lang="cs-CZ" sz="1800" b="1" dirty="0" err="1">
                <a:latin typeface="+mn-lt"/>
              </a:rPr>
              <a:t>Candidate</a:t>
            </a:r>
            <a:r>
              <a:rPr lang="cs-CZ" sz="1800" b="1" dirty="0">
                <a:latin typeface="+mn-lt"/>
              </a:rPr>
              <a:t> </a:t>
            </a:r>
            <a:r>
              <a:rPr lang="cs-CZ" sz="1800" b="1" dirty="0" err="1">
                <a:latin typeface="+mn-lt"/>
              </a:rPr>
              <a:t>countries</a:t>
            </a:r>
            <a:r>
              <a:rPr lang="en-US" sz="1800" b="1" dirty="0">
                <a:latin typeface="+mn-lt"/>
              </a:rPr>
              <a:t>   </a:t>
            </a:r>
            <a:endParaRPr lang="cs-CZ" sz="1800" b="1" dirty="0">
              <a:latin typeface="+mn-lt"/>
            </a:endParaRPr>
          </a:p>
          <a:p>
            <a:pPr marL="342900" indent="-342900">
              <a:buFont typeface="Arial" panose="020B0604020202020204" pitchFamily="34" charset="0"/>
              <a:buChar char="•"/>
            </a:pPr>
            <a:r>
              <a:rPr lang="en-US" sz="1800" dirty="0">
                <a:latin typeface="+mn-lt"/>
              </a:rPr>
              <a:t>Albania</a:t>
            </a:r>
          </a:p>
          <a:p>
            <a:pPr marL="342900" indent="-342900">
              <a:buFont typeface="Arial" panose="020B0604020202020204" pitchFamily="34" charset="0"/>
              <a:buChar char="•"/>
            </a:pPr>
            <a:r>
              <a:rPr lang="en-US" sz="1800" dirty="0">
                <a:latin typeface="+mn-lt"/>
              </a:rPr>
              <a:t>Bosnia and Herzegovina</a:t>
            </a:r>
          </a:p>
          <a:p>
            <a:pPr marL="342900" indent="-342900">
              <a:buFont typeface="Arial" panose="020B0604020202020204" pitchFamily="34" charset="0"/>
              <a:buChar char="•"/>
            </a:pPr>
            <a:r>
              <a:rPr lang="en-US" sz="1800" dirty="0">
                <a:latin typeface="+mn-lt"/>
              </a:rPr>
              <a:t>Georgia</a:t>
            </a:r>
          </a:p>
          <a:p>
            <a:pPr marL="342900" indent="-342900">
              <a:buFont typeface="Arial" panose="020B0604020202020204" pitchFamily="34" charset="0"/>
              <a:buChar char="•"/>
            </a:pPr>
            <a:r>
              <a:rPr lang="en-US" sz="1800" dirty="0">
                <a:latin typeface="+mn-lt"/>
              </a:rPr>
              <a:t>Moldova</a:t>
            </a:r>
          </a:p>
          <a:p>
            <a:pPr marL="342900" indent="-342900">
              <a:buFont typeface="Arial" panose="020B0604020202020204" pitchFamily="34" charset="0"/>
              <a:buChar char="•"/>
            </a:pPr>
            <a:r>
              <a:rPr lang="en-US" sz="1800" dirty="0">
                <a:latin typeface="+mn-lt"/>
              </a:rPr>
              <a:t>Montenegro</a:t>
            </a:r>
          </a:p>
          <a:p>
            <a:pPr marL="342900" indent="-342900">
              <a:buFont typeface="Arial" panose="020B0604020202020204" pitchFamily="34" charset="0"/>
              <a:buChar char="•"/>
            </a:pPr>
            <a:r>
              <a:rPr lang="en-US" sz="1800" dirty="0">
                <a:latin typeface="+mn-lt"/>
              </a:rPr>
              <a:t>North Macedonia</a:t>
            </a:r>
          </a:p>
          <a:p>
            <a:pPr marL="342900" indent="-342900">
              <a:buFont typeface="Arial" panose="020B0604020202020204" pitchFamily="34" charset="0"/>
              <a:buChar char="•"/>
            </a:pPr>
            <a:r>
              <a:rPr lang="en-US" sz="1800" dirty="0">
                <a:latin typeface="+mn-lt"/>
              </a:rPr>
              <a:t>Serbia</a:t>
            </a:r>
          </a:p>
          <a:p>
            <a:pPr marL="342900" indent="-342900">
              <a:buFont typeface="Arial" panose="020B0604020202020204" pitchFamily="34" charset="0"/>
              <a:buChar char="•"/>
            </a:pPr>
            <a:r>
              <a:rPr lang="en-US" sz="1800" dirty="0">
                <a:latin typeface="+mn-lt"/>
              </a:rPr>
              <a:t>Türkiye</a:t>
            </a:r>
          </a:p>
          <a:p>
            <a:pPr marL="342900" indent="-342900">
              <a:buFont typeface="Arial" panose="020B0604020202020204" pitchFamily="34" charset="0"/>
              <a:buChar char="•"/>
            </a:pPr>
            <a:r>
              <a:rPr lang="en-US" sz="1800" dirty="0">
                <a:latin typeface="+mn-lt"/>
              </a:rPr>
              <a:t>Ukraine</a:t>
            </a:r>
          </a:p>
        </p:txBody>
      </p:sp>
    </p:spTree>
    <p:extLst>
      <p:ext uri="{BB962C8B-B14F-4D97-AF65-F5344CB8AC3E}">
        <p14:creationId xmlns:p14="http://schemas.microsoft.com/office/powerpoint/2010/main" val="3017699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5</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err="1"/>
              <a:t>European</a:t>
            </a:r>
            <a:r>
              <a:rPr lang="cs-CZ" sz="3200" dirty="0"/>
              <a:t> Union: </a:t>
            </a:r>
            <a:r>
              <a:rPr lang="cs-CZ" sz="3200" dirty="0" err="1"/>
              <a:t>Structure</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10146424" cy="4139998"/>
          </a:xfrm>
        </p:spPr>
        <p:txBody>
          <a:bodyPr/>
          <a:lstStyle/>
          <a:p>
            <a:pPr>
              <a:lnSpc>
                <a:spcPct val="120000"/>
              </a:lnSpc>
              <a:spcAft>
                <a:spcPts val="600"/>
              </a:spcAft>
            </a:pPr>
            <a:r>
              <a:rPr lang="cs-CZ" sz="2000" u="sng" dirty="0"/>
              <a:t>7 </a:t>
            </a:r>
            <a:r>
              <a:rPr lang="cs-CZ" sz="2000" u="sng" dirty="0" err="1"/>
              <a:t>key</a:t>
            </a:r>
            <a:r>
              <a:rPr lang="cs-CZ" sz="2000" u="sng" dirty="0"/>
              <a:t> </a:t>
            </a:r>
            <a:r>
              <a:rPr lang="cs-CZ" sz="2000" u="sng" dirty="0" err="1"/>
              <a:t>institutions</a:t>
            </a:r>
            <a:endParaRPr lang="cs-CZ" sz="2000" u="sng" dirty="0"/>
          </a:p>
          <a:p>
            <a:pPr lvl="1">
              <a:lnSpc>
                <a:spcPct val="120000"/>
              </a:lnSpc>
              <a:spcAft>
                <a:spcPts val="600"/>
              </a:spcAft>
            </a:pPr>
            <a:r>
              <a:rPr lang="en-US" b="1" dirty="0"/>
              <a:t>European Parliament </a:t>
            </a:r>
            <a:r>
              <a:rPr lang="en-US" sz="1600" dirty="0"/>
              <a:t>(Brussels/Strasbourg/Luxembourg)</a:t>
            </a:r>
          </a:p>
          <a:p>
            <a:pPr lvl="1">
              <a:lnSpc>
                <a:spcPct val="120000"/>
              </a:lnSpc>
              <a:spcAft>
                <a:spcPts val="600"/>
              </a:spcAft>
            </a:pPr>
            <a:r>
              <a:rPr lang="en-US" b="1" dirty="0"/>
              <a:t>European Council </a:t>
            </a:r>
            <a:r>
              <a:rPr lang="en-US" sz="1600" dirty="0"/>
              <a:t>(Brussels)</a:t>
            </a:r>
          </a:p>
          <a:p>
            <a:pPr lvl="1">
              <a:lnSpc>
                <a:spcPct val="120000"/>
              </a:lnSpc>
              <a:spcAft>
                <a:spcPts val="600"/>
              </a:spcAft>
            </a:pPr>
            <a:r>
              <a:rPr lang="en-US" b="1" dirty="0"/>
              <a:t>Council of the European Union </a:t>
            </a:r>
            <a:r>
              <a:rPr lang="en-US" sz="1600" dirty="0"/>
              <a:t>(Brussels/Luxembourg)</a:t>
            </a:r>
          </a:p>
          <a:p>
            <a:pPr lvl="1">
              <a:lnSpc>
                <a:spcPct val="120000"/>
              </a:lnSpc>
              <a:spcAft>
                <a:spcPts val="600"/>
              </a:spcAft>
            </a:pPr>
            <a:r>
              <a:rPr lang="en-US" b="1" dirty="0"/>
              <a:t>European Commission </a:t>
            </a:r>
            <a:r>
              <a:rPr lang="en-US" sz="1600" dirty="0"/>
              <a:t>(Brussels/Luxembourg/Representations across the EU) </a:t>
            </a:r>
            <a:endParaRPr lang="en-US" dirty="0"/>
          </a:p>
          <a:p>
            <a:pPr>
              <a:lnSpc>
                <a:spcPct val="120000"/>
              </a:lnSpc>
              <a:spcBef>
                <a:spcPts val="1200"/>
              </a:spcBef>
              <a:spcAft>
                <a:spcPts val="600"/>
              </a:spcAft>
            </a:pPr>
            <a:r>
              <a:rPr lang="en-US" sz="2000" dirty="0"/>
              <a:t>complemented by other </a:t>
            </a:r>
            <a:r>
              <a:rPr lang="en-US" sz="2000" u="sng" dirty="0"/>
              <a:t>institutions and bodies</a:t>
            </a:r>
            <a:r>
              <a:rPr lang="cs-CZ" sz="2000" dirty="0"/>
              <a:t> - </a:t>
            </a:r>
            <a:r>
              <a:rPr lang="cs-CZ" sz="2000" dirty="0" err="1"/>
              <a:t>including</a:t>
            </a:r>
            <a:r>
              <a:rPr lang="cs-CZ" sz="2000" dirty="0"/>
              <a:t>:</a:t>
            </a:r>
            <a:endParaRPr lang="en-US" sz="2000" dirty="0"/>
          </a:p>
          <a:p>
            <a:pPr lvl="1">
              <a:lnSpc>
                <a:spcPct val="120000"/>
              </a:lnSpc>
              <a:spcAft>
                <a:spcPts val="600"/>
              </a:spcAft>
            </a:pPr>
            <a:r>
              <a:rPr lang="en-US" b="1" dirty="0"/>
              <a:t>Court of Justice of the European Union </a:t>
            </a:r>
            <a:r>
              <a:rPr lang="en-US" sz="1600" dirty="0"/>
              <a:t>(Luxembourg)</a:t>
            </a:r>
          </a:p>
          <a:p>
            <a:pPr lvl="1">
              <a:lnSpc>
                <a:spcPct val="120000"/>
              </a:lnSpc>
              <a:spcAft>
                <a:spcPts val="600"/>
              </a:spcAft>
            </a:pPr>
            <a:r>
              <a:rPr lang="en-US" b="1" dirty="0"/>
              <a:t>European Central Bank (Frankfurt)</a:t>
            </a:r>
          </a:p>
          <a:p>
            <a:pPr lvl="1">
              <a:lnSpc>
                <a:spcPct val="120000"/>
              </a:lnSpc>
              <a:spcAft>
                <a:spcPts val="600"/>
              </a:spcAft>
            </a:pPr>
            <a:r>
              <a:rPr lang="en-US" b="1" dirty="0"/>
              <a:t>European Court of Auditors </a:t>
            </a:r>
            <a:r>
              <a:rPr lang="en-US" sz="1600" dirty="0"/>
              <a:t>(Luxembourg)</a:t>
            </a:r>
          </a:p>
          <a:p>
            <a:pPr>
              <a:lnSpc>
                <a:spcPct val="120000"/>
              </a:lnSpc>
              <a:spcAft>
                <a:spcPts val="600"/>
              </a:spcAft>
            </a:pPr>
            <a:endParaRPr lang="cs-CZ" sz="1800" dirty="0"/>
          </a:p>
        </p:txBody>
      </p:sp>
      <p:sp>
        <p:nvSpPr>
          <p:cNvPr id="6" name="Pravá složená závorka 5">
            <a:extLst>
              <a:ext uri="{FF2B5EF4-FFF2-40B4-BE49-F238E27FC236}">
                <a16:creationId xmlns:a16="http://schemas.microsoft.com/office/drawing/2014/main" id="{BBD1DDE4-DDC3-1BB8-5DE2-82264A24AAC6}"/>
              </a:ext>
            </a:extLst>
          </p:cNvPr>
          <p:cNvSpPr/>
          <p:nvPr/>
        </p:nvSpPr>
        <p:spPr bwMode="auto">
          <a:xfrm>
            <a:off x="8640000" y="2190385"/>
            <a:ext cx="821933" cy="2085654"/>
          </a:xfrm>
          <a:prstGeom prst="rightBrace">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8" name="TextovéPole 7">
            <a:extLst>
              <a:ext uri="{FF2B5EF4-FFF2-40B4-BE49-F238E27FC236}">
                <a16:creationId xmlns:a16="http://schemas.microsoft.com/office/drawing/2014/main" id="{D8CC6081-4E59-84DD-EA77-CC395156B452}"/>
              </a:ext>
            </a:extLst>
          </p:cNvPr>
          <p:cNvSpPr txBox="1"/>
          <p:nvPr/>
        </p:nvSpPr>
        <p:spPr>
          <a:xfrm>
            <a:off x="9597955" y="2756159"/>
            <a:ext cx="2088428" cy="954107"/>
          </a:xfrm>
          <a:prstGeom prst="rect">
            <a:avLst/>
          </a:prstGeom>
          <a:noFill/>
        </p:spPr>
        <p:txBody>
          <a:bodyPr wrap="square" rtlCol="0">
            <a:spAutoFit/>
          </a:bodyPr>
          <a:lstStyle/>
          <a:p>
            <a:pPr algn="l"/>
            <a:r>
              <a:rPr lang="en-US" sz="2800" dirty="0">
                <a:latin typeface="Freestyle Script" panose="030804020302050B0404" pitchFamily="66" charset="0"/>
              </a:rPr>
              <a:t>decision-making institutions </a:t>
            </a:r>
          </a:p>
        </p:txBody>
      </p:sp>
    </p:spTree>
    <p:extLst>
      <p:ext uri="{BB962C8B-B14F-4D97-AF65-F5344CB8AC3E}">
        <p14:creationId xmlns:p14="http://schemas.microsoft.com/office/powerpoint/2010/main" val="3810339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8226000" cy="4139998"/>
          </a:xfrm>
        </p:spPr>
        <p:txBody>
          <a:bodyPr/>
          <a:lstStyle/>
          <a:p>
            <a:pPr marL="72000" indent="0">
              <a:lnSpc>
                <a:spcPct val="120000"/>
              </a:lnSpc>
              <a:spcAft>
                <a:spcPts val="600"/>
              </a:spcAft>
              <a:buNone/>
            </a:pPr>
            <a:r>
              <a:rPr lang="en-US" sz="2000" b="1" dirty="0"/>
              <a:t>European Council</a:t>
            </a:r>
            <a:endParaRPr lang="cs-CZ" sz="2000" b="1" dirty="0"/>
          </a:p>
          <a:p>
            <a:pPr>
              <a:lnSpc>
                <a:spcPct val="120000"/>
              </a:lnSpc>
              <a:spcAft>
                <a:spcPts val="600"/>
              </a:spcAft>
            </a:pPr>
            <a:r>
              <a:rPr lang="en-US" sz="2000" dirty="0"/>
              <a:t>heads of state </a:t>
            </a:r>
            <a:r>
              <a:rPr lang="cs-CZ" sz="2000" dirty="0" err="1"/>
              <a:t>or</a:t>
            </a:r>
            <a:r>
              <a:rPr lang="en-US" sz="2000" dirty="0"/>
              <a:t> government of EU countries</a:t>
            </a:r>
            <a:r>
              <a:rPr lang="cs-CZ" sz="2000" dirty="0"/>
              <a:t> + </a:t>
            </a:r>
            <a:r>
              <a:rPr lang="cs-CZ" sz="2000" u="sng" dirty="0"/>
              <a:t>President</a:t>
            </a:r>
            <a:r>
              <a:rPr lang="cs-CZ" sz="2000" dirty="0"/>
              <a:t> + President </a:t>
            </a:r>
            <a:r>
              <a:rPr lang="cs-CZ" sz="2000" dirty="0" err="1"/>
              <a:t>of</a:t>
            </a:r>
            <a:r>
              <a:rPr lang="cs-CZ" sz="2000" dirty="0"/>
              <a:t> </a:t>
            </a:r>
            <a:r>
              <a:rPr lang="cs-CZ" sz="2000" dirty="0" err="1"/>
              <a:t>the</a:t>
            </a:r>
            <a:r>
              <a:rPr lang="cs-CZ" sz="2000" dirty="0"/>
              <a:t> </a:t>
            </a:r>
            <a:r>
              <a:rPr lang="cs-CZ" sz="2000" dirty="0" err="1"/>
              <a:t>Commission</a:t>
            </a:r>
            <a:endParaRPr lang="en-US" sz="2000" dirty="0"/>
          </a:p>
          <a:p>
            <a:pPr>
              <a:lnSpc>
                <a:spcPct val="120000"/>
              </a:lnSpc>
              <a:spcAft>
                <a:spcPts val="600"/>
              </a:spcAft>
            </a:pPr>
            <a:r>
              <a:rPr lang="en-US" sz="2000" dirty="0"/>
              <a:t>determines the EU's political direction and priorities (x does not make laws)</a:t>
            </a:r>
            <a:endParaRPr lang="cs-CZ" sz="2000" dirty="0"/>
          </a:p>
          <a:p>
            <a:pPr>
              <a:lnSpc>
                <a:spcPct val="120000"/>
              </a:lnSpc>
              <a:spcAft>
                <a:spcPts val="600"/>
              </a:spcAft>
            </a:pPr>
            <a:r>
              <a:rPr lang="cs-CZ" sz="2000" dirty="0" err="1"/>
              <a:t>decisions</a:t>
            </a:r>
            <a:r>
              <a:rPr lang="cs-CZ" sz="2000" dirty="0"/>
              <a:t> </a:t>
            </a:r>
            <a:r>
              <a:rPr lang="cs-CZ" sz="2000" dirty="0" err="1"/>
              <a:t>taken</a:t>
            </a:r>
            <a:r>
              <a:rPr lang="cs-CZ" sz="2000" dirty="0"/>
              <a:t> by </a:t>
            </a:r>
            <a:r>
              <a:rPr lang="cs-CZ" sz="2000" dirty="0" err="1"/>
              <a:t>consensus</a:t>
            </a:r>
            <a:endParaRPr lang="en-US" sz="2000" dirty="0"/>
          </a:p>
          <a:p>
            <a:pPr marL="72000" indent="0">
              <a:lnSpc>
                <a:spcPct val="120000"/>
              </a:lnSpc>
              <a:spcBef>
                <a:spcPts val="1200"/>
              </a:spcBef>
              <a:spcAft>
                <a:spcPts val="600"/>
              </a:spcAft>
              <a:buNone/>
            </a:pPr>
            <a:r>
              <a:rPr lang="en-US" sz="2000" b="1" dirty="0"/>
              <a:t>European Parliament </a:t>
            </a:r>
            <a:endParaRPr lang="cs-CZ" sz="2000" b="1" dirty="0"/>
          </a:p>
          <a:p>
            <a:pPr>
              <a:lnSpc>
                <a:spcPct val="120000"/>
              </a:lnSpc>
              <a:spcAft>
                <a:spcPts val="600"/>
              </a:spcAft>
            </a:pPr>
            <a:r>
              <a:rPr lang="en-US" sz="2000" dirty="0"/>
              <a:t>represents citizens of EU countries - elected </a:t>
            </a:r>
            <a:r>
              <a:rPr lang="cs-CZ" sz="2000" dirty="0" err="1"/>
              <a:t>directly</a:t>
            </a:r>
            <a:r>
              <a:rPr lang="cs-CZ" sz="2000" dirty="0"/>
              <a:t> </a:t>
            </a:r>
            <a:r>
              <a:rPr lang="en-US" sz="2000" dirty="0"/>
              <a:t>by them</a:t>
            </a:r>
          </a:p>
          <a:p>
            <a:pPr>
              <a:lnSpc>
                <a:spcPct val="120000"/>
              </a:lnSpc>
              <a:spcAft>
                <a:spcPts val="600"/>
              </a:spcAft>
            </a:pPr>
            <a:r>
              <a:rPr lang="en-US" sz="2000" dirty="0"/>
              <a:t>decides on European laws (jointly with the Council of the EU)</a:t>
            </a:r>
          </a:p>
          <a:p>
            <a:pPr>
              <a:lnSpc>
                <a:spcPct val="120000"/>
              </a:lnSpc>
              <a:spcAft>
                <a:spcPts val="600"/>
              </a:spcAft>
            </a:pPr>
            <a:r>
              <a:rPr lang="en-US" sz="2000" dirty="0"/>
              <a:t>approves the </a:t>
            </a:r>
            <a:r>
              <a:rPr lang="cs-CZ" sz="2000" dirty="0"/>
              <a:t>EU budget</a:t>
            </a:r>
          </a:p>
          <a:p>
            <a:pPr>
              <a:lnSpc>
                <a:spcPct val="120000"/>
              </a:lnSpc>
              <a:spcAft>
                <a:spcPts val="600"/>
              </a:spcAft>
            </a:pPr>
            <a:endParaRPr lang="en-US" sz="2000" dirty="0"/>
          </a:p>
          <a:p>
            <a:pPr>
              <a:lnSpc>
                <a:spcPct val="120000"/>
              </a:lnSpc>
              <a:spcAft>
                <a:spcPts val="600"/>
              </a:spcAft>
            </a:pPr>
            <a:endParaRPr lang="en-US" sz="2000" dirty="0"/>
          </a:p>
          <a:p>
            <a:pPr>
              <a:lnSpc>
                <a:spcPct val="120000"/>
              </a:lnSpc>
              <a:spcAft>
                <a:spcPts val="600"/>
              </a:spcAft>
            </a:pPr>
            <a:endParaRPr lang="cs-CZ" sz="1800" dirty="0"/>
          </a:p>
        </p:txBody>
      </p:sp>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6</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err="1"/>
              <a:t>European</a:t>
            </a:r>
            <a:r>
              <a:rPr lang="cs-CZ" sz="3200" dirty="0"/>
              <a:t> Union: </a:t>
            </a:r>
            <a:r>
              <a:rPr lang="cs-CZ" sz="3200" dirty="0" err="1"/>
              <a:t>Institutions</a:t>
            </a:r>
            <a:endParaRPr lang="en-US" sz="3200" dirty="0"/>
          </a:p>
        </p:txBody>
      </p:sp>
      <p:sp>
        <p:nvSpPr>
          <p:cNvPr id="6" name="TextovéPole 5">
            <a:extLst>
              <a:ext uri="{FF2B5EF4-FFF2-40B4-BE49-F238E27FC236}">
                <a16:creationId xmlns:a16="http://schemas.microsoft.com/office/drawing/2014/main" id="{C38FF78C-C797-F4C4-31BF-246C93E32151}"/>
              </a:ext>
            </a:extLst>
          </p:cNvPr>
          <p:cNvSpPr txBox="1"/>
          <p:nvPr/>
        </p:nvSpPr>
        <p:spPr>
          <a:xfrm>
            <a:off x="9537515" y="4886414"/>
            <a:ext cx="2088428" cy="523220"/>
          </a:xfrm>
          <a:prstGeom prst="rect">
            <a:avLst/>
          </a:prstGeom>
          <a:noFill/>
        </p:spPr>
        <p:txBody>
          <a:bodyPr wrap="square" rtlCol="0">
            <a:spAutoFit/>
          </a:bodyPr>
          <a:lstStyle/>
          <a:p>
            <a:pPr algn="l"/>
            <a:r>
              <a:rPr lang="en-US" sz="2800" dirty="0">
                <a:latin typeface="Freestyle Script" panose="030804020302050B0404" pitchFamily="66" charset="0"/>
              </a:rPr>
              <a:t>António Costa</a:t>
            </a:r>
          </a:p>
        </p:txBody>
      </p:sp>
      <p:sp>
        <p:nvSpPr>
          <p:cNvPr id="8" name="TextovéPole 7">
            <a:extLst>
              <a:ext uri="{FF2B5EF4-FFF2-40B4-BE49-F238E27FC236}">
                <a16:creationId xmlns:a16="http://schemas.microsoft.com/office/drawing/2014/main" id="{C48EC246-9DB7-7098-5269-0BCDBA49D679}"/>
              </a:ext>
            </a:extLst>
          </p:cNvPr>
          <p:cNvSpPr txBox="1"/>
          <p:nvPr/>
        </p:nvSpPr>
        <p:spPr>
          <a:xfrm>
            <a:off x="8687139" y="5369656"/>
            <a:ext cx="3263139" cy="523220"/>
          </a:xfrm>
          <a:prstGeom prst="rect">
            <a:avLst/>
          </a:prstGeom>
          <a:noFill/>
        </p:spPr>
        <p:txBody>
          <a:bodyPr wrap="square" rtlCol="0">
            <a:spAutoFit/>
          </a:bodyPr>
          <a:lstStyle/>
          <a:p>
            <a:pPr algn="l"/>
            <a:r>
              <a:rPr lang="cs-CZ" sz="2800" dirty="0" err="1">
                <a:latin typeface="Freestyle Script" panose="030804020302050B0404" pitchFamily="66" charset="0"/>
              </a:rPr>
              <a:t>elected</a:t>
            </a:r>
            <a:r>
              <a:rPr lang="cs-CZ" sz="2800" dirty="0">
                <a:latin typeface="Freestyle Script" panose="030804020302050B0404" pitchFamily="66" charset="0"/>
              </a:rPr>
              <a:t> by </a:t>
            </a:r>
            <a:r>
              <a:rPr lang="cs-CZ" sz="2800" dirty="0" err="1">
                <a:latin typeface="Freestyle Script" panose="030804020302050B0404" pitchFamily="66" charset="0"/>
              </a:rPr>
              <a:t>the</a:t>
            </a:r>
            <a:r>
              <a:rPr lang="cs-CZ" sz="2800" dirty="0">
                <a:latin typeface="Freestyle Script" panose="030804020302050B0404" pitchFamily="66" charset="0"/>
              </a:rPr>
              <a:t> EC, 2,5 </a:t>
            </a:r>
            <a:r>
              <a:rPr lang="cs-CZ" sz="2800" dirty="0" err="1">
                <a:latin typeface="Freestyle Script" panose="030804020302050B0404" pitchFamily="66" charset="0"/>
              </a:rPr>
              <a:t>years</a:t>
            </a:r>
            <a:endParaRPr lang="en-US" sz="2800" dirty="0">
              <a:latin typeface="Freestyle Script" panose="030804020302050B0404" pitchFamily="66" charset="0"/>
            </a:endParaRPr>
          </a:p>
        </p:txBody>
      </p:sp>
      <p:pic>
        <p:nvPicPr>
          <p:cNvPr id="9" name="Obrázek 8" descr="Obsah obrázku černá, tma&#10;&#10;Popis byl vytvořen automaticky">
            <a:extLst>
              <a:ext uri="{FF2B5EF4-FFF2-40B4-BE49-F238E27FC236}">
                <a16:creationId xmlns:a16="http://schemas.microsoft.com/office/drawing/2014/main" id="{18E8B238-69E7-2801-627A-48BE8E93DC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253657">
            <a:off x="7053750" y="959741"/>
            <a:ext cx="1818165" cy="1818165"/>
          </a:xfrm>
          <a:prstGeom prst="rect">
            <a:avLst/>
          </a:prstGeom>
        </p:spPr>
      </p:pic>
      <p:pic>
        <p:nvPicPr>
          <p:cNvPr id="11" name="Obrázek 10" descr="Obsah obrázku Lidská tvář, osoba, kravata, oblečení&#10;&#10;Obsah generovaný pomocí AI může být nesprávný.">
            <a:extLst>
              <a:ext uri="{FF2B5EF4-FFF2-40B4-BE49-F238E27FC236}">
                <a16:creationId xmlns:a16="http://schemas.microsoft.com/office/drawing/2014/main" id="{1B0A450A-842C-311E-0FF2-ED912957FA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7298" y="622474"/>
            <a:ext cx="2984880" cy="3987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80661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err="1"/>
              <a:t>European</a:t>
            </a:r>
            <a:r>
              <a:rPr lang="cs-CZ" sz="3200" dirty="0"/>
              <a:t> Union: </a:t>
            </a:r>
            <a:r>
              <a:rPr lang="cs-CZ" sz="3200" dirty="0" err="1"/>
              <a:t>Institutions</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10146424" cy="4139998"/>
          </a:xfrm>
        </p:spPr>
        <p:txBody>
          <a:bodyPr/>
          <a:lstStyle/>
          <a:p>
            <a:pPr marL="72000" indent="0">
              <a:lnSpc>
                <a:spcPct val="120000"/>
              </a:lnSpc>
              <a:spcAft>
                <a:spcPts val="600"/>
              </a:spcAft>
              <a:buNone/>
            </a:pPr>
            <a:r>
              <a:rPr lang="en-US" sz="2000" b="1" dirty="0"/>
              <a:t>Council of the European Union</a:t>
            </a:r>
            <a:endParaRPr lang="cs-CZ" sz="2000" b="1" dirty="0"/>
          </a:p>
          <a:p>
            <a:pPr>
              <a:lnSpc>
                <a:spcPct val="120000"/>
              </a:lnSpc>
              <a:spcAft>
                <a:spcPts val="600"/>
              </a:spcAft>
            </a:pPr>
            <a:r>
              <a:rPr lang="en-US" sz="2000" dirty="0"/>
              <a:t>national ministries (depending on the topic)</a:t>
            </a:r>
          </a:p>
          <a:p>
            <a:pPr>
              <a:lnSpc>
                <a:spcPct val="120000"/>
              </a:lnSpc>
              <a:spcAft>
                <a:spcPts val="600"/>
              </a:spcAft>
            </a:pPr>
            <a:r>
              <a:rPr lang="en-US" sz="2000" dirty="0"/>
              <a:t>decides on European laws (with </a:t>
            </a:r>
            <a:r>
              <a:rPr lang="cs-CZ" sz="2000" dirty="0"/>
              <a:t>EP) and </a:t>
            </a:r>
            <a:r>
              <a:rPr lang="en-US" sz="2000" dirty="0"/>
              <a:t>coordinates policies</a:t>
            </a:r>
            <a:endParaRPr lang="cs-CZ" sz="2000" dirty="0"/>
          </a:p>
          <a:p>
            <a:pPr>
              <a:lnSpc>
                <a:spcPct val="120000"/>
              </a:lnSpc>
              <a:spcAft>
                <a:spcPts val="600"/>
              </a:spcAft>
            </a:pPr>
            <a:r>
              <a:rPr lang="cs-CZ" sz="2000" dirty="0" err="1"/>
              <a:t>decisions</a:t>
            </a:r>
            <a:r>
              <a:rPr lang="cs-CZ" sz="2000" dirty="0"/>
              <a:t> </a:t>
            </a:r>
            <a:r>
              <a:rPr lang="cs-CZ" sz="2000" dirty="0" err="1"/>
              <a:t>taken</a:t>
            </a:r>
            <a:r>
              <a:rPr lang="cs-CZ" sz="2000" dirty="0"/>
              <a:t> by a </a:t>
            </a:r>
            <a:r>
              <a:rPr lang="cs-CZ" sz="2000" dirty="0" err="1"/>
              <a:t>qualified</a:t>
            </a:r>
            <a:r>
              <a:rPr lang="cs-CZ" sz="2000" dirty="0"/>
              <a:t> majority</a:t>
            </a:r>
            <a:endParaRPr lang="en-US" sz="2000" dirty="0"/>
          </a:p>
          <a:p>
            <a:pPr marL="72000" indent="0">
              <a:lnSpc>
                <a:spcPct val="120000"/>
              </a:lnSpc>
              <a:spcBef>
                <a:spcPts val="1200"/>
              </a:spcBef>
              <a:spcAft>
                <a:spcPts val="600"/>
              </a:spcAft>
              <a:buNone/>
            </a:pPr>
            <a:r>
              <a:rPr lang="en-US" sz="2000" b="1" dirty="0"/>
              <a:t>European Commission </a:t>
            </a:r>
            <a:endParaRPr lang="cs-CZ" sz="2000" b="1" dirty="0"/>
          </a:p>
          <a:p>
            <a:pPr>
              <a:lnSpc>
                <a:spcPct val="120000"/>
              </a:lnSpc>
              <a:spcAft>
                <a:spcPts val="600"/>
              </a:spcAft>
            </a:pPr>
            <a:r>
              <a:rPr lang="en-US" sz="2000" dirty="0"/>
              <a:t>main executive body</a:t>
            </a:r>
            <a:r>
              <a:rPr lang="cs-CZ" sz="2000" dirty="0"/>
              <a:t>, </a:t>
            </a:r>
            <a:r>
              <a:rPr lang="en-US" sz="2000" dirty="0"/>
              <a:t>represents common interests of the EU</a:t>
            </a:r>
          </a:p>
          <a:p>
            <a:pPr>
              <a:lnSpc>
                <a:spcPct val="120000"/>
              </a:lnSpc>
              <a:spcAft>
                <a:spcPts val="600"/>
              </a:spcAft>
            </a:pPr>
            <a:r>
              <a:rPr lang="en-US" sz="2000" dirty="0"/>
              <a:t>proposal for new laws</a:t>
            </a:r>
            <a:r>
              <a:rPr lang="cs-CZ" sz="2000" dirty="0"/>
              <a:t>, </a:t>
            </a:r>
            <a:r>
              <a:rPr lang="cs-CZ" sz="2000" dirty="0" err="1"/>
              <a:t>ensures</a:t>
            </a:r>
            <a:r>
              <a:rPr lang="cs-CZ" sz="2000" dirty="0"/>
              <a:t> </a:t>
            </a:r>
            <a:r>
              <a:rPr lang="cs-CZ" sz="2000" dirty="0" err="1"/>
              <a:t>the</a:t>
            </a:r>
            <a:r>
              <a:rPr lang="cs-CZ" sz="2000" dirty="0"/>
              <a:t> </a:t>
            </a:r>
            <a:r>
              <a:rPr lang="cs-CZ" sz="2000" dirty="0" err="1"/>
              <a:t>application</a:t>
            </a:r>
            <a:r>
              <a:rPr lang="cs-CZ" sz="2000" dirty="0"/>
              <a:t> </a:t>
            </a:r>
            <a:r>
              <a:rPr lang="cs-CZ" sz="2000" dirty="0" err="1"/>
              <a:t>of</a:t>
            </a:r>
            <a:r>
              <a:rPr lang="cs-CZ" sz="2000" dirty="0"/>
              <a:t> </a:t>
            </a:r>
            <a:r>
              <a:rPr lang="cs-CZ" sz="2000" dirty="0" err="1"/>
              <a:t>the</a:t>
            </a:r>
            <a:r>
              <a:rPr lang="cs-CZ" sz="2000" dirty="0"/>
              <a:t> </a:t>
            </a:r>
            <a:r>
              <a:rPr lang="cs-CZ" sz="2000" dirty="0" err="1"/>
              <a:t>Treaties</a:t>
            </a:r>
            <a:r>
              <a:rPr lang="cs-CZ" sz="2000" dirty="0"/>
              <a:t> and </a:t>
            </a:r>
            <a:r>
              <a:rPr lang="cs-CZ" sz="2000" dirty="0" err="1"/>
              <a:t>measures</a:t>
            </a:r>
            <a:endParaRPr lang="en-US" sz="2000" dirty="0"/>
          </a:p>
          <a:p>
            <a:pPr>
              <a:lnSpc>
                <a:spcPct val="120000"/>
              </a:lnSpc>
              <a:spcAft>
                <a:spcPts val="600"/>
              </a:spcAft>
            </a:pPr>
            <a:r>
              <a:rPr lang="cs-CZ" sz="2000" dirty="0"/>
              <a:t>27 </a:t>
            </a:r>
            <a:r>
              <a:rPr lang="cs-CZ" sz="2000" dirty="0" err="1"/>
              <a:t>commissioners</a:t>
            </a:r>
            <a:r>
              <a:rPr lang="cs-CZ" sz="2000" dirty="0"/>
              <a:t> </a:t>
            </a:r>
            <a:endParaRPr lang="cs-CZ" sz="1800" dirty="0"/>
          </a:p>
          <a:p>
            <a:pPr>
              <a:lnSpc>
                <a:spcPct val="120000"/>
              </a:lnSpc>
              <a:spcAft>
                <a:spcPts val="600"/>
              </a:spcAft>
            </a:pPr>
            <a:r>
              <a:rPr lang="cs-CZ" sz="2000" dirty="0" err="1"/>
              <a:t>headed</a:t>
            </a:r>
            <a:r>
              <a:rPr lang="cs-CZ" sz="2000" dirty="0"/>
              <a:t> by </a:t>
            </a:r>
            <a:r>
              <a:rPr lang="cs-CZ" sz="2000" u="sng" dirty="0"/>
              <a:t>President </a:t>
            </a:r>
            <a:r>
              <a:rPr lang="cs-CZ" sz="2000" u="sng" dirty="0" err="1"/>
              <a:t>of</a:t>
            </a:r>
            <a:r>
              <a:rPr lang="cs-CZ" sz="2000" u="sng" dirty="0"/>
              <a:t> </a:t>
            </a:r>
            <a:r>
              <a:rPr lang="cs-CZ" sz="2000" u="sng" dirty="0" err="1"/>
              <a:t>the</a:t>
            </a:r>
            <a:r>
              <a:rPr lang="cs-CZ" sz="2000" u="sng" dirty="0"/>
              <a:t> </a:t>
            </a:r>
            <a:r>
              <a:rPr lang="cs-CZ" sz="2000" u="sng" dirty="0" err="1"/>
              <a:t>Commission</a:t>
            </a:r>
            <a:r>
              <a:rPr lang="cs-CZ" sz="2000" dirty="0"/>
              <a:t> (</a:t>
            </a:r>
            <a:r>
              <a:rPr lang="cs-CZ" sz="2000" dirty="0" err="1"/>
              <a:t>elected</a:t>
            </a:r>
            <a:r>
              <a:rPr lang="cs-CZ" sz="2000" dirty="0"/>
              <a:t> by EP and </a:t>
            </a:r>
            <a:r>
              <a:rPr lang="cs-CZ" sz="2000" dirty="0" err="1"/>
              <a:t>appointed</a:t>
            </a:r>
            <a:r>
              <a:rPr lang="cs-CZ" sz="2000" dirty="0"/>
              <a:t> by EC)</a:t>
            </a:r>
          </a:p>
        </p:txBody>
      </p:sp>
      <p:pic>
        <p:nvPicPr>
          <p:cNvPr id="6" name="Obrázek 5">
            <a:extLst>
              <a:ext uri="{FF2B5EF4-FFF2-40B4-BE49-F238E27FC236}">
                <a16:creationId xmlns:a16="http://schemas.microsoft.com/office/drawing/2014/main" id="{CDE09196-99AD-CF3A-7A37-7852D1E9D120}"/>
              </a:ext>
            </a:extLst>
          </p:cNvPr>
          <p:cNvPicPr>
            <a:picLocks noChangeAspect="1"/>
          </p:cNvPicPr>
          <p:nvPr/>
        </p:nvPicPr>
        <p:blipFill>
          <a:blip r:embed="rId3"/>
          <a:stretch>
            <a:fillRect/>
          </a:stretch>
        </p:blipFill>
        <p:spPr>
          <a:xfrm>
            <a:off x="9260817" y="378000"/>
            <a:ext cx="2517183" cy="3775775"/>
          </a:xfrm>
          <a:prstGeom prst="rect">
            <a:avLst/>
          </a:prstGeom>
          <a:ln>
            <a:noFill/>
          </a:ln>
          <a:effectLst>
            <a:outerShdw blurRad="292100" dist="139700" dir="2700000" algn="tl" rotWithShape="0">
              <a:srgbClr val="333333">
                <a:alpha val="65000"/>
              </a:srgbClr>
            </a:outerShdw>
          </a:effectLst>
        </p:spPr>
      </p:pic>
      <p:sp>
        <p:nvSpPr>
          <p:cNvPr id="10" name="TextovéPole 9">
            <a:extLst>
              <a:ext uri="{FF2B5EF4-FFF2-40B4-BE49-F238E27FC236}">
                <a16:creationId xmlns:a16="http://schemas.microsoft.com/office/drawing/2014/main" id="{E3E63988-85CA-8C7A-5AAA-A67926BEB4F2}"/>
              </a:ext>
            </a:extLst>
          </p:cNvPr>
          <p:cNvSpPr txBox="1"/>
          <p:nvPr/>
        </p:nvSpPr>
        <p:spPr>
          <a:xfrm>
            <a:off x="9508778" y="4326749"/>
            <a:ext cx="2376189" cy="523220"/>
          </a:xfrm>
          <a:prstGeom prst="rect">
            <a:avLst/>
          </a:prstGeom>
          <a:noFill/>
        </p:spPr>
        <p:txBody>
          <a:bodyPr wrap="square" rtlCol="0">
            <a:spAutoFit/>
          </a:bodyPr>
          <a:lstStyle/>
          <a:p>
            <a:pPr algn="l"/>
            <a:r>
              <a:rPr lang="en-US" sz="2800" dirty="0">
                <a:latin typeface="Freestyle Script" panose="030804020302050B0404" pitchFamily="66" charset="0"/>
              </a:rPr>
              <a:t>Ursula von der Leyen</a:t>
            </a:r>
          </a:p>
        </p:txBody>
      </p:sp>
      <p:sp>
        <p:nvSpPr>
          <p:cNvPr id="7" name="TextovéPole 6">
            <a:extLst>
              <a:ext uri="{FF2B5EF4-FFF2-40B4-BE49-F238E27FC236}">
                <a16:creationId xmlns:a16="http://schemas.microsoft.com/office/drawing/2014/main" id="{9EB4C524-9258-CAF0-BDC4-C26990EC22CD}"/>
              </a:ext>
            </a:extLst>
          </p:cNvPr>
          <p:cNvSpPr txBox="1"/>
          <p:nvPr/>
        </p:nvSpPr>
        <p:spPr>
          <a:xfrm>
            <a:off x="4948836" y="3013501"/>
            <a:ext cx="3905798" cy="830997"/>
          </a:xfrm>
          <a:prstGeom prst="rect">
            <a:avLst/>
          </a:prstGeom>
          <a:noFill/>
        </p:spPr>
        <p:txBody>
          <a:bodyPr wrap="square" rtlCol="0">
            <a:spAutoFit/>
          </a:bodyPr>
          <a:lstStyle/>
          <a:p>
            <a:pPr algn="l"/>
            <a:r>
              <a:rPr lang="cs-CZ" dirty="0" err="1">
                <a:latin typeface="Freestyle Script" panose="030804020302050B0404" pitchFamily="66" charset="0"/>
              </a:rPr>
              <a:t>at</a:t>
            </a:r>
            <a:r>
              <a:rPr lang="cs-CZ" dirty="0">
                <a:latin typeface="Freestyle Script" panose="030804020302050B0404" pitchFamily="66" charset="0"/>
              </a:rPr>
              <a:t> least 55 % </a:t>
            </a:r>
            <a:r>
              <a:rPr lang="cs-CZ" dirty="0" err="1">
                <a:latin typeface="Freestyle Script" panose="030804020302050B0404" pitchFamily="66" charset="0"/>
              </a:rPr>
              <a:t>members</a:t>
            </a:r>
            <a:r>
              <a:rPr lang="cs-CZ" dirty="0">
                <a:latin typeface="Freestyle Script" panose="030804020302050B0404" pitchFamily="66" charset="0"/>
              </a:rPr>
              <a:t> (</a:t>
            </a:r>
            <a:r>
              <a:rPr lang="cs-CZ" dirty="0" err="1">
                <a:latin typeface="Freestyle Script" panose="030804020302050B0404" pitchFamily="66" charset="0"/>
              </a:rPr>
              <a:t>at</a:t>
            </a:r>
            <a:r>
              <a:rPr lang="cs-CZ" dirty="0">
                <a:latin typeface="Freestyle Script" panose="030804020302050B0404" pitchFamily="66" charset="0"/>
              </a:rPr>
              <a:t> least 15 </a:t>
            </a:r>
            <a:r>
              <a:rPr lang="cs-CZ" dirty="0" err="1">
                <a:latin typeface="Freestyle Script" panose="030804020302050B0404" pitchFamily="66" charset="0"/>
              </a:rPr>
              <a:t>states</a:t>
            </a:r>
            <a:r>
              <a:rPr lang="cs-CZ" dirty="0">
                <a:latin typeface="Freestyle Script" panose="030804020302050B0404" pitchFamily="66" charset="0"/>
              </a:rPr>
              <a:t>), </a:t>
            </a:r>
            <a:r>
              <a:rPr lang="cs-CZ" dirty="0" err="1">
                <a:latin typeface="Freestyle Script" panose="030804020302050B0404" pitchFamily="66" charset="0"/>
              </a:rPr>
              <a:t>representing</a:t>
            </a:r>
            <a:r>
              <a:rPr lang="cs-CZ" dirty="0">
                <a:latin typeface="Freestyle Script" panose="030804020302050B0404" pitchFamily="66" charset="0"/>
              </a:rPr>
              <a:t> </a:t>
            </a:r>
            <a:r>
              <a:rPr lang="cs-CZ" dirty="0" err="1">
                <a:latin typeface="Freestyle Script" panose="030804020302050B0404" pitchFamily="66" charset="0"/>
              </a:rPr>
              <a:t>at</a:t>
            </a:r>
            <a:r>
              <a:rPr lang="cs-CZ" dirty="0">
                <a:latin typeface="Freestyle Script" panose="030804020302050B0404" pitchFamily="66" charset="0"/>
              </a:rPr>
              <a:t> least  65 % </a:t>
            </a:r>
            <a:r>
              <a:rPr lang="cs-CZ" dirty="0" err="1">
                <a:latin typeface="Freestyle Script" panose="030804020302050B0404" pitchFamily="66" charset="0"/>
              </a:rPr>
              <a:t>of</a:t>
            </a:r>
            <a:r>
              <a:rPr lang="cs-CZ" dirty="0">
                <a:latin typeface="Freestyle Script" panose="030804020302050B0404" pitchFamily="66" charset="0"/>
              </a:rPr>
              <a:t> </a:t>
            </a:r>
            <a:r>
              <a:rPr lang="cs-CZ" dirty="0" err="1">
                <a:latin typeface="Freestyle Script" panose="030804020302050B0404" pitchFamily="66" charset="0"/>
              </a:rPr>
              <a:t>the</a:t>
            </a:r>
            <a:r>
              <a:rPr lang="cs-CZ" dirty="0">
                <a:latin typeface="Freestyle Script" panose="030804020302050B0404" pitchFamily="66" charset="0"/>
              </a:rPr>
              <a:t> </a:t>
            </a:r>
            <a:r>
              <a:rPr lang="cs-CZ" dirty="0" err="1">
                <a:latin typeface="Freestyle Script" panose="030804020302050B0404" pitchFamily="66" charset="0"/>
              </a:rPr>
              <a:t>population</a:t>
            </a:r>
            <a:endParaRPr lang="en-US" dirty="0">
              <a:latin typeface="Freestyle Script" panose="030804020302050B0404" pitchFamily="66" charset="0"/>
            </a:endParaRPr>
          </a:p>
        </p:txBody>
      </p:sp>
      <p:sp>
        <p:nvSpPr>
          <p:cNvPr id="8" name="TextovéPole 7">
            <a:extLst>
              <a:ext uri="{FF2B5EF4-FFF2-40B4-BE49-F238E27FC236}">
                <a16:creationId xmlns:a16="http://schemas.microsoft.com/office/drawing/2014/main" id="{854B6123-82CC-EF23-FF33-D598BFC29B8A}"/>
              </a:ext>
            </a:extLst>
          </p:cNvPr>
          <p:cNvSpPr txBox="1"/>
          <p:nvPr/>
        </p:nvSpPr>
        <p:spPr>
          <a:xfrm>
            <a:off x="5151928" y="1665108"/>
            <a:ext cx="3905798" cy="461665"/>
          </a:xfrm>
          <a:prstGeom prst="rect">
            <a:avLst/>
          </a:prstGeom>
          <a:noFill/>
        </p:spPr>
        <p:txBody>
          <a:bodyPr wrap="square" rtlCol="0">
            <a:spAutoFit/>
          </a:bodyPr>
          <a:lstStyle/>
          <a:p>
            <a:pPr algn="l"/>
            <a:r>
              <a:rPr lang="cs-CZ" dirty="0" err="1">
                <a:latin typeface="Freestyle Script" panose="030804020302050B0404" pitchFamily="66" charset="0"/>
              </a:rPr>
              <a:t>rotating</a:t>
            </a:r>
            <a:r>
              <a:rPr lang="cs-CZ" dirty="0">
                <a:latin typeface="Freestyle Script" panose="030804020302050B0404" pitchFamily="66" charset="0"/>
              </a:rPr>
              <a:t> </a:t>
            </a:r>
            <a:r>
              <a:rPr lang="cs-CZ" dirty="0" err="1">
                <a:latin typeface="Freestyle Script" panose="030804020302050B0404" pitchFamily="66" charset="0"/>
              </a:rPr>
              <a:t>presidency</a:t>
            </a:r>
            <a:r>
              <a:rPr lang="cs-CZ" dirty="0">
                <a:latin typeface="Freestyle Script" panose="030804020302050B0404" pitchFamily="66" charset="0"/>
              </a:rPr>
              <a:t> (6 </a:t>
            </a:r>
            <a:r>
              <a:rPr lang="cs-CZ" dirty="0" err="1">
                <a:latin typeface="Freestyle Script" panose="030804020302050B0404" pitchFamily="66" charset="0"/>
              </a:rPr>
              <a:t>months</a:t>
            </a:r>
            <a:r>
              <a:rPr lang="cs-CZ" dirty="0">
                <a:latin typeface="Freestyle Script" panose="030804020302050B0404" pitchFamily="66" charset="0"/>
              </a:rPr>
              <a:t>)</a:t>
            </a:r>
            <a:endParaRPr lang="en-US" dirty="0">
              <a:latin typeface="Freestyle Script" panose="030804020302050B0404" pitchFamily="66" charset="0"/>
            </a:endParaRPr>
          </a:p>
        </p:txBody>
      </p:sp>
      <p:pic>
        <p:nvPicPr>
          <p:cNvPr id="9" name="Obrázek 8" descr="Obsah obrázku černá, tma&#10;&#10;Popis byl vytvořen automaticky">
            <a:extLst>
              <a:ext uri="{FF2B5EF4-FFF2-40B4-BE49-F238E27FC236}">
                <a16:creationId xmlns:a16="http://schemas.microsoft.com/office/drawing/2014/main" id="{F67EBA91-8DFD-9AA2-8261-32C5EEF7CB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852905">
            <a:off x="4351120" y="3199908"/>
            <a:ext cx="657759" cy="657759"/>
          </a:xfrm>
          <a:prstGeom prst="rect">
            <a:avLst/>
          </a:prstGeom>
        </p:spPr>
      </p:pic>
      <p:pic>
        <p:nvPicPr>
          <p:cNvPr id="11" name="Obrázek 10" descr="Obsah obrázku černá, tma&#10;&#10;Popis byl vytvořen automaticky">
            <a:extLst>
              <a:ext uri="{FF2B5EF4-FFF2-40B4-BE49-F238E27FC236}">
                <a16:creationId xmlns:a16="http://schemas.microsoft.com/office/drawing/2014/main" id="{97AB164A-102F-67D0-C4DD-51DBA59154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9570796" y="4922767"/>
            <a:ext cx="704774" cy="704774"/>
          </a:xfrm>
          <a:prstGeom prst="rect">
            <a:avLst/>
          </a:prstGeom>
        </p:spPr>
      </p:pic>
    </p:spTree>
    <p:extLst>
      <p:ext uri="{BB962C8B-B14F-4D97-AF65-F5344CB8AC3E}">
        <p14:creationId xmlns:p14="http://schemas.microsoft.com/office/powerpoint/2010/main" val="1141161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8</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err="1"/>
              <a:t>European</a:t>
            </a:r>
            <a:r>
              <a:rPr lang="cs-CZ" sz="3200" dirty="0"/>
              <a:t> Union: </a:t>
            </a:r>
            <a:r>
              <a:rPr lang="cs-CZ" sz="3200" dirty="0" err="1"/>
              <a:t>Institutions</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6039809" cy="4139998"/>
          </a:xfrm>
        </p:spPr>
        <p:txBody>
          <a:bodyPr/>
          <a:lstStyle/>
          <a:p>
            <a:pPr marL="72000" indent="0">
              <a:lnSpc>
                <a:spcPct val="120000"/>
              </a:lnSpc>
              <a:spcAft>
                <a:spcPts val="600"/>
              </a:spcAft>
              <a:buNone/>
            </a:pPr>
            <a:r>
              <a:rPr lang="en-US" sz="2000" b="1" dirty="0"/>
              <a:t>Court of Justice of the European Union </a:t>
            </a:r>
            <a:endParaRPr lang="cs-CZ" sz="2000" b="1" dirty="0"/>
          </a:p>
          <a:p>
            <a:pPr>
              <a:lnSpc>
                <a:spcPct val="120000"/>
              </a:lnSpc>
              <a:spcAft>
                <a:spcPts val="600"/>
              </a:spcAft>
            </a:pPr>
            <a:r>
              <a:rPr lang="cs-CZ" sz="2000" dirty="0" err="1"/>
              <a:t>ensures</a:t>
            </a:r>
            <a:r>
              <a:rPr lang="cs-CZ" sz="2000" dirty="0"/>
              <a:t> </a:t>
            </a:r>
            <a:r>
              <a:rPr lang="cs-CZ" sz="2000" dirty="0" err="1"/>
              <a:t>that</a:t>
            </a:r>
            <a:r>
              <a:rPr lang="cs-CZ" sz="2000" dirty="0"/>
              <a:t> EU </a:t>
            </a:r>
            <a:r>
              <a:rPr lang="cs-CZ" sz="2000" dirty="0" err="1"/>
              <a:t>law</a:t>
            </a:r>
            <a:r>
              <a:rPr lang="cs-CZ" sz="2000" dirty="0"/>
              <a:t> </a:t>
            </a:r>
            <a:r>
              <a:rPr lang="cs-CZ" sz="2000" dirty="0" err="1"/>
              <a:t>is</a:t>
            </a:r>
            <a:r>
              <a:rPr lang="cs-CZ" sz="2000" dirty="0"/>
              <a:t> </a:t>
            </a:r>
            <a:r>
              <a:rPr lang="cs-CZ" sz="2000" dirty="0" err="1"/>
              <a:t>followed</a:t>
            </a:r>
            <a:r>
              <a:rPr lang="cs-CZ" sz="2000" dirty="0"/>
              <a:t>, </a:t>
            </a:r>
            <a:r>
              <a:rPr lang="cs-CZ" sz="2000" dirty="0" err="1"/>
              <a:t>Treaties</a:t>
            </a:r>
            <a:r>
              <a:rPr lang="cs-CZ" sz="2000" dirty="0"/>
              <a:t> are </a:t>
            </a:r>
            <a:r>
              <a:rPr lang="cs-CZ" sz="2000" dirty="0" err="1"/>
              <a:t>correctly</a:t>
            </a:r>
            <a:r>
              <a:rPr lang="cs-CZ" sz="2000" dirty="0"/>
              <a:t> </a:t>
            </a:r>
            <a:r>
              <a:rPr lang="cs-CZ" sz="2000" dirty="0" err="1"/>
              <a:t>applied</a:t>
            </a:r>
            <a:endParaRPr lang="cs-CZ" sz="2000" dirty="0"/>
          </a:p>
          <a:p>
            <a:pPr>
              <a:lnSpc>
                <a:spcPct val="120000"/>
              </a:lnSpc>
              <a:spcAft>
                <a:spcPts val="600"/>
              </a:spcAft>
            </a:pPr>
            <a:r>
              <a:rPr lang="cs-CZ" sz="2000" dirty="0" err="1"/>
              <a:t>includes</a:t>
            </a:r>
            <a:r>
              <a:rPr lang="cs-CZ" sz="2000" dirty="0"/>
              <a:t> </a:t>
            </a:r>
            <a:r>
              <a:rPr lang="cs-CZ" sz="2000" dirty="0" err="1"/>
              <a:t>the</a:t>
            </a:r>
            <a:r>
              <a:rPr lang="cs-CZ" sz="2000" dirty="0"/>
              <a:t> </a:t>
            </a:r>
            <a:r>
              <a:rPr lang="cs-CZ" sz="2000" dirty="0" err="1"/>
              <a:t>Court</a:t>
            </a:r>
            <a:r>
              <a:rPr lang="cs-CZ" sz="2000" dirty="0"/>
              <a:t> </a:t>
            </a:r>
            <a:r>
              <a:rPr lang="cs-CZ" sz="2000" dirty="0" err="1"/>
              <a:t>of</a:t>
            </a:r>
            <a:r>
              <a:rPr lang="cs-CZ" sz="2000" dirty="0"/>
              <a:t> Justice, </a:t>
            </a:r>
            <a:r>
              <a:rPr lang="cs-CZ" sz="2000" dirty="0" err="1"/>
              <a:t>the</a:t>
            </a:r>
            <a:r>
              <a:rPr lang="cs-CZ" sz="2000" dirty="0"/>
              <a:t> General </a:t>
            </a:r>
            <a:r>
              <a:rPr lang="cs-CZ" sz="2000" dirty="0" err="1"/>
              <a:t>Court</a:t>
            </a:r>
            <a:r>
              <a:rPr lang="cs-CZ" sz="2000" dirty="0"/>
              <a:t> and </a:t>
            </a:r>
            <a:r>
              <a:rPr lang="cs-CZ" sz="2000" dirty="0" err="1"/>
              <a:t>specialised</a:t>
            </a:r>
            <a:r>
              <a:rPr lang="cs-CZ" sz="2000" dirty="0"/>
              <a:t> </a:t>
            </a:r>
            <a:r>
              <a:rPr lang="cs-CZ" sz="2000" dirty="0" err="1"/>
              <a:t>courts</a:t>
            </a:r>
            <a:endParaRPr lang="en-US" sz="2000" dirty="0"/>
          </a:p>
          <a:p>
            <a:pPr marL="72000" indent="0">
              <a:lnSpc>
                <a:spcPct val="120000"/>
              </a:lnSpc>
              <a:spcBef>
                <a:spcPts val="1200"/>
              </a:spcBef>
              <a:spcAft>
                <a:spcPts val="600"/>
              </a:spcAft>
              <a:buNone/>
            </a:pPr>
            <a:endParaRPr lang="cs-CZ" sz="2000" b="1" dirty="0"/>
          </a:p>
          <a:p>
            <a:pPr marL="72000" indent="0">
              <a:lnSpc>
                <a:spcPct val="120000"/>
              </a:lnSpc>
              <a:spcBef>
                <a:spcPts val="1200"/>
              </a:spcBef>
              <a:spcAft>
                <a:spcPts val="600"/>
              </a:spcAft>
              <a:buNone/>
            </a:pPr>
            <a:endParaRPr lang="cs-CZ" sz="2000" b="1" dirty="0"/>
          </a:p>
          <a:p>
            <a:pPr marL="72000" indent="0">
              <a:lnSpc>
                <a:spcPct val="120000"/>
              </a:lnSpc>
              <a:spcBef>
                <a:spcPts val="1200"/>
              </a:spcBef>
              <a:spcAft>
                <a:spcPts val="600"/>
              </a:spcAft>
              <a:buNone/>
            </a:pPr>
            <a:r>
              <a:rPr lang="cs-CZ" sz="2000" b="1" dirty="0">
                <a:hlinkClick r:id="rId3"/>
              </a:rPr>
              <a:t>VIDEO</a:t>
            </a:r>
            <a:r>
              <a:rPr lang="cs-CZ" sz="2000" dirty="0"/>
              <a:t> (EU </a:t>
            </a:r>
            <a:r>
              <a:rPr lang="cs-CZ" sz="2000" dirty="0" err="1"/>
              <a:t>Institutions</a:t>
            </a:r>
            <a:r>
              <a:rPr lang="cs-CZ" sz="2000" dirty="0"/>
              <a:t> </a:t>
            </a:r>
            <a:r>
              <a:rPr lang="cs-CZ" sz="2000" dirty="0" err="1"/>
              <a:t>explained</a:t>
            </a:r>
            <a:r>
              <a:rPr lang="cs-CZ" sz="2000" dirty="0"/>
              <a:t>)</a:t>
            </a:r>
            <a:endParaRPr lang="cs-CZ" sz="2000" b="1" dirty="0"/>
          </a:p>
          <a:p>
            <a:pPr marL="72000" indent="0">
              <a:lnSpc>
                <a:spcPct val="120000"/>
              </a:lnSpc>
              <a:spcAft>
                <a:spcPts val="600"/>
              </a:spcAft>
              <a:buNone/>
            </a:pPr>
            <a:endParaRPr lang="en-US" sz="2000" dirty="0"/>
          </a:p>
        </p:txBody>
      </p:sp>
      <p:pic>
        <p:nvPicPr>
          <p:cNvPr id="6" name="Obrázek 5">
            <a:extLst>
              <a:ext uri="{FF2B5EF4-FFF2-40B4-BE49-F238E27FC236}">
                <a16:creationId xmlns:a16="http://schemas.microsoft.com/office/drawing/2014/main" id="{A7131A7E-36DB-B8BC-E1A8-B0F7E85AC70F}"/>
              </a:ext>
            </a:extLst>
          </p:cNvPr>
          <p:cNvPicPr>
            <a:picLocks noChangeAspect="1"/>
          </p:cNvPicPr>
          <p:nvPr/>
        </p:nvPicPr>
        <p:blipFill>
          <a:blip r:embed="rId4"/>
          <a:stretch>
            <a:fillRect/>
          </a:stretch>
        </p:blipFill>
        <p:spPr>
          <a:xfrm>
            <a:off x="4855121" y="3735107"/>
            <a:ext cx="2259182" cy="2259182"/>
          </a:xfrm>
          <a:prstGeom prst="rect">
            <a:avLst/>
          </a:prstGeom>
        </p:spPr>
      </p:pic>
      <p:pic>
        <p:nvPicPr>
          <p:cNvPr id="7" name="Obrázek 6">
            <a:extLst>
              <a:ext uri="{FF2B5EF4-FFF2-40B4-BE49-F238E27FC236}">
                <a16:creationId xmlns:a16="http://schemas.microsoft.com/office/drawing/2014/main" id="{09B2E22A-2A6A-B1E0-3495-2D61A6353367}"/>
              </a:ext>
            </a:extLst>
          </p:cNvPr>
          <p:cNvPicPr>
            <a:picLocks noChangeAspect="1"/>
          </p:cNvPicPr>
          <p:nvPr/>
        </p:nvPicPr>
        <p:blipFill>
          <a:blip r:embed="rId5"/>
          <a:stretch>
            <a:fillRect/>
          </a:stretch>
        </p:blipFill>
        <p:spPr>
          <a:xfrm>
            <a:off x="6797459" y="848453"/>
            <a:ext cx="4980541" cy="33203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5307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9</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en-US" sz="3200" dirty="0"/>
              <a:t>Common foreign and security policy</a:t>
            </a:r>
            <a:r>
              <a:rPr lang="cs-CZ" sz="3200" dirty="0"/>
              <a:t> (CFSP)</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304300" y="1534681"/>
            <a:ext cx="4788143" cy="4139998"/>
          </a:xfrm>
        </p:spPr>
        <p:style>
          <a:lnRef idx="3">
            <a:schemeClr val="lt1"/>
          </a:lnRef>
          <a:fillRef idx="1">
            <a:schemeClr val="accent4"/>
          </a:fillRef>
          <a:effectRef idx="1">
            <a:schemeClr val="accent4"/>
          </a:effectRef>
          <a:fontRef idx="minor">
            <a:schemeClr val="lt1"/>
          </a:fontRef>
        </p:style>
        <p:txBody>
          <a:bodyPr/>
          <a:lstStyle/>
          <a:p>
            <a:pPr>
              <a:lnSpc>
                <a:spcPct val="110000"/>
              </a:lnSpc>
              <a:spcBef>
                <a:spcPts val="300"/>
              </a:spcBef>
              <a:spcAft>
                <a:spcPts val="500"/>
              </a:spcAft>
            </a:pPr>
            <a:r>
              <a:rPr lang="cs-CZ" sz="2000" dirty="0" err="1"/>
              <a:t>established</a:t>
            </a:r>
            <a:r>
              <a:rPr lang="cs-CZ" sz="2000" dirty="0"/>
              <a:t> by </a:t>
            </a:r>
            <a:r>
              <a:rPr lang="cs-CZ" sz="2000" dirty="0" err="1"/>
              <a:t>the</a:t>
            </a:r>
            <a:r>
              <a:rPr lang="cs-CZ" sz="2000" dirty="0"/>
              <a:t> </a:t>
            </a:r>
            <a:r>
              <a:rPr lang="cs-CZ" sz="2000" dirty="0" err="1"/>
              <a:t>Treaty</a:t>
            </a:r>
            <a:r>
              <a:rPr lang="cs-CZ" sz="2000" dirty="0"/>
              <a:t> on </a:t>
            </a:r>
            <a:r>
              <a:rPr lang="cs-CZ" sz="2000" dirty="0" err="1"/>
              <a:t>European</a:t>
            </a:r>
            <a:r>
              <a:rPr lang="cs-CZ" sz="2000" dirty="0"/>
              <a:t> Union (TEU) in 1993, </a:t>
            </a:r>
            <a:r>
              <a:rPr lang="cs-CZ" sz="2000" dirty="0" err="1"/>
              <a:t>updated</a:t>
            </a:r>
            <a:r>
              <a:rPr lang="cs-CZ" sz="2000" dirty="0"/>
              <a:t> by </a:t>
            </a:r>
            <a:r>
              <a:rPr lang="cs-CZ" sz="2000" dirty="0" err="1"/>
              <a:t>Lisbon</a:t>
            </a:r>
            <a:r>
              <a:rPr lang="cs-CZ" sz="2000" dirty="0"/>
              <a:t> </a:t>
            </a:r>
            <a:r>
              <a:rPr lang="cs-CZ" sz="2000" dirty="0" err="1"/>
              <a:t>Treaty</a:t>
            </a:r>
            <a:endParaRPr lang="cs-CZ" sz="2000" dirty="0"/>
          </a:p>
          <a:p>
            <a:pPr>
              <a:lnSpc>
                <a:spcPct val="110000"/>
              </a:lnSpc>
              <a:spcBef>
                <a:spcPts val="300"/>
              </a:spcBef>
              <a:spcAft>
                <a:spcPts val="500"/>
              </a:spcAft>
            </a:pPr>
            <a:r>
              <a:rPr lang="cs-CZ" sz="2000" dirty="0" err="1"/>
              <a:t>aim</a:t>
            </a:r>
            <a:r>
              <a:rPr lang="cs-CZ" sz="2000" dirty="0"/>
              <a:t>: to </a:t>
            </a:r>
            <a:r>
              <a:rPr lang="cs-CZ" sz="2000" dirty="0" err="1"/>
              <a:t>preserve</a:t>
            </a:r>
            <a:r>
              <a:rPr lang="cs-CZ" sz="2000" dirty="0"/>
              <a:t> </a:t>
            </a:r>
            <a:r>
              <a:rPr lang="cs-CZ" sz="2000" dirty="0" err="1"/>
              <a:t>peace</a:t>
            </a:r>
            <a:r>
              <a:rPr lang="cs-CZ" sz="2000" dirty="0"/>
              <a:t> and </a:t>
            </a:r>
            <a:r>
              <a:rPr lang="cs-CZ" sz="2000" dirty="0" err="1"/>
              <a:t>strengthen</a:t>
            </a:r>
            <a:r>
              <a:rPr lang="cs-CZ" sz="2000" dirty="0"/>
              <a:t> </a:t>
            </a:r>
            <a:r>
              <a:rPr lang="cs-CZ" sz="2000" dirty="0" err="1"/>
              <a:t>international</a:t>
            </a:r>
            <a:r>
              <a:rPr lang="cs-CZ" sz="2000" dirty="0"/>
              <a:t> </a:t>
            </a:r>
            <a:r>
              <a:rPr lang="cs-CZ" sz="2000" dirty="0" err="1"/>
              <a:t>security</a:t>
            </a:r>
            <a:r>
              <a:rPr lang="cs-CZ" sz="2000" dirty="0"/>
              <a:t> (UN Charter)</a:t>
            </a:r>
          </a:p>
          <a:p>
            <a:pPr>
              <a:lnSpc>
                <a:spcPct val="110000"/>
              </a:lnSpc>
              <a:spcBef>
                <a:spcPts val="300"/>
              </a:spcBef>
              <a:spcAft>
                <a:spcPts val="500"/>
              </a:spcAft>
            </a:pPr>
            <a:r>
              <a:rPr lang="cs-CZ" sz="2000" dirty="0" err="1"/>
              <a:t>implemented</a:t>
            </a:r>
            <a:r>
              <a:rPr lang="cs-CZ" sz="2000" dirty="0"/>
              <a:t> by </a:t>
            </a:r>
            <a:r>
              <a:rPr lang="cs-CZ" sz="2000" dirty="0" err="1"/>
              <a:t>the</a:t>
            </a:r>
            <a:r>
              <a:rPr lang="cs-CZ" sz="2000" dirty="0"/>
              <a:t> </a:t>
            </a:r>
            <a:r>
              <a:rPr lang="cs-CZ" sz="2000" dirty="0" err="1"/>
              <a:t>High</a:t>
            </a:r>
            <a:r>
              <a:rPr lang="cs-CZ" sz="2000" dirty="0"/>
              <a:t> </a:t>
            </a:r>
            <a:r>
              <a:rPr lang="cs-CZ" sz="2000" dirty="0" err="1"/>
              <a:t>Representative</a:t>
            </a:r>
            <a:r>
              <a:rPr lang="cs-CZ" sz="2000" dirty="0"/>
              <a:t> and </a:t>
            </a:r>
            <a:r>
              <a:rPr lang="cs-CZ" sz="2000" dirty="0" err="1"/>
              <a:t>members</a:t>
            </a:r>
            <a:r>
              <a:rPr lang="cs-CZ" sz="2000" dirty="0"/>
              <a:t> </a:t>
            </a:r>
            <a:r>
              <a:rPr lang="cs-CZ" sz="2000" dirty="0" err="1"/>
              <a:t>states</a:t>
            </a:r>
            <a:endParaRPr lang="cs-CZ" sz="2000" dirty="0"/>
          </a:p>
          <a:p>
            <a:pPr>
              <a:lnSpc>
                <a:spcPct val="110000"/>
              </a:lnSpc>
              <a:spcBef>
                <a:spcPts val="300"/>
              </a:spcBef>
              <a:spcAft>
                <a:spcPts val="500"/>
              </a:spcAft>
            </a:pPr>
            <a:r>
              <a:rPr lang="en-US" sz="2000" dirty="0"/>
              <a:t>defined and implemented by the </a:t>
            </a:r>
            <a:r>
              <a:rPr lang="cs-CZ" sz="2000" dirty="0"/>
              <a:t>EC </a:t>
            </a:r>
            <a:r>
              <a:rPr lang="en-US" sz="2000" dirty="0"/>
              <a:t>and the Council acting unanimously</a:t>
            </a:r>
            <a:endParaRPr lang="cs-CZ" sz="2000" dirty="0"/>
          </a:p>
          <a:p>
            <a:pPr>
              <a:lnSpc>
                <a:spcPct val="120000"/>
              </a:lnSpc>
              <a:spcAft>
                <a:spcPts val="600"/>
              </a:spcAft>
            </a:pPr>
            <a:endParaRPr lang="cs-CZ" sz="2000" dirty="0"/>
          </a:p>
        </p:txBody>
      </p:sp>
      <p:sp>
        <p:nvSpPr>
          <p:cNvPr id="10" name="TextovéPole 9">
            <a:extLst>
              <a:ext uri="{FF2B5EF4-FFF2-40B4-BE49-F238E27FC236}">
                <a16:creationId xmlns:a16="http://schemas.microsoft.com/office/drawing/2014/main" id="{D60C5854-5AE8-C68B-01FF-2A6D5C2E952A}"/>
              </a:ext>
            </a:extLst>
          </p:cNvPr>
          <p:cNvSpPr txBox="1"/>
          <p:nvPr/>
        </p:nvSpPr>
        <p:spPr>
          <a:xfrm>
            <a:off x="5092444" y="4763723"/>
            <a:ext cx="2247310" cy="523220"/>
          </a:xfrm>
          <a:prstGeom prst="rect">
            <a:avLst/>
          </a:prstGeom>
          <a:noFill/>
        </p:spPr>
        <p:txBody>
          <a:bodyPr wrap="square" rtlCol="0">
            <a:spAutoFit/>
          </a:bodyPr>
          <a:lstStyle/>
          <a:p>
            <a:pPr algn="ctr"/>
            <a:r>
              <a:rPr lang="en-US" sz="2800" dirty="0">
                <a:latin typeface="Freestyle Script" panose="030804020302050B0404" pitchFamily="66" charset="0"/>
              </a:rPr>
              <a:t>Kaja Kallas</a:t>
            </a:r>
          </a:p>
        </p:txBody>
      </p:sp>
      <p:sp>
        <p:nvSpPr>
          <p:cNvPr id="11" name="Zástupný obsah 4">
            <a:extLst>
              <a:ext uri="{FF2B5EF4-FFF2-40B4-BE49-F238E27FC236}">
                <a16:creationId xmlns:a16="http://schemas.microsoft.com/office/drawing/2014/main" id="{E23F7C9F-526F-DEF7-1270-ECB636522583}"/>
              </a:ext>
            </a:extLst>
          </p:cNvPr>
          <p:cNvSpPr txBox="1">
            <a:spLocks/>
          </p:cNvSpPr>
          <p:nvPr/>
        </p:nvSpPr>
        <p:spPr>
          <a:xfrm>
            <a:off x="7555870" y="1534681"/>
            <a:ext cx="4290523" cy="4139998"/>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3"/>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nSpc>
                <a:spcPct val="110000"/>
              </a:lnSpc>
              <a:spcBef>
                <a:spcPts val="300"/>
              </a:spcBef>
              <a:spcAft>
                <a:spcPts val="500"/>
              </a:spcAft>
              <a:buNone/>
            </a:pPr>
            <a:r>
              <a:rPr lang="en-US" sz="2000" b="1" kern="0" dirty="0"/>
              <a:t>High Representative of the Union for Foreign Affairs and Security Policy</a:t>
            </a:r>
          </a:p>
          <a:p>
            <a:pPr>
              <a:lnSpc>
                <a:spcPct val="110000"/>
              </a:lnSpc>
              <a:spcBef>
                <a:spcPts val="300"/>
              </a:spcBef>
              <a:spcAft>
                <a:spcPts val="500"/>
              </a:spcAft>
            </a:pPr>
            <a:r>
              <a:rPr lang="en-US" sz="2000" kern="0" dirty="0"/>
              <a:t>conducts the EU CFSP, ensures consistency of the Union‘s external action</a:t>
            </a:r>
          </a:p>
          <a:p>
            <a:pPr>
              <a:lnSpc>
                <a:spcPct val="110000"/>
              </a:lnSpc>
              <a:spcBef>
                <a:spcPts val="300"/>
              </a:spcBef>
              <a:spcAft>
                <a:spcPts val="500"/>
              </a:spcAft>
            </a:pPr>
            <a:r>
              <a:rPr lang="en-US" sz="2000" kern="0" dirty="0"/>
              <a:t>presides over the Foreign Affairs Council</a:t>
            </a:r>
          </a:p>
          <a:p>
            <a:pPr>
              <a:lnSpc>
                <a:spcPct val="110000"/>
              </a:lnSpc>
              <a:spcBef>
                <a:spcPts val="300"/>
              </a:spcBef>
              <a:spcAft>
                <a:spcPts val="500"/>
              </a:spcAft>
            </a:pPr>
            <a:r>
              <a:rPr lang="en-US" sz="2000" kern="0" dirty="0"/>
              <a:t>a vice-president of the Commission</a:t>
            </a:r>
          </a:p>
          <a:p>
            <a:pPr>
              <a:lnSpc>
                <a:spcPct val="120000"/>
              </a:lnSpc>
              <a:spcAft>
                <a:spcPts val="600"/>
              </a:spcAft>
            </a:pPr>
            <a:endParaRPr lang="cs-CZ" sz="2000" kern="0" dirty="0"/>
          </a:p>
        </p:txBody>
      </p:sp>
      <p:pic>
        <p:nvPicPr>
          <p:cNvPr id="8" name="Obrázek 7" descr="Obsah obrázku oblečení, osoba, Lidská tvář, oblek&#10;&#10;Obsah generovaný pomocí AI může být nesprávný.">
            <a:extLst>
              <a:ext uri="{FF2B5EF4-FFF2-40B4-BE49-F238E27FC236}">
                <a16:creationId xmlns:a16="http://schemas.microsoft.com/office/drawing/2014/main" id="{05C5C5E1-5CB1-CE3F-6AB0-D08AB880ED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9934" y="1552664"/>
            <a:ext cx="2128444" cy="31926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1391869"/>
      </p:ext>
    </p:extLst>
  </p:cSld>
  <p:clrMapOvr>
    <a:masterClrMapping/>
  </p:clrMapOvr>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fss-prezentace-16-9-cz-v11.potx" id="{1A432768-ED11-4D80-BB7B-F2DE57BF66BD}" vid="{70834B49-2483-4B2E-9811-25D90AF36237}"/>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KABP_1_bezpečnostní politika</Template>
  <TotalTime>7129</TotalTime>
  <Words>2985</Words>
  <Application>Microsoft Office PowerPoint</Application>
  <PresentationFormat>Širokoúhlá obrazovka</PresentationFormat>
  <Paragraphs>435</Paragraphs>
  <Slides>39</Slides>
  <Notes>39</Notes>
  <HiddenSlides>0</HiddenSlides>
  <MMClips>1</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39</vt:i4>
      </vt:variant>
    </vt:vector>
  </HeadingPairs>
  <TitlesOfParts>
    <vt:vector size="47" baseType="lpstr">
      <vt:lpstr>Arial</vt:lpstr>
      <vt:lpstr>Arial Nova</vt:lpstr>
      <vt:lpstr>Calibri</vt:lpstr>
      <vt:lpstr>Freestyle Script</vt:lpstr>
      <vt:lpstr>Helvetica</vt:lpstr>
      <vt:lpstr>Tahoma</vt:lpstr>
      <vt:lpstr>Wingdings</vt:lpstr>
      <vt:lpstr>Prezentace_MU_CZ</vt:lpstr>
      <vt:lpstr>International Organisations II</vt:lpstr>
      <vt:lpstr>Structure</vt:lpstr>
      <vt:lpstr>European Union: Key facts</vt:lpstr>
      <vt:lpstr>European Union: Membership</vt:lpstr>
      <vt:lpstr>European Union: Structure</vt:lpstr>
      <vt:lpstr>European Union: Institutions</vt:lpstr>
      <vt:lpstr>European Union: Institutions</vt:lpstr>
      <vt:lpstr>European Union: Institutions</vt:lpstr>
      <vt:lpstr>Common foreign and security policy (CFSP)</vt:lpstr>
      <vt:lpstr>Common foreign and security policy (CFSP)</vt:lpstr>
      <vt:lpstr>Common foreign and security policy (CFSP)</vt:lpstr>
      <vt:lpstr>Common Security and Defence Policy (CSDP)</vt:lpstr>
      <vt:lpstr>CSDP: EU Battlegroups</vt:lpstr>
      <vt:lpstr>CSDP: Strategic Compass</vt:lpstr>
      <vt:lpstr>European Union: Mutual defence clause</vt:lpstr>
      <vt:lpstr>Western European Union: Mutual defence clause</vt:lpstr>
      <vt:lpstr>European Union: Solidarity clause</vt:lpstr>
      <vt:lpstr>CSDP: Structure (overview)</vt:lpstr>
      <vt:lpstr>CSDP: Structure</vt:lpstr>
      <vt:lpstr>CSDP: Structure</vt:lpstr>
      <vt:lpstr>CSDP: Structure</vt:lpstr>
      <vt:lpstr>CSDP: Structure</vt:lpstr>
      <vt:lpstr>OSCE: Key facts</vt:lpstr>
      <vt:lpstr>OSCE: Membership</vt:lpstr>
      <vt:lpstr>OSCE: Activities (politico-military dimension)</vt:lpstr>
      <vt:lpstr>OSCE: Activities (politico-military dimension)</vt:lpstr>
      <vt:lpstr>OSCE: Structure (decision-making bodies)</vt:lpstr>
      <vt:lpstr>OSCE: Structure (decision-making bodies)</vt:lpstr>
      <vt:lpstr>OSCE: Structure (decision-making bodies)</vt:lpstr>
      <vt:lpstr>OSCE: Structure (decision-making bodies)</vt:lpstr>
      <vt:lpstr>OSCE: Structure (executive bodies)</vt:lpstr>
      <vt:lpstr>OSCE: Decision-making</vt:lpstr>
      <vt:lpstr>Prezentace aplikace PowerPoint</vt:lpstr>
      <vt:lpstr>Council of Europe: Key facts</vt:lpstr>
      <vt:lpstr>Council of Europe: Membership</vt:lpstr>
      <vt:lpstr>Council of Europe: Structure</vt:lpstr>
      <vt:lpstr>Council of Europe: Structure</vt:lpstr>
      <vt:lpstr>Council of Europe: Activity / Achievements</vt:lpstr>
      <vt:lpstr>Council of Europe: Treaties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Bezpečnostní politika a bezpečnost jako koncept pro srovnávací analýzu </dc:title>
  <dc:creator>Divišová Vendula</dc:creator>
  <cp:lastModifiedBy>Vendula Divišová</cp:lastModifiedBy>
  <cp:revision>138</cp:revision>
  <cp:lastPrinted>1601-01-01T00:00:00Z</cp:lastPrinted>
  <dcterms:created xsi:type="dcterms:W3CDTF">2023-01-27T07:04:45Z</dcterms:created>
  <dcterms:modified xsi:type="dcterms:W3CDTF">2025-09-28T14:34:51Z</dcterms:modified>
</cp:coreProperties>
</file>