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8" r:id="rId5"/>
    <p:sldId id="258" r:id="rId6"/>
    <p:sldId id="259" r:id="rId7"/>
    <p:sldId id="260" r:id="rId8"/>
    <p:sldId id="265" r:id="rId9"/>
    <p:sldId id="261" r:id="rId10"/>
    <p:sldId id="269" r:id="rId11"/>
    <p:sldId id="270" r:id="rId12"/>
    <p:sldId id="267" r:id="rId13"/>
    <p:sldId id="262" r:id="rId14"/>
    <p:sldId id="271" r:id="rId15"/>
    <p:sldId id="263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5F4E-DB42-41D1-B737-4E475B20A680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ACCD-3C93-4689-8099-4796446D5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8330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5F4E-DB42-41D1-B737-4E475B20A680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ACCD-3C93-4689-8099-4796446D5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5594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5F4E-DB42-41D1-B737-4E475B20A680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ACCD-3C93-4689-8099-4796446D5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6094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5F4E-DB42-41D1-B737-4E475B20A680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ACCD-3C93-4689-8099-4796446D5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0263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5F4E-DB42-41D1-B737-4E475B20A680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ACCD-3C93-4689-8099-4796446D5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3741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5F4E-DB42-41D1-B737-4E475B20A680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ACCD-3C93-4689-8099-4796446D5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5223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5F4E-DB42-41D1-B737-4E475B20A680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ACCD-3C93-4689-8099-4796446D5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9833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5F4E-DB42-41D1-B737-4E475B20A680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ACCD-3C93-4689-8099-4796446D5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8648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5F4E-DB42-41D1-B737-4E475B20A680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ACCD-3C93-4689-8099-4796446D5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370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5F4E-DB42-41D1-B737-4E475B20A680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ACCD-3C93-4689-8099-4796446D5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2274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5F4E-DB42-41D1-B737-4E475B20A680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ACCD-3C93-4689-8099-4796446D5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8066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35F4E-DB42-41D1-B737-4E475B20A680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2ACCD-3C93-4689-8099-4796446D5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875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r5gFCkj84k" TargetMode="External"/><Relationship Id="rId7" Type="http://schemas.openxmlformats.org/officeDocument/2006/relationships/image" Target="../media/image2.jpg"/><Relationship Id="rId2" Type="http://schemas.openxmlformats.org/officeDocument/2006/relationships/hyperlink" Target="https://www.youtube.com/watch?v=IMiFhMxaJ_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hyperlink" Target="https://fete.lutte-ouvriere.org/" TargetMode="External"/><Relationship Id="rId4" Type="http://schemas.openxmlformats.org/officeDocument/2006/relationships/hyperlink" Target="https://www.youtube.com/watch?v=29Wo_Vd5_3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Krajní levice ve Francii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7171" y="3602038"/>
            <a:ext cx="11283192" cy="1655762"/>
          </a:xfrm>
        </p:spPr>
        <p:txBody>
          <a:bodyPr>
            <a:normAutofit/>
          </a:bodyPr>
          <a:lstStyle/>
          <a:p>
            <a:r>
              <a:rPr lang="it-IT" sz="4800" dirty="0"/>
              <a:t>Francouzská politika a politické strany 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2154243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4E087C-7416-4D84-A6CA-3CADAE577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2022 I.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B73842-814D-4C6D-9E5E-CD00564D3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427" y="2068374"/>
            <a:ext cx="11635408" cy="4651513"/>
          </a:xfrm>
        </p:spPr>
        <p:txBody>
          <a:bodyPr>
            <a:normAutofit/>
          </a:bodyPr>
          <a:lstStyle/>
          <a:p>
            <a:r>
              <a:rPr lang="cs-CZ" dirty="0"/>
              <a:t>Philippe </a:t>
            </a:r>
            <a:r>
              <a:rPr lang="cs-CZ" dirty="0" err="1"/>
              <a:t>Poutou</a:t>
            </a:r>
            <a:r>
              <a:rPr lang="cs-CZ" dirty="0"/>
              <a:t> – 0,76%, 269094 hlasů </a:t>
            </a:r>
          </a:p>
          <a:p>
            <a:r>
              <a:rPr lang="cs-CZ" dirty="0"/>
              <a:t>Aktivní účastník hnutí „Žlutých vest“ a přesvědčený zastánce boje </a:t>
            </a:r>
          </a:p>
          <a:p>
            <a:r>
              <a:rPr lang="cs-CZ" dirty="0"/>
              <a:t>Obhájce továrny nedaleko BDX – zachování pracovních pozic </a:t>
            </a:r>
          </a:p>
          <a:p>
            <a:r>
              <a:rPr lang="cs-CZ" dirty="0"/>
              <a:t>2020 – 3/65 mandátů v BDX, první volený mandát </a:t>
            </a:r>
          </a:p>
          <a:p>
            <a:r>
              <a:rPr lang="cs-CZ" dirty="0"/>
              <a:t>Podařilo se nechat slyšet hněv a ukázat, že BDX není jen buržoazní město</a:t>
            </a:r>
          </a:p>
          <a:p>
            <a:r>
              <a:rPr lang="cs-CZ" dirty="0"/>
              <a:t>Pracovní týden na 32 hodin/4 dny, manuální práce 30 hodin</a:t>
            </a:r>
          </a:p>
          <a:p>
            <a:r>
              <a:rPr lang="cs-CZ" dirty="0"/>
              <a:t>Zakázat propouštění, plná zaměstnanost </a:t>
            </a:r>
          </a:p>
          <a:p>
            <a:r>
              <a:rPr lang="cs-CZ" dirty="0"/>
              <a:t>Masivní znárodnění bank a velkých společností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76D7D02-2FC7-499C-9BB8-47D7685A1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906" y="138112"/>
            <a:ext cx="4481895" cy="235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88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6B6F36-CF26-4B89-8375-A9CABE675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39" y="147011"/>
            <a:ext cx="4069360" cy="1325563"/>
          </a:xfrm>
        </p:spPr>
        <p:txBody>
          <a:bodyPr/>
          <a:lstStyle/>
          <a:p>
            <a:r>
              <a:rPr lang="cs-CZ" dirty="0"/>
              <a:t>2022 II.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C9219E-36BD-47BF-B3F2-7403AD6CC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139" y="4014948"/>
            <a:ext cx="10515600" cy="2696041"/>
          </a:xfrm>
        </p:spPr>
        <p:txBody>
          <a:bodyPr/>
          <a:lstStyle/>
          <a:p>
            <a:r>
              <a:rPr lang="cs-CZ" dirty="0"/>
              <a:t>Nathalie </a:t>
            </a:r>
            <a:r>
              <a:rPr lang="cs-CZ" dirty="0" err="1"/>
              <a:t>Arthaud</a:t>
            </a:r>
            <a:r>
              <a:rPr lang="cs-CZ" dirty="0"/>
              <a:t> – 0,56%, 197054 hlasů</a:t>
            </a:r>
          </a:p>
          <a:p>
            <a:r>
              <a:rPr lang="fr-FR" dirty="0" err="1"/>
              <a:t>stranick</a:t>
            </a:r>
            <a:r>
              <a:rPr lang="cs-CZ" dirty="0"/>
              <a:t>á tiskovina </a:t>
            </a:r>
            <a:r>
              <a:rPr lang="fr-FR" i="1" dirty="0"/>
              <a:t>Lutte de Classe</a:t>
            </a:r>
            <a:endParaRPr lang="cs-CZ" i="1" dirty="0"/>
          </a:p>
          <a:p>
            <a:r>
              <a:rPr lang="cs-CZ" dirty="0"/>
              <a:t>Vyučující na střední škole, dobrovolnice v celé řadě levicových spolků </a:t>
            </a:r>
          </a:p>
          <a:p>
            <a:r>
              <a:rPr lang="cs-CZ" dirty="0"/>
              <a:t>Od roku 1988 – jasná hodnotová orientace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6280FD8-F22E-4891-84F5-CBE17AC5ED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03369" y="747407"/>
            <a:ext cx="4803163" cy="360237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63C10A3-D1E0-4C99-A639-CFA3DED52A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012" y="413668"/>
            <a:ext cx="4446165" cy="333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911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8172" y="149629"/>
            <a:ext cx="10145785" cy="910358"/>
          </a:xfrm>
        </p:spPr>
        <p:txBody>
          <a:bodyPr/>
          <a:lstStyle/>
          <a:p>
            <a:r>
              <a:rPr lang="cs-CZ" dirty="0"/>
              <a:t>Společné znaky I.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5194" y="977469"/>
            <a:ext cx="11569118" cy="5730901"/>
          </a:xfrm>
        </p:spPr>
        <p:txBody>
          <a:bodyPr>
            <a:normAutofit/>
          </a:bodyPr>
          <a:lstStyle/>
          <a:p>
            <a:pPr lvl="0"/>
            <a:endParaRPr lang="cs-CZ" sz="3600" dirty="0"/>
          </a:p>
          <a:p>
            <a:pPr lvl="0"/>
            <a:r>
              <a:rPr lang="cs-CZ" sz="3600" dirty="0"/>
              <a:t>Převedení výrazné části svého příjmu do stranické kasy</a:t>
            </a:r>
          </a:p>
          <a:p>
            <a:pPr lvl="0"/>
            <a:r>
              <a:rPr lang="cs-CZ" sz="3600" dirty="0"/>
              <a:t>Nejsou otevřenými zastánci manželství a výchovy dětí</a:t>
            </a:r>
          </a:p>
          <a:p>
            <a:pPr lvl="0"/>
            <a:r>
              <a:rPr lang="cs-CZ" sz="3600" dirty="0"/>
              <a:t>Vedení strany pracuje pro stranu, obývá jen sociální bydlení </a:t>
            </a:r>
          </a:p>
          <a:p>
            <a:pPr lvl="0"/>
            <a:r>
              <a:rPr lang="cs-CZ" sz="3600" dirty="0"/>
              <a:t>Velice jim pomohl pád SSSR a přiblížení PCF se Socialisty</a:t>
            </a:r>
          </a:p>
          <a:p>
            <a:pPr lvl="0"/>
            <a:r>
              <a:rPr lang="cs-CZ" sz="3600" dirty="0"/>
              <a:t>Nový prostor - vstup PCF do vlády 1997 </a:t>
            </a:r>
          </a:p>
          <a:p>
            <a:pPr lvl="0"/>
            <a:r>
              <a:rPr lang="cs-CZ" sz="3600" dirty="0"/>
              <a:t>Pomáhá jim pád berlínské zdi a PCF ve vládní pozici 97 – 02</a:t>
            </a:r>
          </a:p>
        </p:txBody>
      </p:sp>
    </p:spTree>
    <p:extLst>
      <p:ext uri="{BB962C8B-B14F-4D97-AF65-F5344CB8AC3E}">
        <p14:creationId xmlns:p14="http://schemas.microsoft.com/office/powerpoint/2010/main" val="1518194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8172" y="149629"/>
            <a:ext cx="10145785" cy="910358"/>
          </a:xfrm>
        </p:spPr>
        <p:txBody>
          <a:bodyPr/>
          <a:lstStyle/>
          <a:p>
            <a:r>
              <a:rPr lang="cs-CZ" dirty="0"/>
              <a:t>Společné znaky II.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5193" y="977469"/>
            <a:ext cx="11476839" cy="5730901"/>
          </a:xfrm>
        </p:spPr>
        <p:txBody>
          <a:bodyPr>
            <a:normAutofit/>
          </a:bodyPr>
          <a:lstStyle/>
          <a:p>
            <a:pPr lvl="0"/>
            <a:r>
              <a:rPr lang="cs-CZ" sz="3200" dirty="0"/>
              <a:t>Přednost práv lidských a mezilidských nad právem vlastnickým </a:t>
            </a:r>
          </a:p>
          <a:p>
            <a:pPr lvl="0"/>
            <a:r>
              <a:rPr lang="cs-CZ" sz="3200" dirty="0"/>
              <a:t>Nahrazení kapitalismu novou společností odmítání vlastnických práv, vědí že nejsou schopni dostát cíle volbami - buržoazní metody </a:t>
            </a:r>
          </a:p>
          <a:p>
            <a:pPr lvl="0"/>
            <a:r>
              <a:rPr lang="cs-CZ" sz="3200" dirty="0"/>
              <a:t>odstranění církevních škol, jako společenského vězení  </a:t>
            </a:r>
          </a:p>
          <a:p>
            <a:r>
              <a:rPr lang="cs-CZ" sz="3200" dirty="0" err="1"/>
              <a:t>Fête</a:t>
            </a:r>
            <a:r>
              <a:rPr lang="cs-CZ" sz="3200" dirty="0"/>
              <a:t> de </a:t>
            </a:r>
            <a:r>
              <a:rPr lang="cs-CZ" sz="3200" dirty="0" err="1"/>
              <a:t>l'Humanité</a:t>
            </a:r>
            <a:endParaRPr lang="cs-CZ" sz="3200" dirty="0"/>
          </a:p>
          <a:p>
            <a:pPr lvl="0"/>
            <a:endParaRPr lang="cs-CZ" sz="3200" dirty="0"/>
          </a:p>
          <a:p>
            <a:pPr marL="0" lv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F9205CC-350C-4D0F-A6D0-B2EE6E0BA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3" y="3829050"/>
            <a:ext cx="12035054" cy="287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487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836811-2AD4-4845-85BD-E34C9B072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NPA – Bordeaux 14. 10. 2023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9B2DA7D-5A15-499B-920E-FBA7E4EA85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0754" y="1934186"/>
            <a:ext cx="5339593" cy="400469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31EE12D-42DC-4F99-8F57-20F7CDC0C8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81654" y="1993013"/>
            <a:ext cx="5339595" cy="400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53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Závěrem: 2002 – prezidentské volby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Skoro 3 milióny hlasů, 5,72 LO%, 4,25% LCR, PT 0,47% </a:t>
            </a:r>
          </a:p>
          <a:p>
            <a:r>
              <a:rPr lang="cs-CZ" dirty="0"/>
              <a:t>Nejdůležitější prediktor byl věk a proces socializace </a:t>
            </a:r>
          </a:p>
          <a:p>
            <a:r>
              <a:rPr lang="cs-CZ" dirty="0"/>
              <a:t>Otázka materialismu ve společnosti </a:t>
            </a:r>
          </a:p>
          <a:p>
            <a:r>
              <a:rPr lang="cs-CZ" dirty="0"/>
              <a:t>„proletáři v oblasti služeb“ </a:t>
            </a:r>
          </a:p>
          <a:p>
            <a:r>
              <a:rPr lang="cs-CZ" dirty="0"/>
              <a:t>Po pěti letech levicové vlády, včetně PCF </a:t>
            </a:r>
          </a:p>
          <a:p>
            <a:r>
              <a:rPr lang="cs-CZ" dirty="0"/>
              <a:t>„přijatelná levice“ pro nespokojené levicové voliče </a:t>
            </a:r>
          </a:p>
          <a:p>
            <a:r>
              <a:rPr lang="cs-CZ" dirty="0"/>
              <a:t>Nyní i přes zdánlivě širokou podporu - postupná marginalizace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9685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4781" y="123723"/>
            <a:ext cx="2625436" cy="1325563"/>
          </a:xfrm>
        </p:spPr>
        <p:txBody>
          <a:bodyPr/>
          <a:lstStyle/>
          <a:p>
            <a:r>
              <a:rPr lang="cs-CZ" dirty="0"/>
              <a:t>Rozdíl?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9566" y="1151284"/>
            <a:ext cx="10515600" cy="4351338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https://www.youtube.com/watch?v=IMiFhMxaJ_E</a:t>
            </a:r>
            <a:endParaRPr lang="cs-CZ" dirty="0"/>
          </a:p>
          <a:p>
            <a:r>
              <a:rPr lang="cs-CZ" dirty="0">
                <a:hlinkClick r:id="rId3"/>
              </a:rPr>
              <a:t>https://www.youtube.com/watch?v=Rr5gFCkj84k</a:t>
            </a:r>
            <a:r>
              <a:rPr lang="cs-CZ" dirty="0"/>
              <a:t> </a:t>
            </a:r>
          </a:p>
          <a:p>
            <a:r>
              <a:rPr lang="cs-CZ" dirty="0">
                <a:hlinkClick r:id="rId4"/>
              </a:rPr>
              <a:t>https://www.youtube.com/watch?v=29Wo_Vd5_34</a:t>
            </a:r>
            <a:r>
              <a:rPr lang="cs-CZ" dirty="0"/>
              <a:t> </a:t>
            </a:r>
          </a:p>
          <a:p>
            <a:r>
              <a:rPr lang="cs-CZ" dirty="0"/>
              <a:t>L</a:t>
            </a:r>
            <a:r>
              <a:rPr lang="fr-FR" dirty="0"/>
              <a:t>a fête annuelle de Presles, Val-d'Oise</a:t>
            </a:r>
            <a:endParaRPr lang="cs-CZ" dirty="0"/>
          </a:p>
          <a:p>
            <a:r>
              <a:rPr lang="cs-CZ" dirty="0">
                <a:hlinkClick r:id="rId5"/>
              </a:rPr>
              <a:t>https://fete.lutte-ouvriere.org/</a:t>
            </a:r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732" y="1449286"/>
            <a:ext cx="2844702" cy="510401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373" y="3326953"/>
            <a:ext cx="2939725" cy="322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286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20852"/>
            <a:ext cx="10515600" cy="1325563"/>
          </a:xfrm>
        </p:spPr>
        <p:txBody>
          <a:bodyPr/>
          <a:lstStyle/>
          <a:p>
            <a:r>
              <a:rPr lang="cs-CZ" dirty="0"/>
              <a:t>Hlavní programové „zásady“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4861" y="1104526"/>
            <a:ext cx="10515600" cy="5527964"/>
          </a:xfrm>
        </p:spPr>
        <p:txBody>
          <a:bodyPr>
            <a:normAutofit fontScale="92500"/>
          </a:bodyPr>
          <a:lstStyle/>
          <a:p>
            <a:pPr lvl="0"/>
            <a:r>
              <a:rPr lang="cs-CZ" dirty="0"/>
              <a:t>vychází ze „správného“ odkazu na říjnovou revoluci a IV. Internacionálu</a:t>
            </a:r>
          </a:p>
          <a:p>
            <a:r>
              <a:rPr lang="cs-CZ" dirty="0"/>
              <a:t>Názory - Lev </a:t>
            </a:r>
            <a:r>
              <a:rPr lang="cs-CZ" dirty="0" err="1"/>
              <a:t>Davidovič</a:t>
            </a:r>
            <a:r>
              <a:rPr lang="cs-CZ" dirty="0"/>
              <a:t> </a:t>
            </a:r>
            <a:r>
              <a:rPr lang="cs-CZ" dirty="0" err="1"/>
              <a:t>Trockij</a:t>
            </a:r>
            <a:r>
              <a:rPr lang="cs-CZ" dirty="0"/>
              <a:t>, anarchismus, IV. Internacionála 1938 </a:t>
            </a:r>
          </a:p>
          <a:p>
            <a:pPr lvl="0"/>
            <a:r>
              <a:rPr lang="cs-CZ" dirty="0"/>
              <a:t>minimální projev do roku 1940, účast na stávce v Renaultu 1947, marginální </a:t>
            </a:r>
          </a:p>
          <a:p>
            <a:pPr lvl="0"/>
            <a:r>
              <a:rPr lang="cs-CZ" dirty="0"/>
              <a:t>Distribuce tiskovin „</a:t>
            </a:r>
            <a:r>
              <a:rPr lang="cs-CZ" i="1" dirty="0"/>
              <a:t>Dělnický hlas</a:t>
            </a:r>
            <a:r>
              <a:rPr lang="cs-CZ" dirty="0"/>
              <a:t>“</a:t>
            </a:r>
          </a:p>
          <a:p>
            <a:pPr lvl="0"/>
            <a:r>
              <a:rPr lang="cs-CZ" dirty="0"/>
              <a:t>PCF kritizují za přílišné sepjetí s Moskvou, posilují po roce 1956, 1968   </a:t>
            </a:r>
          </a:p>
          <a:p>
            <a:pPr lvl="0"/>
            <a:r>
              <a:rPr lang="cs-CZ" dirty="0"/>
              <a:t>Zrod současného myšlení jsou 60 léta, rok 1968, do této doby marginální  </a:t>
            </a:r>
          </a:p>
          <a:p>
            <a:pPr lvl="0"/>
            <a:r>
              <a:rPr lang="cs-CZ" dirty="0"/>
              <a:t>odmítání soukromého vlastnictví, každý má právo na svůj byt, feminismus</a:t>
            </a:r>
          </a:p>
          <a:p>
            <a:pPr lvl="0"/>
            <a:r>
              <a:rPr lang="cs-CZ" dirty="0"/>
              <a:t>prezidentské volby 2002: více než 10 % </a:t>
            </a:r>
          </a:p>
          <a:p>
            <a:pPr lvl="0"/>
            <a:r>
              <a:rPr lang="cs-CZ" dirty="0"/>
              <a:t>Prezidentské volby 2007: necelých 6%, 2012: asi 1,70% </a:t>
            </a:r>
          </a:p>
          <a:p>
            <a:pPr lvl="0"/>
            <a:r>
              <a:rPr lang="cs-CZ" dirty="0"/>
              <a:t>Prezidentské volby 2017: 1,09 + 0,64%, cca 630 tisíc hlasů </a:t>
            </a:r>
          </a:p>
          <a:p>
            <a:pPr lvl="0"/>
            <a:r>
              <a:rPr lang="cs-CZ" dirty="0"/>
              <a:t>intelektuálně/studentské kruhy a nekomunistické odbory 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CDBC185-C51B-44DA-9004-BD5CA5A6D7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5" y="4469036"/>
            <a:ext cx="3462469" cy="228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07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08ABFA6-3D5B-46C3-A25D-0DEDDD012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732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17446"/>
            <a:ext cx="10515600" cy="977624"/>
          </a:xfrm>
        </p:spPr>
        <p:txBody>
          <a:bodyPr/>
          <a:lstStyle/>
          <a:p>
            <a:r>
              <a:rPr lang="cs-CZ" dirty="0"/>
              <a:t>LCR – </a:t>
            </a:r>
            <a:r>
              <a:rPr lang="cs-CZ" dirty="0" err="1"/>
              <a:t>Ligue</a:t>
            </a:r>
            <a:r>
              <a:rPr lang="cs-CZ" dirty="0"/>
              <a:t> </a:t>
            </a:r>
            <a:r>
              <a:rPr lang="cs-CZ" dirty="0" err="1"/>
              <a:t>communiste</a:t>
            </a:r>
            <a:r>
              <a:rPr lang="cs-CZ" dirty="0"/>
              <a:t> </a:t>
            </a:r>
            <a:r>
              <a:rPr lang="cs-CZ" dirty="0" err="1"/>
              <a:t>révolutionaire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95070"/>
            <a:ext cx="10515600" cy="5571737"/>
          </a:xfrm>
        </p:spPr>
        <p:txBody>
          <a:bodyPr>
            <a:normAutofit/>
          </a:bodyPr>
          <a:lstStyle/>
          <a:p>
            <a:r>
              <a:rPr lang="cs-CZ" dirty="0"/>
              <a:t>založeno Alainem </a:t>
            </a:r>
            <a:r>
              <a:rPr lang="cs-CZ" dirty="0" err="1"/>
              <a:t>Krivinem</a:t>
            </a:r>
            <a:r>
              <a:rPr lang="cs-CZ" dirty="0"/>
              <a:t> (1969 – 1,0%)</a:t>
            </a:r>
          </a:p>
          <a:p>
            <a:r>
              <a:rPr lang="cs-CZ" dirty="0"/>
              <a:t>pochopení nachází u některých studentů a intelektuálů</a:t>
            </a:r>
          </a:p>
          <a:p>
            <a:pPr lvl="0"/>
            <a:r>
              <a:rPr lang="cs-CZ" dirty="0"/>
              <a:t>Problematika 500 podpisů pro prezidentskou kandidaturu </a:t>
            </a:r>
          </a:p>
          <a:p>
            <a:pPr lvl="0"/>
            <a:r>
              <a:rPr lang="cs-CZ" dirty="0"/>
              <a:t>Poštovní úředník, mladý revolucionář, </a:t>
            </a:r>
            <a:r>
              <a:rPr lang="en-US" dirty="0" err="1"/>
              <a:t>pošťák</a:t>
            </a:r>
            <a:r>
              <a:rPr lang="en-US" dirty="0"/>
              <a:t> a </a:t>
            </a:r>
            <a:r>
              <a:rPr lang="en-US" dirty="0" err="1"/>
              <a:t>pouliční</a:t>
            </a:r>
            <a:r>
              <a:rPr lang="en-US" dirty="0"/>
              <a:t> </a:t>
            </a:r>
            <a:r>
              <a:rPr lang="cs-CZ" dirty="0"/>
              <a:t>„</a:t>
            </a:r>
            <a:r>
              <a:rPr lang="en-US" dirty="0" err="1"/>
              <a:t>protestmistr</a:t>
            </a:r>
            <a:r>
              <a:rPr lang="cs-CZ" dirty="0"/>
              <a:t>“</a:t>
            </a:r>
            <a:r>
              <a:rPr lang="en-US" dirty="0"/>
              <a:t> Olivier </a:t>
            </a:r>
            <a:r>
              <a:rPr lang="en-US" dirty="0" err="1"/>
              <a:t>Besancenot</a:t>
            </a:r>
            <a:r>
              <a:rPr lang="en-US" dirty="0"/>
              <a:t> 2002 4,25 % a 2007 4,08 % </a:t>
            </a:r>
            <a:endParaRPr lang="cs-CZ" dirty="0"/>
          </a:p>
          <a:p>
            <a:pPr lvl="0"/>
            <a:r>
              <a:rPr lang="cs-CZ" dirty="0"/>
              <a:t>29.5. 2007 vykřikuje záměr založit novou NPA na bázi “jasné politiky” </a:t>
            </a:r>
          </a:p>
          <a:p>
            <a:pPr lvl="0"/>
            <a:r>
              <a:rPr lang="cs-CZ" dirty="0"/>
              <a:t>2009 NPA rozhodne 183/7 o nepřipojení se k levicové frontě </a:t>
            </a:r>
          </a:p>
          <a:p>
            <a:pPr lvl="0"/>
            <a:r>
              <a:rPr lang="cs-CZ" dirty="0"/>
              <a:t>EU volby pod 5%</a:t>
            </a:r>
          </a:p>
          <a:p>
            <a:pPr lvl="0"/>
            <a:r>
              <a:rPr lang="cs-CZ" dirty="0"/>
              <a:t>2012 Phillipe </a:t>
            </a:r>
            <a:r>
              <a:rPr lang="cs-CZ" dirty="0" err="1"/>
              <a:t>Poutou</a:t>
            </a:r>
            <a:r>
              <a:rPr lang="cs-CZ" dirty="0"/>
              <a:t> 1,15% </a:t>
            </a:r>
          </a:p>
          <a:p>
            <a:pPr lvl="0"/>
            <a:r>
              <a:rPr lang="cs-CZ" dirty="0"/>
              <a:t>Podobně i 2017, 2022</a:t>
            </a:r>
          </a:p>
        </p:txBody>
      </p:sp>
    </p:spTree>
    <p:extLst>
      <p:ext uri="{BB962C8B-B14F-4D97-AF65-F5344CB8AC3E}">
        <p14:creationId xmlns:p14="http://schemas.microsoft.com/office/powerpoint/2010/main" val="1449445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latin typeface="Arial" panose="020B0604020202020204" pitchFamily="34" charset="0"/>
                <a:ea typeface="Times New Roman" panose="02020603050405020304" pitchFamily="18" charset="0"/>
              </a:rPr>
              <a:t>LO – </a:t>
            </a:r>
            <a:r>
              <a:rPr lang="cs-CZ" altLang="cs-CZ" dirty="0" err="1">
                <a:latin typeface="Arial" panose="020B0604020202020204" pitchFamily="34" charset="0"/>
                <a:ea typeface="Times New Roman" panose="02020603050405020304" pitchFamily="18" charset="0"/>
              </a:rPr>
              <a:t>Lutte</a:t>
            </a:r>
            <a:r>
              <a:rPr lang="cs-CZ" altLang="cs-CZ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  <a:ea typeface="Times New Roman" panose="02020603050405020304" pitchFamily="18" charset="0"/>
              </a:rPr>
              <a:t>ouvriére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9116" y="1504604"/>
            <a:ext cx="11601974" cy="5178829"/>
          </a:xfrm>
        </p:spPr>
        <p:txBody>
          <a:bodyPr>
            <a:normAutofit/>
          </a:bodyPr>
          <a:lstStyle/>
          <a:p>
            <a:r>
              <a:rPr lang="cs-CZ" dirty="0"/>
              <a:t>více a lépe zakořeněná v továrnách, kapitalistické vykořisťování proletariátu </a:t>
            </a:r>
          </a:p>
          <a:p>
            <a:r>
              <a:rPr lang="cs-CZ" dirty="0"/>
              <a:t>Legitimita u „nezávislé stávky“ v Renaultu 1947 </a:t>
            </a:r>
          </a:p>
          <a:p>
            <a:r>
              <a:rPr lang="cs-CZ" dirty="0"/>
              <a:t>založení v roce 1956 Robertem </a:t>
            </a:r>
            <a:r>
              <a:rPr lang="cs-CZ" dirty="0" err="1"/>
              <a:t>Barciou</a:t>
            </a:r>
            <a:r>
              <a:rPr lang="cs-CZ" dirty="0"/>
              <a:t> (</a:t>
            </a:r>
            <a:r>
              <a:rPr lang="cs-CZ" dirty="0" err="1"/>
              <a:t>Hardy</a:t>
            </a:r>
            <a:r>
              <a:rPr lang="cs-CZ" dirty="0"/>
              <a:t>) a 1968 jméno LO </a:t>
            </a:r>
          </a:p>
          <a:p>
            <a:r>
              <a:rPr lang="cs-CZ" dirty="0" err="1"/>
              <a:t>Arlette</a:t>
            </a:r>
            <a:r>
              <a:rPr lang="cs-CZ" dirty="0"/>
              <a:t> </a:t>
            </a:r>
            <a:r>
              <a:rPr lang="cs-CZ" dirty="0" err="1"/>
              <a:t>Laguiller</a:t>
            </a:r>
            <a:r>
              <a:rPr lang="cs-CZ" dirty="0"/>
              <a:t>, </a:t>
            </a:r>
            <a:r>
              <a:rPr lang="cs-CZ" dirty="0" err="1"/>
              <a:t>prez</a:t>
            </a:r>
            <a:r>
              <a:rPr lang="cs-CZ" dirty="0"/>
              <a:t>. volby od 1974, v Evropě nejúspěšnější trockistka</a:t>
            </a:r>
          </a:p>
          <a:p>
            <a:r>
              <a:rPr lang="cs-CZ" dirty="0"/>
              <a:t>Nejlepší zisk 2002, její cíl - diktatura proletariátu </a:t>
            </a:r>
          </a:p>
          <a:p>
            <a:r>
              <a:rPr lang="cs-CZ" dirty="0"/>
              <a:t>nepodpořila Chiraca v květnu 2002, v roce 2007 už podpora </a:t>
            </a:r>
            <a:r>
              <a:rPr lang="cs-CZ" dirty="0" err="1"/>
              <a:t>Ségolene</a:t>
            </a:r>
            <a:r>
              <a:rPr lang="cs-CZ" dirty="0"/>
              <a:t> </a:t>
            </a:r>
            <a:r>
              <a:rPr lang="cs-CZ" dirty="0" err="1"/>
              <a:t>Royal</a:t>
            </a:r>
            <a:r>
              <a:rPr lang="cs-CZ" dirty="0"/>
              <a:t> </a:t>
            </a:r>
          </a:p>
          <a:p>
            <a:r>
              <a:rPr lang="cs-CZ" dirty="0"/>
              <a:t>2012 Nathalie </a:t>
            </a:r>
            <a:r>
              <a:rPr lang="cs-CZ" dirty="0" err="1"/>
              <a:t>Arthaud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5089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 PT – </a:t>
            </a:r>
            <a:r>
              <a:rPr lang="cs-CZ" dirty="0" err="1"/>
              <a:t>Parti</a:t>
            </a:r>
            <a:r>
              <a:rPr lang="cs-CZ" dirty="0"/>
              <a:t> </a:t>
            </a:r>
            <a:r>
              <a:rPr lang="cs-CZ" dirty="0" err="1"/>
              <a:t>travailleurs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3949" y="1434517"/>
            <a:ext cx="11568418" cy="5058358"/>
          </a:xfrm>
        </p:spPr>
        <p:txBody>
          <a:bodyPr>
            <a:normAutofit/>
          </a:bodyPr>
          <a:lstStyle/>
          <a:p>
            <a:pPr lvl="0"/>
            <a:r>
              <a:rPr lang="cs-CZ" dirty="0" err="1"/>
              <a:t>Pierre</a:t>
            </a:r>
            <a:r>
              <a:rPr lang="cs-CZ" dirty="0"/>
              <a:t> </a:t>
            </a:r>
            <a:r>
              <a:rPr lang="cs-CZ" dirty="0" err="1"/>
              <a:t>Boussel</a:t>
            </a:r>
            <a:r>
              <a:rPr lang="cs-CZ" dirty="0"/>
              <a:t>,(pseudonym </a:t>
            </a:r>
            <a:r>
              <a:rPr lang="cs-CZ" dirty="0" err="1"/>
              <a:t>Pierre</a:t>
            </a:r>
            <a:r>
              <a:rPr lang="cs-CZ" dirty="0"/>
              <a:t> Lambert) 1952,</a:t>
            </a:r>
          </a:p>
          <a:p>
            <a:pPr lvl="0"/>
            <a:r>
              <a:rPr lang="cs-CZ" dirty="0"/>
              <a:t>Organizace Mezinárodní komunistické internacionály </a:t>
            </a:r>
          </a:p>
          <a:p>
            <a:pPr lvl="0"/>
            <a:r>
              <a:rPr lang="cs-CZ" dirty="0"/>
              <a:t>„</a:t>
            </a:r>
            <a:r>
              <a:rPr lang="cs-CZ" dirty="0" err="1"/>
              <a:t>Lambertisté</a:t>
            </a:r>
            <a:r>
              <a:rPr lang="cs-CZ" dirty="0"/>
              <a:t>“, v roce 1970 cca 8000 členů, více než všichni ostatní </a:t>
            </a:r>
          </a:p>
          <a:p>
            <a:r>
              <a:rPr lang="cs-CZ" dirty="0"/>
              <a:t>žádné vítězství ve volbách, ani slušná kandidatura</a:t>
            </a:r>
          </a:p>
          <a:p>
            <a:pPr lvl="0"/>
            <a:r>
              <a:rPr lang="cs-CZ" dirty="0"/>
              <a:t>údajně je napojená strana na odbory a především učitelské odbory </a:t>
            </a:r>
          </a:p>
          <a:p>
            <a:pPr lvl="0"/>
            <a:r>
              <a:rPr lang="cs-CZ" dirty="0"/>
              <a:t>nemá žádný elektorát (prý 6 000 příznivců) </a:t>
            </a:r>
          </a:p>
          <a:p>
            <a:pPr lvl="0"/>
            <a:r>
              <a:rPr lang="cs-CZ" dirty="0"/>
              <a:t>prezidentským kandidátem 2002 byl Daniel </a:t>
            </a:r>
            <a:r>
              <a:rPr lang="cs-CZ" dirty="0" err="1"/>
              <a:t>Gluckstein</a:t>
            </a:r>
            <a:r>
              <a:rPr lang="cs-CZ" dirty="0"/>
              <a:t> (0,47%)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4042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NPA/LO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224" y="58189"/>
            <a:ext cx="3746962" cy="499594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58" y="2355071"/>
            <a:ext cx="3314354" cy="441913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796" y="1690688"/>
            <a:ext cx="4566458" cy="342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23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 – prezidentské volby 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701692"/>
              </p:ext>
            </p:extLst>
          </p:nvPr>
        </p:nvGraphicFramePr>
        <p:xfrm>
          <a:off x="448732" y="1583268"/>
          <a:ext cx="11074400" cy="50376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8600">
                  <a:extLst>
                    <a:ext uri="{9D8B030D-6E8A-4147-A177-3AD203B41FA5}">
                      <a16:colId xmlns:a16="http://schemas.microsoft.com/office/drawing/2014/main" val="262466808"/>
                    </a:ext>
                  </a:extLst>
                </a:gridCol>
                <a:gridCol w="2768600">
                  <a:extLst>
                    <a:ext uri="{9D8B030D-6E8A-4147-A177-3AD203B41FA5}">
                      <a16:colId xmlns:a16="http://schemas.microsoft.com/office/drawing/2014/main" val="4073101665"/>
                    </a:ext>
                  </a:extLst>
                </a:gridCol>
                <a:gridCol w="2768600">
                  <a:extLst>
                    <a:ext uri="{9D8B030D-6E8A-4147-A177-3AD203B41FA5}">
                      <a16:colId xmlns:a16="http://schemas.microsoft.com/office/drawing/2014/main" val="3146293890"/>
                    </a:ext>
                  </a:extLst>
                </a:gridCol>
                <a:gridCol w="2768600">
                  <a:extLst>
                    <a:ext uri="{9D8B030D-6E8A-4147-A177-3AD203B41FA5}">
                      <a16:colId xmlns:a16="http://schemas.microsoft.com/office/drawing/2014/main" val="3261978318"/>
                    </a:ext>
                  </a:extLst>
                </a:gridCol>
              </a:tblGrid>
              <a:tr h="629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Rok voleb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Jméno</a:t>
                      </a:r>
                      <a:endParaRPr lang="cs-CZ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Počet hlasů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%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7945991"/>
                  </a:ext>
                </a:extLst>
              </a:tr>
              <a:tr h="629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1981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Arlette Laguiller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668057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2,30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2578029"/>
                  </a:ext>
                </a:extLst>
              </a:tr>
              <a:tr h="629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1988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606017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1,99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3934602"/>
                  </a:ext>
                </a:extLst>
              </a:tr>
              <a:tr h="629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1995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effectLst/>
                        </a:rPr>
                        <a:t>1615552</a:t>
                      </a:r>
                      <a:endParaRPr lang="cs-CZ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effectLst/>
                        </a:rPr>
                        <a:t>5,30</a:t>
                      </a:r>
                      <a:endParaRPr lang="cs-CZ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4817148"/>
                  </a:ext>
                </a:extLst>
              </a:tr>
              <a:tr h="629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2002</a:t>
                      </a:r>
                      <a:endParaRPr lang="cs-CZ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b="1" dirty="0">
                          <a:effectLst/>
                        </a:rPr>
                        <a:t>1630045</a:t>
                      </a:r>
                      <a:endParaRPr lang="cs-CZ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b="1" dirty="0">
                          <a:effectLst/>
                        </a:rPr>
                        <a:t>5,72</a:t>
                      </a:r>
                      <a:endParaRPr lang="cs-CZ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3322667"/>
                  </a:ext>
                </a:extLst>
              </a:tr>
              <a:tr h="629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2007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487857</a:t>
                      </a:r>
                      <a:endParaRPr lang="cs-CZ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1,33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3360138"/>
                  </a:ext>
                </a:extLst>
              </a:tr>
              <a:tr h="629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2012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Nathalie Arthaud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202548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0,56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5313765"/>
                  </a:ext>
                </a:extLst>
              </a:tr>
              <a:tr h="629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2017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232384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0,64</a:t>
                      </a:r>
                      <a:endParaRPr lang="cs-CZ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271135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171825" y="32305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286994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</TotalTime>
  <Words>752</Words>
  <Application>Microsoft Office PowerPoint</Application>
  <PresentationFormat>Širokoúhlá obrazovka</PresentationFormat>
  <Paragraphs>111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Motiv Office</vt:lpstr>
      <vt:lpstr>Krajní levice ve Francii </vt:lpstr>
      <vt:lpstr>Rozdíl? </vt:lpstr>
      <vt:lpstr>Hlavní programové „zásady“ </vt:lpstr>
      <vt:lpstr>Prezentace aplikace PowerPoint</vt:lpstr>
      <vt:lpstr>LCR – Ligue communiste révolutionaire</vt:lpstr>
      <vt:lpstr>LO – Lutte ouvriére</vt:lpstr>
      <vt:lpstr> PT – Parti travailleurs</vt:lpstr>
      <vt:lpstr>NPA/LO</vt:lpstr>
      <vt:lpstr>LO – prezidentské volby </vt:lpstr>
      <vt:lpstr>2022 I. </vt:lpstr>
      <vt:lpstr>2022 II. </vt:lpstr>
      <vt:lpstr>Společné znaky I. </vt:lpstr>
      <vt:lpstr>Společné znaky II.  </vt:lpstr>
      <vt:lpstr>NPA – Bordeaux 14. 10. 2023</vt:lpstr>
      <vt:lpstr>Závěrem: 2002 – prezidentské volby </vt:lpstr>
    </vt:vector>
  </TitlesOfParts>
  <Company>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Krajní levice ve Francii</dc:title>
  <dc:creator>Michal Pink</dc:creator>
  <cp:lastModifiedBy>Michal Pink</cp:lastModifiedBy>
  <cp:revision>32</cp:revision>
  <dcterms:created xsi:type="dcterms:W3CDTF">2017-11-13T08:31:33Z</dcterms:created>
  <dcterms:modified xsi:type="dcterms:W3CDTF">2024-11-27T06:42:05Z</dcterms:modified>
</cp:coreProperties>
</file>