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3" r:id="rId3"/>
    <p:sldId id="307" r:id="rId4"/>
    <p:sldId id="279" r:id="rId5"/>
    <p:sldId id="298" r:id="rId6"/>
    <p:sldId id="301" r:id="rId7"/>
    <p:sldId id="302" r:id="rId8"/>
    <p:sldId id="274" r:id="rId9"/>
    <p:sldId id="296" r:id="rId10"/>
    <p:sldId id="287" r:id="rId11"/>
    <p:sldId id="294" r:id="rId12"/>
    <p:sldId id="286" r:id="rId13"/>
    <p:sldId id="275" r:id="rId14"/>
    <p:sldId id="276" r:id="rId15"/>
    <p:sldId id="277" r:id="rId16"/>
    <p:sldId id="280" r:id="rId17"/>
    <p:sldId id="282" r:id="rId18"/>
    <p:sldId id="289" r:id="rId19"/>
    <p:sldId id="284" r:id="rId20"/>
    <p:sldId id="283" r:id="rId21"/>
    <p:sldId id="285" r:id="rId22"/>
    <p:sldId id="295" r:id="rId23"/>
    <p:sldId id="297" r:id="rId24"/>
    <p:sldId id="290" r:id="rId25"/>
    <p:sldId id="291" r:id="rId26"/>
    <p:sldId id="292" r:id="rId27"/>
    <p:sldId id="293" r:id="rId28"/>
    <p:sldId id="304" r:id="rId29"/>
    <p:sldId id="300" r:id="rId30"/>
    <p:sldId id="303" r:id="rId31"/>
    <p:sldId id="305" r:id="rId32"/>
    <p:sldId id="306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2" d="100"/>
          <a:sy n="92" d="100"/>
        </p:scale>
        <p:origin x="1243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9" y="3643320"/>
            <a:ext cx="6425738" cy="870491"/>
          </a:xfrm>
        </p:spPr>
        <p:txBody>
          <a:bodyPr/>
          <a:lstStyle/>
          <a:p>
            <a:pPr marL="449263" indent="-449263"/>
            <a:r>
              <a:rPr lang="en-US" noProof="1"/>
              <a:t>9. Výzkumné metody k analýze veřejných a sociálních politik a vládnutí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1697" y="4842455"/>
            <a:ext cx="4223247" cy="951516"/>
          </a:xfrm>
        </p:spPr>
        <p:txBody>
          <a:bodyPr/>
          <a:lstStyle/>
          <a:p>
            <a:endParaRPr lang="en-US" noProof="1"/>
          </a:p>
          <a:p>
            <a:r>
              <a:rPr lang="en-US" noProof="1"/>
              <a:t>doc. Mgr. Ondřej Hora, Ph.D.</a:t>
            </a:r>
          </a:p>
          <a:p>
            <a:endParaRPr lang="en-US" noProof="1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16F578E-3ABE-1AC2-2CAD-5A4A335DCBCC}"/>
              </a:ext>
            </a:extLst>
          </p:cNvPr>
          <p:cNvSpPr>
            <a:spLocks noGrp="1" noChangeArrowheads="1"/>
          </p:cNvSpPr>
          <p:nvPr/>
        </p:nvSpPr>
        <p:spPr>
          <a:xfrm>
            <a:off x="2040438" y="56657"/>
            <a:ext cx="6988175" cy="30068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cs-CZ" sz="1400" b="1" noProof="1">
                <a:solidFill>
                  <a:schemeClr val="tx1"/>
                </a:solidFill>
              </a:rPr>
              <a:t>VPLn4513/VPLn8821 </a:t>
            </a:r>
            <a:br>
              <a:rPr lang="en-US" altLang="cs-CZ" sz="4600" b="1" noProof="1">
                <a:solidFill>
                  <a:schemeClr val="tx1"/>
                </a:solidFill>
              </a:rPr>
            </a:br>
            <a:r>
              <a:rPr lang="en-US" altLang="cs-CZ" sz="3600" b="1" noProof="1">
                <a:solidFill>
                  <a:schemeClr val="tx1"/>
                </a:solidFill>
              </a:rPr>
              <a:t>Tvorba a implementace </a:t>
            </a:r>
            <a:br>
              <a:rPr lang="en-US" altLang="cs-CZ" sz="3600" b="1" noProof="1">
                <a:solidFill>
                  <a:schemeClr val="tx1"/>
                </a:solidFill>
              </a:rPr>
            </a:br>
            <a:r>
              <a:rPr lang="en-US" altLang="cs-CZ" sz="3600" b="1" noProof="1">
                <a:solidFill>
                  <a:schemeClr val="tx1"/>
                </a:solidFill>
              </a:rPr>
              <a:t>veřejných politik</a:t>
            </a:r>
            <a:br>
              <a:rPr lang="en-US" altLang="cs-CZ" sz="3600" b="1" noProof="1">
                <a:solidFill>
                  <a:schemeClr val="tx1"/>
                </a:solidFill>
              </a:rPr>
            </a:br>
            <a:r>
              <a:rPr lang="en-US" altLang="cs-CZ" sz="1400" b="1" noProof="1">
                <a:solidFill>
                  <a:schemeClr val="tx1"/>
                </a:solidFill>
              </a:rPr>
              <a:t>PERn4004/PERn8004</a:t>
            </a:r>
            <a:br>
              <a:rPr lang="en-US" altLang="cs-CZ" sz="4600" b="1" noProof="1">
                <a:solidFill>
                  <a:schemeClr val="tx1"/>
                </a:solidFill>
              </a:rPr>
            </a:br>
            <a:r>
              <a:rPr lang="en-US" altLang="cs-CZ" sz="3600" b="1" noProof="1">
                <a:solidFill>
                  <a:schemeClr val="tx1"/>
                </a:solidFill>
              </a:rPr>
              <a:t>Veřejná a sociální politika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cs-CZ" sz="3600" b="1" noProof="1">
                <a:solidFill>
                  <a:schemeClr val="tx1"/>
                </a:solidFill>
              </a:rPr>
              <a:t>a governance</a:t>
            </a:r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organizačního prostředí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 err="1"/>
              <a:t>Chen</a:t>
            </a:r>
            <a:r>
              <a:rPr lang="cs-CZ" dirty="0"/>
              <a:t> (1990), </a:t>
            </a:r>
            <a:r>
              <a:rPr lang="cs-CZ" dirty="0" err="1"/>
              <a:t>Saunders</a:t>
            </a:r>
            <a:r>
              <a:rPr lang="cs-CZ" dirty="0"/>
              <a:t> (2006)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Implementace, dodání (</a:t>
            </a:r>
            <a:r>
              <a:rPr lang="cs-CZ" dirty="0" err="1"/>
              <a:t>delivery</a:t>
            </a:r>
            <a:r>
              <a:rPr lang="cs-CZ" dirty="0"/>
              <a:t>), vyžaduje zajištění (prostory), sjednání a zorganizování (lidé, čas) + podmínky a normy podvazující = určující dodání.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Evaluace i program se nachází v organizačním prostředí.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Organizační prostředí je komplexní (odkazuje na systémový přístup).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Může být rutinní (standardizované, málo výjimek) ale též nerutinní.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Definice klíčových domén organizačního prostředí.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Určení klíčových prvků organizačního prostředí.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Zahrnuje strategii a mód doručení.</a:t>
            </a:r>
          </a:p>
          <a:p>
            <a:pPr marL="5400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03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organizačního prostředí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 err="1"/>
              <a:t>Chen</a:t>
            </a:r>
            <a:r>
              <a:rPr lang="cs-CZ" dirty="0"/>
              <a:t> (1990)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Pracovníci programu: může definovat např. jejich charakteristiky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Implementující organizace (např. zajištění, vzdělávání)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Programové prostředí: mikro úroveň (spolupráce)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Makro kontext: širší kontext implementace (ekonomika, politika, </a:t>
            </a:r>
            <a:r>
              <a:rPr lang="cs-CZ" dirty="0" err="1"/>
              <a:t>legislative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Implementační prostředí: podmínky ve kterých je program implementován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961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organizačního prostředí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/>
              <a:t>Van </a:t>
            </a:r>
            <a:r>
              <a:rPr lang="cs-CZ" dirty="0" err="1"/>
              <a:t>Berkel</a:t>
            </a:r>
            <a:r>
              <a:rPr lang="cs-CZ" dirty="0"/>
              <a:t> (2020)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Podmínky vytváří specifické situační konfigurace.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96EB367C-F0B0-4B31-AAA5-D1EFE1CEA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855445"/>
              </p:ext>
            </p:extLst>
          </p:nvPr>
        </p:nvGraphicFramePr>
        <p:xfrm>
          <a:off x="310500" y="2128520"/>
          <a:ext cx="827470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390">
                  <a:extLst>
                    <a:ext uri="{9D8B030D-6E8A-4147-A177-3AD203B41FA5}">
                      <a16:colId xmlns:a16="http://schemas.microsoft.com/office/drawing/2014/main" val="2973903465"/>
                    </a:ext>
                  </a:extLst>
                </a:gridCol>
                <a:gridCol w="6128318">
                  <a:extLst>
                    <a:ext uri="{9D8B030D-6E8A-4147-A177-3AD203B41FA5}">
                      <a16:colId xmlns:a16="http://schemas.microsoft.com/office/drawing/2014/main" val="32241606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Doména: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Příklady: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93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Policy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Legislativa, procesy centralizace a decentralizace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93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/>
                        <a:t>Governance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Modely poskytování služeb a spolupráce (subjekty)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77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/>
                        <a:t>Organisational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Job design, popisy pracovních míst, autonomie, zátěž, důraz na výsledky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492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Occupational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Vzdělávání, profesní základ, síťování, profesní asociace.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11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324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00" y="378000"/>
            <a:ext cx="8064900" cy="451576"/>
          </a:xfrm>
        </p:spPr>
        <p:txBody>
          <a:bodyPr/>
          <a:lstStyle/>
          <a:p>
            <a:r>
              <a:rPr lang="cs-CZ" dirty="0"/>
              <a:t>Specifické analytické části programu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6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Posouzení organizačních kapacit: </a:t>
            </a:r>
          </a:p>
          <a:p>
            <a:pPr marL="54000" indent="0">
              <a:buNone/>
            </a:pPr>
            <a:r>
              <a:rPr lang="cs-CZ" dirty="0"/>
              <a:t>	a) kapacita pro nový program, </a:t>
            </a:r>
          </a:p>
          <a:p>
            <a:pPr marL="54000" indent="0">
              <a:buNone/>
            </a:pPr>
            <a:r>
              <a:rPr lang="cs-CZ" dirty="0"/>
              <a:t>	b) kapacita pro realizaci stávajících programů.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Rozsah a lokalizace programu.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Systém doručení služby (protokol o doručení služby).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Podpůrné části a funkce v programu, profil poskytovatele.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Analýza organizačních rolí.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Zacílení programu na cílovou skupinu.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Vztah stakeholderů k programu.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Komunikace.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Mezi-organizační spolupráce.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Analýza vztahu (a) organizace implementace a (b) výsledků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Diseminace a difuze.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Hodnocení inovací a změn (před, změna, po).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Vývoj ve fungování programu.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Nákladnost programu/aktivit.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692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Kontextové souvislosti implementace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Každé místo implementace je unikátní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Kontextualizace je klíčem k pochopení implementace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Kontextualizace je klíčem k evaluaci.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Někdy se dělí na bezprostřední kontext (lokalita, blízkost) a makro kontext (ekonomické, politické, kulturní)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Mikro kontexty, které mohou být pro program klíčové např. rodina, spolužáci (</a:t>
            </a:r>
            <a:r>
              <a:rPr lang="cs-CZ" dirty="0" err="1"/>
              <a:t>Chen</a:t>
            </a:r>
            <a:r>
              <a:rPr lang="cs-CZ" dirty="0"/>
              <a:t> 1990)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Může představovat otázku nakolik kontext odpovídá normativním očekáváním?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Monitorování/skenování implementačního prostředí (otevřený přístup)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403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zhodnocení implementace programu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Monitoring, zhodnocení dopadu (design vs. implementace vs. kontext)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Problém relevance indikátorů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Problém komponent a jejich vztahu k výsledkům (překonat problém </a:t>
            </a:r>
            <a:r>
              <a:rPr lang="cs-CZ" dirty="0" err="1"/>
              <a:t>black</a:t>
            </a:r>
            <a:r>
              <a:rPr lang="cs-CZ" dirty="0"/>
              <a:t> box).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Sbírání dat je pro poskytovatele drahé a zatěžující.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728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CIPP model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Daniel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Stufflebeam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kolegové.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(</a:t>
            </a:r>
            <a:r>
              <a:rPr lang="en-GB" dirty="0"/>
              <a:t>C</a:t>
            </a:r>
            <a:r>
              <a:rPr lang="cs-CZ" dirty="0"/>
              <a:t>)</a:t>
            </a:r>
            <a:r>
              <a:rPr lang="en-GB" dirty="0" err="1"/>
              <a:t>ontext</a:t>
            </a:r>
            <a:r>
              <a:rPr lang="en-GB" dirty="0"/>
              <a:t>:</a:t>
            </a:r>
            <a:r>
              <a:rPr lang="cs-CZ" dirty="0"/>
              <a:t> vztažená k potřebám, problémům a příležitostem.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(</a:t>
            </a:r>
            <a:r>
              <a:rPr lang="en-GB" dirty="0"/>
              <a:t>I</a:t>
            </a:r>
            <a:r>
              <a:rPr lang="cs-CZ" dirty="0"/>
              <a:t>)</a:t>
            </a:r>
            <a:r>
              <a:rPr lang="en-GB" dirty="0" err="1"/>
              <a:t>nput</a:t>
            </a:r>
            <a:r>
              <a:rPr lang="en-GB" dirty="0"/>
              <a:t>:</a:t>
            </a:r>
            <a:r>
              <a:rPr lang="cs-CZ" dirty="0"/>
              <a:t> vztažená k řešení potřeb, plánování a využití zdrojů.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(</a:t>
            </a:r>
            <a:r>
              <a:rPr lang="en-GB" dirty="0"/>
              <a:t>P</a:t>
            </a:r>
            <a:r>
              <a:rPr lang="cs-CZ" dirty="0"/>
              <a:t>)</a:t>
            </a:r>
            <a:r>
              <a:rPr lang="en-GB" dirty="0" err="1"/>
              <a:t>rocess</a:t>
            </a:r>
            <a:r>
              <a:rPr lang="en-GB" dirty="0"/>
              <a:t>:</a:t>
            </a:r>
            <a:r>
              <a:rPr lang="cs-CZ" dirty="0"/>
              <a:t> vztažená k implementaci a dokumentaci.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(</a:t>
            </a:r>
            <a:r>
              <a:rPr lang="en-GB" dirty="0"/>
              <a:t>P</a:t>
            </a:r>
            <a:r>
              <a:rPr lang="cs-CZ" dirty="0"/>
              <a:t>)</a:t>
            </a:r>
            <a:r>
              <a:rPr lang="en-GB" dirty="0" err="1"/>
              <a:t>roduct</a:t>
            </a:r>
            <a:r>
              <a:rPr lang="en-GB" dirty="0"/>
              <a:t>:</a:t>
            </a:r>
            <a:r>
              <a:rPr lang="cs-CZ" dirty="0"/>
              <a:t> vztažená k výsledkům (mohou být cíle)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 podstatě se jedná o soustavu evaluací.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407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Responzivní evaluace (přístup)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464" y="1084681"/>
            <a:ext cx="8064900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 err="1"/>
              <a:t>Stake</a:t>
            </a:r>
            <a:r>
              <a:rPr lang="cs-CZ" dirty="0"/>
              <a:t> (1980), </a:t>
            </a:r>
            <a:r>
              <a:rPr lang="cs-CZ" dirty="0" err="1"/>
              <a:t>Guba</a:t>
            </a:r>
            <a:r>
              <a:rPr lang="cs-CZ" dirty="0"/>
              <a:t> a Lincoln (1989):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Tradiční přístup externí evaluace vs. konstruktivistická ev.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Metafora „služby“ (program, evaluace)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Oboustranně interaktivní proces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Evaluace se formuje v postupných krocích. Tedy není určená dopředu (může být výhodou i nevýhodou)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Zahrnuje formální i neformální komunikaci.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Evaluace se zaměřuje spíše na programové aktivity než na formální programové cíle.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Vyjasnění obsahu, průběhu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Bere v úvahu potřeby a záměry zúčastněných stran.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Vyjasnění pojmů (jazyka) a záměrů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Je participativní a zvyšuje místní „kontrolu“.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045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Uživatelé responzivní evaluace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176" y="1212697"/>
            <a:ext cx="8064900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/>
              <a:t>Účastníci:</a:t>
            </a:r>
          </a:p>
          <a:p>
            <a:pPr marL="5400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Jsou uživateli evaluace.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Mohou rozšiřovat evaluační obzor.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Se vzdělávají evaluací.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Jsou skupiny s rizikem (ví, že EV může mít na ně negativní dopady)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Evaluace jim může přinést závažné negativní dopady.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765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Uživatelé responzivní evaluace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176" y="1212697"/>
            <a:ext cx="8064900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 err="1"/>
              <a:t>Guba</a:t>
            </a:r>
            <a:r>
              <a:rPr lang="cs-CZ" dirty="0"/>
              <a:t> a Lincoln (1989), </a:t>
            </a:r>
            <a:r>
              <a:rPr lang="cs-CZ" dirty="0" err="1"/>
              <a:t>Stake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Hodnotitel musí dobře znát uživatele a jejich zájmy.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Evaluace odpovídá na informační potřeby stakeholderů.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 co zaměřují svou pozornost, co je pro ně důležité.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Vychází z možné rozlišnosti a konfliktu hodnot.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Může kombinovat záměry různých skupin.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Nakonec je třeba určit, čí zájem či účel jsou sledovány.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Hodnotové perspektivy stakeholderů jsou brány v úvahu při posouzení úspěchu či neúspěchu programu.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Snaží se o větší porozumění na straně uživatelů, poskytuje jim informace, které mohou kombinovat se svou zkušeností.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RE může být kritizována pro svou přílišnou divergenci (roztříštěnost)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Sociální problémy vs. individuální potřeby (perspektiva)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4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literatura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7587681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noProof="1">
              <a:latin typeface="+mj-lt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noProof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Beneš, V., Drulák, P. (eds.). 2019. Metodologie výzkumu politiky, Praha: Sociologické nakladatelství, s.1-36 (37s.)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</a:pPr>
            <a:endParaRPr lang="cs-CZ" sz="1800" noProof="1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sz="1800" noProof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Hill, M., Varone, F. 2021. Conclusion: evaluation and accountability. In: The Public Policy Process. 8th edition. New York: Routledge, pp.301-328 (27pp.)</a:t>
            </a:r>
            <a:endParaRPr lang="cs-CZ" noProof="1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noProof="1">
              <a:latin typeface="+mj-lt"/>
            </a:endParaRPr>
          </a:p>
          <a:p>
            <a:endParaRPr lang="cs-CZ" noProof="1">
              <a:latin typeface="+mj-lt"/>
            </a:endParaRPr>
          </a:p>
          <a:p>
            <a:endParaRPr lang="cs-CZ" noProof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6397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Výsledky responzivní evaluace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8064900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 err="1"/>
              <a:t>Guba</a:t>
            </a:r>
            <a:r>
              <a:rPr lang="cs-CZ" dirty="0"/>
              <a:t> a Lincoln (1989)</a:t>
            </a:r>
          </a:p>
          <a:p>
            <a:pPr marL="5400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 jaké míry je nutné získat nové poznatky?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Rozumí jednotliví účastníci výsledkům hodnocení?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 jaké míry účastníci znají postoje dalších účastníků?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 jaké míry je možné a nutné dosáhnout shody účastníků?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 jaké míry mohou účastníci ovlivňovat evaluační výsledky? (předběžná zpětná vazba)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668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Postup responzivní evaluace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88" y="108468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Vysvětlení role modelu ve vztahu k evaluačnímu designu.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Stakeholdeři spoluurčují evaluační design (případně i model)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Určuje prvky, které budou posuzovány.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Prvky jsou programově specifické.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Rozlišuje formální a neformální prvky.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Určuje informační (evaluační) potřeby.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517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Postup implementační evaluace (</a:t>
            </a:r>
            <a:r>
              <a:rPr lang="cs-CZ" dirty="0" err="1"/>
              <a:t>Stake</a:t>
            </a:r>
            <a:r>
              <a:rPr lang="cs-CZ" dirty="0"/>
              <a:t>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88" y="108468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Představuje popisnou rovinu a rovinu posouzení.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Posouzení je možné díky využití standardu, který určuje očekávání.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Domény: např. předpoklady, transakce a výsledky.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Jde o návaznost těchto částí.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Vytváří dvě matice: popisnou matici a matici posouzení (vyhodnocení).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Obsahuje záměry, pozorování, standardy a posouzení.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Jde o soulad mezi těmito částmi (logický a empirický).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Může data sbírat jednorázově či opakovaně.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Je založené na pozorování.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Výhoda: flexibilita, srozumitelnost a jednoduchost.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Obtížná místa: nastavení standardu, posouzení standardu.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Standard může být odvozen z jiných programů.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835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Postup implementační evaluace (</a:t>
            </a:r>
            <a:r>
              <a:rPr lang="cs-CZ" dirty="0" err="1"/>
              <a:t>Stake</a:t>
            </a:r>
            <a:r>
              <a:rPr lang="cs-CZ" dirty="0"/>
              <a:t>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88" y="108468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51ED467-07A1-4F5E-A09D-B16197AC7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04" y="0"/>
            <a:ext cx="88519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618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Typická kritéria implementační evaluace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Posouzení aktivit a procesů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Fidelity/adaptation, dosage, quality, responsiveness, differentiation </a:t>
            </a:r>
            <a:r>
              <a:rPr lang="cs-CZ" dirty="0"/>
              <a:t>(Dane a Schneider 1998).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Posouzení alternativních přístupů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Nakolik jsou jednotlivé aktivity realizovány podle časového plánu.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Nakolik účastníci akceptují a vykonávají své přidělené role.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Náklady na jednotlivé aktivity (skutečnost)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Efektivita provedení.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Identifikace a posouzení deficitů (nedostatků)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Výstupy a výsledky jednotlivých aktivit (jak to dopadlo)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Posouzení dle vnějšího informačního standardu.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1256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Implementační výzvy a problémy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Posouzení lokálních podmínek.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Posouzení implementačních výzev (nové často neočekávané aspekty)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Nové prvky mohou být inovace ale i hrozby.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Posouzení problémů spojených s implementací, jak se objevují v reálném čase.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 jsou implementační problémy spjaty s objektivními problémy (i externí), což působí na riziko selhání projektu?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Např. nevhodné prostory, formy realizace, přesčasy pracovníků.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Co je problém, zda to je opravdu problém.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Zda byla přijata nápravná opatření (jaká byla, s jakým úspěchem)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2801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Sběr dat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8064900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/>
              <a:t>Posouzení sběru dat z hledisek: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sbírá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Výsledky sběru dat.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Spolehlivost dat.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Důvěryhodnost dat.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Data (</a:t>
            </a:r>
            <a:r>
              <a:rPr lang="cs-CZ" dirty="0" err="1"/>
              <a:t>Grinell</a:t>
            </a:r>
            <a:r>
              <a:rPr lang="cs-CZ" dirty="0"/>
              <a:t> et al. 2019)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Jednoduché zjišťování (porozumění, čas zjišťování)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Soulad s běžnými procesy v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Proškolení a zainteresování plničů dat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Vhodný systém (i uživatelsky) správy dat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082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 err="1"/>
              <a:t>Saunders</a:t>
            </a:r>
            <a:r>
              <a:rPr lang="cs-CZ" dirty="0"/>
              <a:t> 2006 (diskuze)</a:t>
            </a:r>
            <a:endParaRPr lang="en-GB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F88FAD3-16B2-40B5-B6A2-D47BCDCEEF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580" y="1069848"/>
            <a:ext cx="7434828" cy="4690872"/>
          </a:xfrm>
        </p:spPr>
      </p:pic>
    </p:spTree>
    <p:extLst>
      <p:ext uri="{BB962C8B-B14F-4D97-AF65-F5344CB8AC3E}">
        <p14:creationId xmlns:p14="http://schemas.microsoft.com/office/powerpoint/2010/main" val="2809128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Vztah výsledků implementace a výsledků programu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Chen</a:t>
            </a:r>
            <a:r>
              <a:rPr lang="cs-CZ" dirty="0"/>
              <a:t> (1990) – kapitoly 12 a 13.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Vztah mezi výsledky implementace a výsledky programu (</a:t>
            </a:r>
            <a:r>
              <a:rPr lang="cs-CZ" dirty="0" err="1"/>
              <a:t>Schultes</a:t>
            </a:r>
            <a:r>
              <a:rPr lang="cs-CZ" dirty="0"/>
              <a:t> 2023)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Jaký vliv mají implementační selhání na výsledky programu? (</a:t>
            </a:r>
            <a:r>
              <a:rPr lang="cs-CZ" dirty="0" err="1"/>
              <a:t>Chen</a:t>
            </a:r>
            <a:r>
              <a:rPr lang="cs-CZ" dirty="0"/>
              <a:t> 1990)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Implementaci a její výsledek mohu posuzovat podle normativních hledisek.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Vztah mezi výsledkem implementace a výsledkem programu není vždy jednoznačný (příklad rekvalifikace).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Role variability intervence a míry intervence (dose).</a:t>
            </a:r>
          </a:p>
        </p:txBody>
      </p:sp>
    </p:spTree>
    <p:extLst>
      <p:ext uri="{BB962C8B-B14F-4D97-AF65-F5344CB8AC3E}">
        <p14:creationId xmlns:p14="http://schemas.microsoft.com/office/powerpoint/2010/main" val="1512970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Implementační výstupy/výsledky</a:t>
            </a:r>
            <a:br>
              <a:rPr lang="cs-CZ" dirty="0"/>
            </a:br>
            <a:endParaRPr lang="en-GB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62227325-E929-4151-A860-956A56DB8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386634"/>
              </p:ext>
            </p:extLst>
          </p:nvPr>
        </p:nvGraphicFramePr>
        <p:xfrm>
          <a:off x="182880" y="1692275"/>
          <a:ext cx="842137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616">
                  <a:extLst>
                    <a:ext uri="{9D8B030D-6E8A-4147-A177-3AD203B41FA5}">
                      <a16:colId xmlns:a16="http://schemas.microsoft.com/office/drawing/2014/main" val="2032181971"/>
                    </a:ext>
                  </a:extLst>
                </a:gridCol>
                <a:gridCol w="5778754">
                  <a:extLst>
                    <a:ext uri="{9D8B030D-6E8A-4147-A177-3AD203B41FA5}">
                      <a16:colId xmlns:a16="http://schemas.microsoft.com/office/drawing/2014/main" val="1215890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err="1"/>
                        <a:t>Proctor</a:t>
                      </a:r>
                      <a:r>
                        <a:rPr lang="cs-CZ" sz="2000" dirty="0"/>
                        <a:t> et al. (2011)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795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/>
                        <a:t>Acceptability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Spokojenost, případně shoda stakeholderů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805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/>
                        <a:t>Adoption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Přizpůsobení, přijímání nové praxe.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032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/>
                        <a:t>Appropriatedness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Shoda s podmínkami, relevance v místních podmínkách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929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Implementation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Náklady, </a:t>
                      </a:r>
                      <a:r>
                        <a:rPr lang="cs-CZ" sz="2000" dirty="0" err="1"/>
                        <a:t>cost</a:t>
                      </a:r>
                      <a:r>
                        <a:rPr lang="cs-CZ" sz="2000" dirty="0"/>
                        <a:t>-benefit apod.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995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/>
                        <a:t>Feasibility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Uplatnitelné v každodenní praxi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928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/>
                        <a:t>Fidelity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noProof="0" dirty="0"/>
                        <a:t>Doručeno podle plánu, kvalita doručení</a:t>
                      </a:r>
                      <a:endParaRPr lang="en-GB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25356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GB" sz="2000" noProof="0"/>
                        <a:t>Penetration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Míra užití, zapojení, rozšíření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2579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GB" sz="2000" noProof="0" dirty="0"/>
                        <a:t>Sustainability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Udržení, pokračování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585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64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 přednášky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Vychází z obecného rámce evaluace (př. Evaluační výzkum)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Zaměřuje se na ty způsoby analýzy a evaluace, které se obsahově váží k implementačnímu procesu.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Vychází z cyklu tvorby a realizace politiky.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Představuje dílčí rozšíření (nad rámec EV) a zásadní zúžení (dílčí oblast) vzhledem k obsahu evaluačního výzkumu.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Je zaměřeno na kritické aspekty hodnocení.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Zaměřuje se nejvíce na programovou evaluaci a postup její realizace.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Zahrnuje spíše „konzervativní přístup“ k hodnocení.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Zachycuje reálné příklady analýz. </a:t>
            </a:r>
            <a:r>
              <a:rPr lang="en-US" dirty="0"/>
              <a:t> 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7044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Příklad analýzy: příspěvek na dojížďku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Rákoczyová a </a:t>
            </a:r>
            <a:r>
              <a:rPr lang="cs-CZ" dirty="0" err="1"/>
              <a:t>Trbola</a:t>
            </a:r>
            <a:r>
              <a:rPr lang="cs-CZ" dirty="0"/>
              <a:t> (2022).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„Příspěvek na regionální mobilitu“.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Záměr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Kvalitativní vyhodnocení: rozhovory s pracovníky Úřadu práce.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Mají agendu na starosti.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Evaluační kritéria: </a:t>
            </a:r>
          </a:p>
          <a:p>
            <a:pPr marL="54000" indent="0">
              <a:buNone/>
            </a:pPr>
            <a:r>
              <a:rPr lang="cs-CZ" dirty="0"/>
              <a:t>	a) využívání příspěvku, </a:t>
            </a:r>
          </a:p>
          <a:p>
            <a:pPr marL="54000" indent="0">
              <a:buNone/>
            </a:pPr>
            <a:r>
              <a:rPr lang="cs-CZ" dirty="0"/>
              <a:t>	b) charakteristiky zájemců, </a:t>
            </a:r>
          </a:p>
          <a:p>
            <a:pPr marL="54000" indent="0">
              <a:buNone/>
            </a:pPr>
            <a:r>
              <a:rPr lang="cs-CZ" dirty="0"/>
              <a:t>	c) proces přiznávání příspěvku, </a:t>
            </a:r>
          </a:p>
          <a:p>
            <a:pPr marL="54000" indent="0">
              <a:buNone/>
            </a:pPr>
            <a:r>
              <a:rPr lang="cs-CZ" dirty="0"/>
              <a:t>	d) vhodnost nastavení parametrů příspěvku, </a:t>
            </a:r>
          </a:p>
          <a:p>
            <a:pPr marL="54000" indent="0">
              <a:buNone/>
            </a:pPr>
            <a:r>
              <a:rPr lang="cs-CZ" dirty="0"/>
              <a:t>	e) vnímané dopady příspěvku.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Klíčové: snižování rozsahu, posouzení toho, kdo příspěvek dostane a kdo ne.</a:t>
            </a:r>
          </a:p>
        </p:txBody>
      </p:sp>
    </p:spTree>
    <p:extLst>
      <p:ext uri="{BB962C8B-B14F-4D97-AF65-F5344CB8AC3E}">
        <p14:creationId xmlns:p14="http://schemas.microsoft.com/office/powerpoint/2010/main" val="10578232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80" y="542925"/>
            <a:ext cx="8064900" cy="451576"/>
          </a:xfrm>
        </p:spPr>
        <p:txBody>
          <a:bodyPr/>
          <a:lstStyle/>
          <a:p>
            <a:r>
              <a:rPr lang="cs-CZ" dirty="0"/>
              <a:t>Příklad analýzy: příspěvek na dojížďku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88" y="1075537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Nízká informovanost uchazečů o příspěvku. Příčiny.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Okolnosti, které ovlivňují zájem uchazečů (neochota dojíždět, podpora zaměstnavatelů, atraktivita příspěvku).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(Ne)zařazení uchazečů do cílové skupiny příspěvku.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Kolísající množství alokovaných finančních příspěvků.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Výše a délka příspěvku vzhledem k administrativní náročnosti.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Posuzování trvalého bydliště uchazečů (neshoda, omezení u osob v exekuci).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Podmínky jsou nastaveny tak, aby nedocházelo ke zneužívání příspěvku (délka zaměstnaneckého poměru).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Požadované údaje od zaměstnavatelů.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Náročnost přechodu do zaměstnání (zpětné vyplácení, dlouho)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Vyplácení podle skutečnosti (dnů v práci) je komplikované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Obava z neúčelnosti příspěvku.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Implementační otázky nemusí odpovídat výsledkům z </a:t>
            </a:r>
            <a:r>
              <a:rPr lang="cs-CZ" dirty="0" err="1"/>
              <a:t>kv</a:t>
            </a:r>
            <a:r>
              <a:rPr lang="cs-CZ" dirty="0"/>
              <a:t>. dat.</a:t>
            </a:r>
          </a:p>
        </p:txBody>
      </p:sp>
    </p:spTree>
    <p:extLst>
      <p:ext uri="{BB962C8B-B14F-4D97-AF65-F5344CB8AC3E}">
        <p14:creationId xmlns:p14="http://schemas.microsoft.com/office/powerpoint/2010/main" val="31306786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944C27-3DA7-416E-B48C-E2D908800C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F2C5F2-502E-42B3-9341-7BB37D5F44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8AAAF4-3D1F-43D2-9384-7B30A4D8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3F54F1-AA3F-4D39-86C5-21D250220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Chen</a:t>
            </a:r>
            <a:r>
              <a:rPr lang="cs-CZ" dirty="0"/>
              <a:t> (1990). </a:t>
            </a:r>
            <a:r>
              <a:rPr lang="cs-CZ" dirty="0" err="1"/>
              <a:t>Theory-driven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Proctor</a:t>
            </a:r>
            <a:r>
              <a:rPr lang="cs-CZ" dirty="0"/>
              <a:t> et al. (2011). </a:t>
            </a:r>
            <a:r>
              <a:rPr lang="en-US" dirty="0"/>
              <a:t>Outcomes for Implementation Research: Conceptual Distinctions, Measurement Challenges, and Research Agenda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Van </a:t>
            </a:r>
            <a:r>
              <a:rPr lang="cs-CZ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Berkel</a:t>
            </a:r>
            <a:r>
              <a:rPr lang="cs-CZ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(2020). </a:t>
            </a:r>
            <a:r>
              <a:rPr lang="en-US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Making welfare conditional: A street-level perspective</a:t>
            </a:r>
            <a:endParaRPr lang="cs-CZ" i="0" dirty="0">
              <a:solidFill>
                <a:srgbClr val="1C1D1E"/>
              </a:solidFill>
              <a:effectLst/>
              <a:latin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0" i="0" dirty="0" err="1">
                <a:effectLst/>
                <a:latin typeface="Open Sans" panose="020B0606030504020204" pitchFamily="34" charset="0"/>
              </a:rPr>
              <a:t>Saunders</a:t>
            </a:r>
            <a:r>
              <a:rPr lang="cs-CZ" b="0" i="0" dirty="0">
                <a:effectLst/>
                <a:latin typeface="Open Sans" panose="020B0606030504020204" pitchFamily="34" charset="0"/>
              </a:rPr>
              <a:t> (2006). 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Implementation Monitoring and Process Evaluation</a:t>
            </a:r>
          </a:p>
          <a:p>
            <a:pPr marL="5400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06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440" y="155684"/>
            <a:ext cx="8294400" cy="714376"/>
          </a:xfrm>
        </p:spPr>
        <p:txBody>
          <a:bodyPr/>
          <a:lstStyle/>
          <a:p>
            <a:r>
              <a:rPr lang="cs-CZ" dirty="0"/>
              <a:t>Využívané typy analýz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BBC0AA1E-D296-4525-A215-FFA029598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27492"/>
              </p:ext>
            </p:extLst>
          </p:nvPr>
        </p:nvGraphicFramePr>
        <p:xfrm>
          <a:off x="190440" y="618276"/>
          <a:ext cx="8724169" cy="623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504">
                  <a:extLst>
                    <a:ext uri="{9D8B030D-6E8A-4147-A177-3AD203B41FA5}">
                      <a16:colId xmlns:a16="http://schemas.microsoft.com/office/drawing/2014/main" val="4072075947"/>
                    </a:ext>
                  </a:extLst>
                </a:gridCol>
                <a:gridCol w="4325112">
                  <a:extLst>
                    <a:ext uri="{9D8B030D-6E8A-4147-A177-3AD203B41FA5}">
                      <a16:colId xmlns:a16="http://schemas.microsoft.com/office/drawing/2014/main" val="385374759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val="833339271"/>
                    </a:ext>
                  </a:extLst>
                </a:gridCol>
                <a:gridCol w="1956025">
                  <a:extLst>
                    <a:ext uri="{9D8B030D-6E8A-4147-A177-3AD203B41FA5}">
                      <a16:colId xmlns:a16="http://schemas.microsoft.com/office/drawing/2014/main" val="1572564844"/>
                    </a:ext>
                  </a:extLst>
                </a:gridCol>
              </a:tblGrid>
              <a:tr h="854777">
                <a:tc gridSpan="2">
                  <a:txBody>
                    <a:bodyPr/>
                    <a:lstStyle/>
                    <a:p>
                      <a:r>
                        <a:rPr lang="cs-CZ" sz="2000" dirty="0"/>
                        <a:t>Příklad analýz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Perspektiva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Autoři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98148"/>
                  </a:ext>
                </a:extLst>
              </a:tr>
              <a:tr h="787641">
                <a:tc>
                  <a:txBody>
                    <a:bodyPr/>
                    <a:lstStyle/>
                    <a:p>
                      <a:r>
                        <a:rPr lang="cs-CZ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Analýzy politického procesu tvorby opatření + vztah politického procesu a programu. Postavení cílových skupin. Analýzy institucionálního vývoje.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Makro/</a:t>
                      </a:r>
                      <a:r>
                        <a:rPr lang="cs-CZ" sz="2000" dirty="0" err="1"/>
                        <a:t>Meso</a:t>
                      </a:r>
                      <a:r>
                        <a:rPr lang="cs-CZ" sz="20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Nekola et al. (2020)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353757"/>
                  </a:ext>
                </a:extLst>
              </a:tr>
              <a:tr h="787641">
                <a:tc>
                  <a:txBody>
                    <a:bodyPr/>
                    <a:lstStyle/>
                    <a:p>
                      <a:r>
                        <a:rPr lang="cs-CZ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Analýzy programových výzev a souvisejících skupin opatření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Makro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/>
                        <a:t>Sirovátka</a:t>
                      </a:r>
                      <a:r>
                        <a:rPr lang="cs-CZ" sz="2000" dirty="0"/>
                        <a:t>, </a:t>
                      </a:r>
                      <a:r>
                        <a:rPr lang="cs-CZ" sz="2000" dirty="0" err="1"/>
                        <a:t>Dingeldey</a:t>
                      </a:r>
                      <a:endParaRPr lang="cs-CZ" sz="200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/>
                        <a:t>Varjú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358117"/>
                  </a:ext>
                </a:extLst>
              </a:tr>
              <a:tr h="125795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Analýzy spolupráce aktérů v konkrétních podmínkách (např. tvorba politiky).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/>
                        <a:t>Meso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Rákoczyová et al. (2019)</a:t>
                      </a:r>
                    </a:p>
                    <a:p>
                      <a:r>
                        <a:rPr lang="cs-CZ" sz="2000" dirty="0" err="1"/>
                        <a:t>Kunášková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916861"/>
                  </a:ext>
                </a:extLst>
              </a:tr>
              <a:tr h="149753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Analýzy implementace konkrétních programů v lokálních podmínkách.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Mikro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Rákoczyová et al. (2023)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68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389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(1) Analýzy politického procesu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Analýzy situace pro politické účely.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Mapování politického procesu ve vztahu ke konkrétnímu opatření či cílové skupině.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Historické analýzy (vývoj).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Posuzování proč došlo či nedošlo ke konkrétní změně.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Posuzování změn v konkrétních opatřeních.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Zaměřuje se např. na legitimitu veřejné politiky vůči konkrétní cílové skupině.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Zaměřuje se na postoje veřejnosti k opatřením.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Nekola et al. (2020). </a:t>
            </a:r>
            <a:r>
              <a:rPr lang="cs-CZ" i="1" dirty="0"/>
              <a:t>Česká veřejná politika optikou teorie sociální konstrukce cílových populací</a:t>
            </a:r>
            <a:r>
              <a:rPr lang="cs-CZ" dirty="0"/>
              <a:t>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5791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(2) Analýzy implementace politiky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Mapování implementace a efektů konkrétní „politiky“.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Využívá makro-perspektivu, jedná se o soubory opatření.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Vysoká komplexnost.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Spíše obecnější často založené na agregovaných datech.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Využívá často mix metodologie.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Využívá meta-evaluací k posouzení celkového efektu.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Může zahrnovat i úroveň „</a:t>
            </a:r>
            <a:r>
              <a:rPr lang="en-GB" dirty="0"/>
              <a:t>governance</a:t>
            </a:r>
            <a:r>
              <a:rPr lang="cs-CZ" dirty="0"/>
              <a:t>“.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Jaké záměry a „efekty“ měly „Záruky pro mladé“, „Podpora podnikání“ nebo „Ekologická politika“.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Může zahrnovat úroveň plánů (strategií) a úroveň implementace.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Jaké jsou odlišnosti v implementaci politik v jednotlivých zemích.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Může usilovat o diskuzi celkového efektu.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08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(3) Analýzy spolupráce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Mapování spolupráce v lokalitách či regionech.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Často mapa aktérů, horizontální a vertikální koordinace.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Hodnocení spolupráce vzhledem k řešení individuálních situací či sociálních problémů.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Hodnocení spolupráce perspektivou konkrétního aktéra.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Hodnocení spolupráce vzhledem k programovým procesům či realizaci politiky (např. Rákoczyová – veřejné zakázky)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Hodnocení spolupráce vzhledem k modelům řízení.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Hodnocení spolupráce vzhledem ke strategii aktérů (organizací).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Upozorňuje na specifické aspekty (důvěra, motivace, reputace, přístupy)</a:t>
            </a:r>
          </a:p>
        </p:txBody>
      </p:sp>
    </p:spTree>
    <p:extLst>
      <p:ext uri="{BB962C8B-B14F-4D97-AF65-F5344CB8AC3E}">
        <p14:creationId xmlns:p14="http://schemas.microsoft.com/office/powerpoint/2010/main" val="1718373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(4) Vyhodnocování jednotlivých programů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Spíše profesionální, externí přístup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Je spojeno s posouzením, určením hodnoty.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Pozitivismus, objektivismus (Patton 2015)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Předpoklady: realita existuje, je třeba vycházet z dat, zjištění by měla být faktická, je možné získat průkazné výsledky (ověřovat, zjistit pravdu), politici očekávají tento typ výsledků.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Může být spojeno s ověřením konkrétní politické/organizační strategie v terénu.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Evaluace je koherentní a univerzální (standardizovaná)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Spíše pro programy v perspektivě top-</a:t>
            </a:r>
            <a:r>
              <a:rPr lang="cs-CZ" dirty="0" err="1"/>
              <a:t>down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Míra, ve které je evaluace responsivní (může být a nemusí).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Diskuze významu různých evaluačních východisek (předpoklady, kritéria apod.).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161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19313D-71DF-4132-B31C-A748F84B8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Ondřej Hora</a:t>
            </a:r>
            <a:r>
              <a:rPr lang="en-GB" noProof="0" dirty="0"/>
              <a:t> – Voice of youth in interactions with PES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0C3928-A416-460D-A6D1-5148C77526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69C8A7-AC45-4F6C-8554-AD8C4B0C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Zásadní záměry implementační evaluace: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F3375A-124F-4813-8EB9-3F2F650E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792" y="1359001"/>
            <a:ext cx="8064900" cy="4139998"/>
          </a:xfrm>
        </p:spPr>
        <p:txBody>
          <a:bodyPr/>
          <a:lstStyle/>
          <a:p>
            <a:pPr marL="5400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Dokázat odpovědět na otázky, které jsou významné pro klíčové aktéry.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(Není to nutně zcela participativní přístup).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Být schopen posoudit význam implementace programu.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Být schopen zhodnotit implementaci programu.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Využít programovou teorii pro vyhodnocení (viz EV).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02946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2887</TotalTime>
  <Words>2646</Words>
  <Application>Microsoft Office PowerPoint</Application>
  <PresentationFormat>Předvádění na obrazovce (4:3)</PresentationFormat>
  <Paragraphs>453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Open Sans</vt:lpstr>
      <vt:lpstr>Symbol</vt:lpstr>
      <vt:lpstr>Tahoma</vt:lpstr>
      <vt:lpstr>Wingdings</vt:lpstr>
      <vt:lpstr>Presentation_MU_EN</vt:lpstr>
      <vt:lpstr>9. Výzkumné metody k analýze veřejných a sociálních politik a vládnutí</vt:lpstr>
      <vt:lpstr>Povinná literatura</vt:lpstr>
      <vt:lpstr>Záměr přednášky</vt:lpstr>
      <vt:lpstr>Využívané typy analýz</vt:lpstr>
      <vt:lpstr>(1) Analýzy politického procesu</vt:lpstr>
      <vt:lpstr>(2) Analýzy implementace politiky</vt:lpstr>
      <vt:lpstr>(3) Analýzy spolupráce</vt:lpstr>
      <vt:lpstr>(4) Vyhodnocování jednotlivých programů</vt:lpstr>
      <vt:lpstr>Zásadní záměry implementační evaluace:</vt:lpstr>
      <vt:lpstr>Význam organizačního prostředí</vt:lpstr>
      <vt:lpstr>Význam organizačního prostředí</vt:lpstr>
      <vt:lpstr>Význam organizačního prostředí</vt:lpstr>
      <vt:lpstr>Specifické analytické části programu</vt:lpstr>
      <vt:lpstr>Kontextové souvislosti implementace</vt:lpstr>
      <vt:lpstr>Kvantitativní zhodnocení implementace programu</vt:lpstr>
      <vt:lpstr>CIPP model</vt:lpstr>
      <vt:lpstr>Responzivní evaluace (přístup)</vt:lpstr>
      <vt:lpstr>Uživatelé responzivní evaluace</vt:lpstr>
      <vt:lpstr>Uživatelé responzivní evaluace</vt:lpstr>
      <vt:lpstr>Výsledky responzivní evaluace</vt:lpstr>
      <vt:lpstr>Postup responzivní evaluace</vt:lpstr>
      <vt:lpstr>Postup implementační evaluace (Stake)</vt:lpstr>
      <vt:lpstr>Postup implementační evaluace (Stake)</vt:lpstr>
      <vt:lpstr>Typická kritéria implementační evaluace</vt:lpstr>
      <vt:lpstr>Implementační výzvy a problémy</vt:lpstr>
      <vt:lpstr>Sběr dat</vt:lpstr>
      <vt:lpstr>Saunders 2006 (diskuze)</vt:lpstr>
      <vt:lpstr>Vztah výsledků implementace a výsledků programu</vt:lpstr>
      <vt:lpstr>Implementační výstupy/výsledky </vt:lpstr>
      <vt:lpstr>Příklad analýzy: příspěvek na dojížďku</vt:lpstr>
      <vt:lpstr>Příklad analýzy: příspěvek na dojížďku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 from effects of active labour market policies</dc:title>
  <dc:creator>Ondřej Hora</dc:creator>
  <cp:lastModifiedBy>Pavel Horák</cp:lastModifiedBy>
  <cp:revision>418</cp:revision>
  <dcterms:created xsi:type="dcterms:W3CDTF">2024-09-09T08:46:48Z</dcterms:created>
  <dcterms:modified xsi:type="dcterms:W3CDTF">2025-09-08T20:35:26Z</dcterms:modified>
</cp:coreProperties>
</file>