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72" r:id="rId2"/>
  </p:sldMasterIdLst>
  <p:notesMasterIdLst>
    <p:notesMasterId r:id="rId86"/>
  </p:notesMasterIdLst>
  <p:sldIdLst>
    <p:sldId id="403" r:id="rId3"/>
    <p:sldId id="261" r:id="rId4"/>
    <p:sldId id="436" r:id="rId5"/>
    <p:sldId id="267" r:id="rId6"/>
    <p:sldId id="394" r:id="rId7"/>
    <p:sldId id="284" r:id="rId8"/>
    <p:sldId id="435" r:id="rId9"/>
    <p:sldId id="272" r:id="rId10"/>
    <p:sldId id="437" r:id="rId11"/>
    <p:sldId id="337" r:id="rId12"/>
    <p:sldId id="280" r:id="rId13"/>
    <p:sldId id="438" r:id="rId14"/>
    <p:sldId id="439" r:id="rId15"/>
    <p:sldId id="468" r:id="rId16"/>
    <p:sldId id="469" r:id="rId17"/>
    <p:sldId id="440" r:id="rId18"/>
    <p:sldId id="441" r:id="rId19"/>
    <p:sldId id="442" r:id="rId20"/>
    <p:sldId id="463" r:id="rId21"/>
    <p:sldId id="341" r:id="rId22"/>
    <p:sldId id="342" r:id="rId23"/>
    <p:sldId id="404" r:id="rId24"/>
    <p:sldId id="407" r:id="rId25"/>
    <p:sldId id="408" r:id="rId26"/>
    <p:sldId id="409" r:id="rId27"/>
    <p:sldId id="410" r:id="rId28"/>
    <p:sldId id="411" r:id="rId29"/>
    <p:sldId id="413" r:id="rId30"/>
    <p:sldId id="412" r:id="rId31"/>
    <p:sldId id="405" r:id="rId32"/>
    <p:sldId id="406" r:id="rId33"/>
    <p:sldId id="443" r:id="rId34"/>
    <p:sldId id="356" r:id="rId35"/>
    <p:sldId id="357" r:id="rId36"/>
    <p:sldId id="414" r:id="rId37"/>
    <p:sldId id="415" r:id="rId38"/>
    <p:sldId id="416" r:id="rId39"/>
    <p:sldId id="418" r:id="rId40"/>
    <p:sldId id="417" r:id="rId41"/>
    <p:sldId id="419" r:id="rId42"/>
    <p:sldId id="420" r:id="rId43"/>
    <p:sldId id="421" r:id="rId44"/>
    <p:sldId id="422" r:id="rId45"/>
    <p:sldId id="444" r:id="rId46"/>
    <p:sldId id="424" r:id="rId47"/>
    <p:sldId id="426" r:id="rId48"/>
    <p:sldId id="363" r:id="rId49"/>
    <p:sldId id="369" r:id="rId50"/>
    <p:sldId id="431" r:id="rId51"/>
    <p:sldId id="427" r:id="rId52"/>
    <p:sldId id="371" r:id="rId53"/>
    <p:sldId id="428" r:id="rId54"/>
    <p:sldId id="429" r:id="rId55"/>
    <p:sldId id="376" r:id="rId56"/>
    <p:sldId id="445" r:id="rId57"/>
    <p:sldId id="458" r:id="rId58"/>
    <p:sldId id="432" r:id="rId59"/>
    <p:sldId id="384" r:id="rId60"/>
    <p:sldId id="456" r:id="rId61"/>
    <p:sldId id="457" r:id="rId62"/>
    <p:sldId id="434" r:id="rId63"/>
    <p:sldId id="446" r:id="rId64"/>
    <p:sldId id="423" r:id="rId65"/>
    <p:sldId id="393" r:id="rId66"/>
    <p:sldId id="447" r:id="rId67"/>
    <p:sldId id="464" r:id="rId68"/>
    <p:sldId id="448" r:id="rId69"/>
    <p:sldId id="465" r:id="rId70"/>
    <p:sldId id="466" r:id="rId71"/>
    <p:sldId id="470" r:id="rId72"/>
    <p:sldId id="471" r:id="rId73"/>
    <p:sldId id="472" r:id="rId74"/>
    <p:sldId id="295" r:id="rId75"/>
    <p:sldId id="473" r:id="rId76"/>
    <p:sldId id="474" r:id="rId77"/>
    <p:sldId id="450" r:id="rId78"/>
    <p:sldId id="467" r:id="rId79"/>
    <p:sldId id="433" r:id="rId80"/>
    <p:sldId id="304" r:id="rId81"/>
    <p:sldId id="401" r:id="rId82"/>
    <p:sldId id="454" r:id="rId83"/>
    <p:sldId id="340" r:id="rId84"/>
    <p:sldId id="306" r:id="rId8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98" roundtripDataSignature="AMtx7mgDqQuSoouy+z4H72AXAOwnNXsuL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7" autoAdjust="0"/>
    <p:restoredTop sz="96374" autoAdjust="0"/>
  </p:normalViewPr>
  <p:slideViewPr>
    <p:cSldViewPr snapToGrid="0">
      <p:cViewPr varScale="1">
        <p:scale>
          <a:sx n="110" d="100"/>
          <a:sy n="110" d="100"/>
        </p:scale>
        <p:origin x="1068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tableStyles" Target="tableStyles.xml"/><Relationship Id="rId5" Type="http://schemas.openxmlformats.org/officeDocument/2006/relationships/slide" Target="slides/slide3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8" Type="http://customschemas.google.com/relationships/presentationmetadata" Target="meta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notesMaster" Target="notesMasters/notesMaster1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157740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6368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1F06-E68C-439A-8677-FE16391CB32C}" type="datetime1">
              <a:rPr lang="cs-CZ" smtClean="0"/>
              <a:t>14.03.2025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1322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8266-FBF8-4F6D-968A-796DBF2BCFA2}" type="datetime1">
              <a:rPr lang="cs-CZ" smtClean="0"/>
              <a:t>14.03.2025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0929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41E1-27D7-478A-9826-A6D430F71894}" type="datetime1">
              <a:rPr lang="cs-CZ" smtClean="0"/>
              <a:t>14.03.2025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2639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37BB2-96F8-4778-96C8-5C015CC02C6E}" type="datetime1">
              <a:rPr lang="cs-CZ" smtClean="0"/>
              <a:t>14.03.2025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9539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EA78-3A6E-4654-843D-DEBD2819393E}" type="datetime1">
              <a:rPr lang="cs-CZ" smtClean="0"/>
              <a:t>14.03.2025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30893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80A5-D417-4DF3-9CBD-B38D9BF41EFE}" type="datetime1">
              <a:rPr lang="cs-CZ" smtClean="0"/>
              <a:t>14.03.2025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6295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7AB27-F1FB-4837-A5FC-58DF649919FB}" type="datetime1">
              <a:rPr lang="cs-CZ" smtClean="0"/>
              <a:t>14.03.2025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49534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8A2C1-EFF5-4441-AD8A-A2FEF52D314A}" type="datetime1">
              <a:rPr lang="cs-CZ" smtClean="0"/>
              <a:t>14.03.2025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1712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3693F-0032-4967-A0F0-A7E9D7F1683C}" type="datetime1">
              <a:rPr lang="cs-CZ" smtClean="0"/>
              <a:t>14.03.2025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15104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27C8B-F699-4B55-90AD-B17B0533C9FF}" type="datetime1">
              <a:rPr lang="cs-CZ" smtClean="0"/>
              <a:t>14.03.2025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44231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A40B2-8B0A-48C9-A273-4F357B71C485}" type="datetime1">
              <a:rPr lang="cs-CZ" smtClean="0"/>
              <a:t>14.03.2025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0807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části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76B73-3443-4EBC-A2A1-AF5BB4DE9199}" type="datetime1">
              <a:rPr lang="cs-CZ" smtClean="0"/>
              <a:t>14.03.2025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7452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u.edu/academic-integrity/faculty/committing/examples/index.shtml" TargetMode="External"/><Relationship Id="rId2" Type="http://schemas.openxmlformats.org/officeDocument/2006/relationships/hyperlink" Target="https://www.akademickaetika.cz/prirucka-pro-studenty/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akademickaetika.cz/blog/jak-citovat-vlastni-publikace-v-zaverecne-praci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kvalita.muni.cz/kvalita-vyuky/doporuceni-k-vyuzivani-umele-inteligence-ve-vyuce" TargetMode="External"/><Relationship Id="rId2" Type="http://schemas.openxmlformats.org/officeDocument/2006/relationships/hyperlink" Target="https://www.muni.cz/o-univerzite/uredni-deska/stanovisko-k-vyuzivani-ai" TargetMode="Externa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owl.purdue.edu/owl/research_and_citation/apa_style/apa_formatting_and_style_guide/general_format.html" TargetMode="External"/><Relationship Id="rId2" Type="http://schemas.openxmlformats.org/officeDocument/2006/relationships/hyperlink" Target="https://www.apastyle.org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libguides.williams.edu/citing/chicago-author-date" TargetMode="External"/><Relationship Id="rId5" Type="http://schemas.openxmlformats.org/officeDocument/2006/relationships/hyperlink" Target="https://www.chicagomanualofstyle.org/home.html" TargetMode="External"/><Relationship Id="rId4" Type="http://schemas.openxmlformats.org/officeDocument/2006/relationships/hyperlink" Target="https://www.citace.com/Vyklad-CSN-ISO-690-2022.pd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knihovna.fss.muni.cz/sluzby/jak-citovat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5.xml"/><Relationship Id="rId3" Type="http://schemas.openxmlformats.org/officeDocument/2006/relationships/image" Target="../media/image2.png"/><Relationship Id="rId7" Type="http://schemas.openxmlformats.org/officeDocument/2006/relationships/slide" Target="slide4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2.xml"/><Relationship Id="rId5" Type="http://schemas.openxmlformats.org/officeDocument/2006/relationships/slide" Target="slide22.xml"/><Relationship Id="rId4" Type="http://schemas.openxmlformats.org/officeDocument/2006/relationships/slide" Target="slide20.xml"/><Relationship Id="rId9" Type="http://schemas.openxmlformats.org/officeDocument/2006/relationships/slide" Target="slide8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owl.purdue.edu/owl/research_and_citation/apa_style/apa_formatting_and_style_guide/general_format.html" TargetMode="External"/><Relationship Id="rId2" Type="http://schemas.openxmlformats.org/officeDocument/2006/relationships/hyperlink" Target="https://www.apastyle.org/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hyperlink" Target="https://apastyle.apa.org/blog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PxLEjckIhA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1VACN6X2eF0" TargetMode="Externa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tace.com/citace-pro-free" TargetMode="External"/><Relationship Id="rId2" Type="http://schemas.openxmlformats.org/officeDocument/2006/relationships/hyperlink" Target="https://www.citacepro.com/download/CitacePRO.pdf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citacepro.com/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youtube.com/watch?v=XDrrIlTepqE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youtube.com/watch?v=ovr1dKYtpkI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ExV2sQ2kvs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hyperlink" Target="https://citationsy.com/" TargetMode="External"/><Relationship Id="rId3" Type="http://schemas.openxmlformats.org/officeDocument/2006/relationships/image" Target="../media/image22.jpeg"/><Relationship Id="rId7" Type="http://schemas.openxmlformats.org/officeDocument/2006/relationships/image" Target="../media/image24.png"/><Relationship Id="rId12" Type="http://schemas.openxmlformats.org/officeDocument/2006/relationships/image" Target="../media/image27.png"/><Relationship Id="rId2" Type="http://schemas.openxmlformats.org/officeDocument/2006/relationships/hyperlink" Target="https://www.refworks.com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jabref.org/" TargetMode="External"/><Relationship Id="rId11" Type="http://schemas.openxmlformats.org/officeDocument/2006/relationships/image" Target="../media/image26.jfif"/><Relationship Id="rId5" Type="http://schemas.openxmlformats.org/officeDocument/2006/relationships/image" Target="../media/image23.png"/><Relationship Id="rId10" Type="http://schemas.openxmlformats.org/officeDocument/2006/relationships/hyperlink" Target="https://www.papersapp.com/" TargetMode="External"/><Relationship Id="rId4" Type="http://schemas.openxmlformats.org/officeDocument/2006/relationships/hyperlink" Target="http://www.easybib.com/" TargetMode="External"/><Relationship Id="rId9" Type="http://schemas.openxmlformats.org/officeDocument/2006/relationships/image" Target="../media/image25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zotero.org/styles" TargetMode="External"/><Relationship Id="rId4" Type="http://schemas.openxmlformats.org/officeDocument/2006/relationships/hyperlink" Target="https://www.zotero.org/" TargetMode="Externa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otero.org/support/quick_start_guide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connotea.org/" TargetMode="External"/><Relationship Id="rId4" Type="http://schemas.openxmlformats.org/officeDocument/2006/relationships/hyperlink" Target="https://is.muni.cz/do/sukb/kuk/materialy/cze/Zotero/index.html" TargetMode="Externa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https://apastyle.apa.org/style-grammar-guidelines/references/examples/index" TargetMode="External"/><Relationship Id="rId2" Type="http://schemas.openxmlformats.org/officeDocument/2006/relationships/hyperlink" Target="https://www.apastyle.org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libguides.csudh.edu/citation/apa-7" TargetMode="External"/><Relationship Id="rId5" Type="http://schemas.openxmlformats.org/officeDocument/2006/relationships/hyperlink" Target="https://owl.purdue.edu/owl/research_and_citation/apa_style/apa_formatting_and_style_guide/general_format.html" TargetMode="External"/><Relationship Id="rId4" Type="http://schemas.openxmlformats.org/officeDocument/2006/relationships/hyperlink" Target="https://apastyle.apa.org/blog" TargetMode="Externa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hD4xaGAcRs" TargetMode="External"/><Relationship Id="rId2" Type="http://schemas.openxmlformats.org/officeDocument/2006/relationships/hyperlink" Target="https://www.youtube.com/watch?v=zeSIXD6y3WQ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youtube.com/watch?v=1VACN6X2eF0" TargetMode="External"/><Relationship Id="rId4" Type="http://schemas.openxmlformats.org/officeDocument/2006/relationships/hyperlink" Target="https://www.youtube.com/watch?v=_fVv2Jt0o18" TargetMode="Externa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hyperlink" Target="https://owl.purdue.edu/owl/research_and_citation/apa_style/apa_style_introduction.html" TargetMode="External"/><Relationship Id="rId3" Type="http://schemas.openxmlformats.org/officeDocument/2006/relationships/hyperlink" Target="https://apastyle.apa.org/" TargetMode="External"/><Relationship Id="rId7" Type="http://schemas.openxmlformats.org/officeDocument/2006/relationships/hyperlink" Target="https://www.youtube.com/watch?v=Gv6_HuCYEx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muni.cz/o-univerzite/uredni-deska/plagiatorstvi" TargetMode="External"/><Relationship Id="rId5" Type="http://schemas.openxmlformats.org/officeDocument/2006/relationships/hyperlink" Target="https://www.youtube.com/watch?v=Hm0TboOcAuM" TargetMode="External"/><Relationship Id="rId10" Type="http://schemas.openxmlformats.org/officeDocument/2006/relationships/hyperlink" Target="https://media.unisa.edu.au/Play/24409" TargetMode="External"/><Relationship Id="rId4" Type="http://schemas.openxmlformats.org/officeDocument/2006/relationships/hyperlink" Target="https://doi.org/10.1037/0000165-000" TargetMode="External"/><Relationship Id="rId9" Type="http://schemas.openxmlformats.org/officeDocument/2006/relationships/hyperlink" Target="https://www.youtube.com/watch?v=zeSIXD6y3WQ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C7061616-0E82-454E-90F0-A89167221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6" name="Google Shape;89;p1">
            <a:extLst>
              <a:ext uri="{FF2B5EF4-FFF2-40B4-BE49-F238E27FC236}">
                <a16:creationId xmlns:a16="http://schemas.microsoft.com/office/drawing/2014/main" id="{978A7412-B9BF-4AA4-A16E-D915716FAF60}"/>
              </a:ext>
            </a:extLst>
          </p:cNvPr>
          <p:cNvSpPr txBox="1">
            <a:spLocks/>
          </p:cNvSpPr>
          <p:nvPr/>
        </p:nvSpPr>
        <p:spPr>
          <a:xfrm>
            <a:off x="336498" y="2733621"/>
            <a:ext cx="8015021" cy="2047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spcBef>
                <a:spcPts val="600"/>
              </a:spcBef>
              <a:buClr>
                <a:srgbClr val="0000DC"/>
              </a:buClr>
              <a:buSzPts val="4400"/>
              <a:buFont typeface="Arial"/>
              <a:buNone/>
            </a:pPr>
            <a:r>
              <a:rPr lang="cs-CZ" sz="44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Citace a citační software</a:t>
            </a:r>
          </a:p>
          <a:p>
            <a:pPr algn="l">
              <a:spcBef>
                <a:spcPts val="600"/>
              </a:spcBef>
              <a:buClr>
                <a:srgbClr val="0000DC"/>
              </a:buClr>
              <a:buSzPts val="4400"/>
              <a:buFont typeface="Arial"/>
              <a:buNone/>
            </a:pPr>
            <a:r>
              <a:rPr lang="cs-CZ" sz="3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Citační styl APA</a:t>
            </a:r>
            <a:endParaRPr lang="en-GB" sz="3000" b="1" dirty="0">
              <a:solidFill>
                <a:srgbClr val="0000D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1;p1">
            <a:extLst>
              <a:ext uri="{FF2B5EF4-FFF2-40B4-BE49-F238E27FC236}">
                <a16:creationId xmlns:a16="http://schemas.microsoft.com/office/drawing/2014/main" id="{7BB5C2FE-7BF9-4E08-8E40-7E23D1CC9269}"/>
              </a:ext>
            </a:extLst>
          </p:cNvPr>
          <p:cNvSpPr txBox="1"/>
          <p:nvPr/>
        </p:nvSpPr>
        <p:spPr>
          <a:xfrm>
            <a:off x="336499" y="5652600"/>
            <a:ext cx="6858000" cy="916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400" dirty="0">
                <a:solidFill>
                  <a:schemeClr val="dk1"/>
                </a:solidFill>
              </a:rPr>
              <a:t>Mgr. Blanka Farkašová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Brno, 15. 3</a:t>
            </a:r>
            <a:r>
              <a:rPr lang="cs-CZ" sz="2400" dirty="0">
                <a:solidFill>
                  <a:schemeClr val="dk1"/>
                </a:solidFill>
              </a:rPr>
              <a:t>. 2025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7670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nemusíme citovat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1474495"/>
            <a:ext cx="8205107" cy="4689237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všeobecně známá fakta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(common knowledge)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základní informace z oboru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dáváme ale tyto základní fakta do kontextu – musíme citovat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si nejsme jisti, zda citovat, tak raději citujeme</a:t>
            </a:r>
          </a:p>
        </p:txBody>
      </p:sp>
    </p:spTree>
    <p:extLst>
      <p:ext uri="{BB962C8B-B14F-4D97-AF65-F5344CB8AC3E}">
        <p14:creationId xmlns:p14="http://schemas.microsoft.com/office/powerpoint/2010/main" val="971366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1E569969-21D4-4BED-9A42-B307DF8534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272957" y="741149"/>
            <a:ext cx="6598085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Plagia</a:t>
            </a:r>
            <a:r>
              <a:rPr lang="en-GB" sz="5000" b="1" kern="1200" dirty="0" err="1">
                <a:solidFill>
                  <a:srgbClr val="0000D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rism</a:t>
            </a:r>
            <a:endParaRPr kumimoji="0" lang="en-GB" sz="5000" b="1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027" y="1845041"/>
            <a:ext cx="4693671" cy="3520253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907703" y="5454153"/>
            <a:ext cx="5328592" cy="252779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1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Plagiarism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In: </a:t>
            </a:r>
            <a:r>
              <a:rPr kumimoji="0" lang="cs-CZ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Techsparks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[online]. [cit. 2018-09-20]. Dostupné z: https://www.techsparks.co.in/online-thesis-plagiarism-checker-for-students-and-teachers/</a:t>
            </a:r>
          </a:p>
        </p:txBody>
      </p:sp>
    </p:spTree>
    <p:extLst>
      <p:ext uri="{BB962C8B-B14F-4D97-AF65-F5344CB8AC3E}">
        <p14:creationId xmlns:p14="http://schemas.microsoft.com/office/powerpoint/2010/main" val="1851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Plagiátorství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74496"/>
            <a:ext cx="78867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>
                <a:latin typeface="Arial" panose="020B0604020202020204" pitchFamily="34" charset="0"/>
              </a:rPr>
              <a:t>Představení duševního díla jiného autora půjčeného nebo napodobeného v celku nebo z části, jako svého vlastního.</a:t>
            </a:r>
            <a:r>
              <a:rPr lang="cs-CZ" dirty="0"/>
              <a:t> </a:t>
            </a:r>
          </a:p>
          <a:p>
            <a:pPr algn="just"/>
            <a:endParaRPr lang="cs-CZ" dirty="0">
              <a:latin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cs-CZ" dirty="0">
                <a:latin typeface="Arial" panose="020B0604020202020204" pitchFamily="34" charset="0"/>
              </a:rPr>
              <a:t>Za plagiátorství lze považovat úmyslné kopírování cizího textu a jeho vydávání za vlastní, nedbalé nebo nepřesné citování použité literatury, opomenutí citace (byť neúmyslné) některého využitého zdroje.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661481" y="2514684"/>
            <a:ext cx="49688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(Norma ČSN ISO 5127)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661481" y="5180100"/>
            <a:ext cx="49688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(Definice plagiátorství na MU)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9328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Formy plagiátorství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309421"/>
            <a:ext cx="8123464" cy="5640019"/>
          </a:xfrm>
        </p:spPr>
        <p:txBody>
          <a:bodyPr>
            <a:normAutofit fontScale="70000" lnSpcReduction="20000"/>
          </a:bodyPr>
          <a:lstStyle/>
          <a:p>
            <a:pPr marL="457200" indent="-457200"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převzetí celého textu nebo části textu jiného autora a vydávání za vlastní text bez uvedení citace</a:t>
            </a:r>
          </a:p>
          <a:p>
            <a:pPr marL="914400" lvl="2" indent="-4572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kopírování z jednoho nebo z více zdrojů (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mashup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914400" lvl="2" indent="-4572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drobné úpravy v kopírovaném textu </a:t>
            </a:r>
          </a:p>
          <a:p>
            <a:pPr marL="457200" indent="-457200"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okopírování obrázků, tabulek, grafů apod. bez uvedení citace</a:t>
            </a:r>
          </a:p>
          <a:p>
            <a:pPr marL="457200" indent="-457200"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doslovné citáty bez uvozovek</a:t>
            </a:r>
          </a:p>
          <a:p>
            <a:pPr marL="457200" indent="-457200"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(ne)vědomé opomenutí citace zdroje, který byl použit</a:t>
            </a:r>
          </a:p>
          <a:p>
            <a:pPr marL="457200" indent="-457200"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nepřesné/chybné citování, které znemožňuje dohledání použitého zdroje</a:t>
            </a:r>
          </a:p>
          <a:p>
            <a:pPr marL="457200" indent="-457200"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citování zdroje, který nebyl použit (vylepšování literatury)</a:t>
            </a:r>
          </a:p>
          <a:p>
            <a:pPr marL="457200" indent="-457200"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necitování vlastních prací (</a:t>
            </a:r>
            <a:r>
              <a:rPr lang="cs-CZ" sz="3100" dirty="0" err="1">
                <a:latin typeface="Arial" panose="020B0604020202020204" pitchFamily="34" charset="0"/>
                <a:cs typeface="Arial" panose="020B0604020202020204" pitchFamily="34" charset="0"/>
              </a:rPr>
              <a:t>autoplagiátorství</a:t>
            </a: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indent="-457200"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citování vlastních prací bez zřejmé souvislosti s novým dílem</a:t>
            </a:r>
          </a:p>
        </p:txBody>
      </p:sp>
    </p:spTree>
    <p:extLst>
      <p:ext uri="{BB962C8B-B14F-4D97-AF65-F5344CB8AC3E}">
        <p14:creationId xmlns:p14="http://schemas.microsoft.com/office/powerpoint/2010/main" val="387643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Formy plagiátorství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540941"/>
            <a:ext cx="7886700" cy="125954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Jak se vyhnout plagiátorství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https://www.akademickaetika.cz/prirucka-pro-studenty/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20000"/>
              </a:lnSpc>
              <a:buNone/>
            </a:pPr>
            <a:endParaRPr lang="cs-CZ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cs-CZ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cs-CZ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C9D7A5C-03B4-4EC5-9421-3883338EFCAE}"/>
              </a:ext>
            </a:extLst>
          </p:cNvPr>
          <p:cNvSpPr txBox="1"/>
          <p:nvPr/>
        </p:nvSpPr>
        <p:spPr>
          <a:xfrm>
            <a:off x="567690" y="5118519"/>
            <a:ext cx="8114756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Příklady typů plagiátorství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https://www.niu.edu/academic-integrity/faculty/committing/examples/index.shtml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67DD1D84-16D3-4273-8C51-2DE4728B9665}"/>
              </a:ext>
            </a:extLst>
          </p:cNvPr>
          <p:cNvSpPr txBox="1">
            <a:spLocks/>
          </p:cNvSpPr>
          <p:nvPr/>
        </p:nvSpPr>
        <p:spPr>
          <a:xfrm>
            <a:off x="681718" y="3329729"/>
            <a:ext cx="7886700" cy="13811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ClrTx/>
              <a:buFont typeface="Arial" panose="020B0604020202020204" pitchFamily="34" charset="0"/>
              <a:buNone/>
            </a:pP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Jak citovat vlastní publikace v závěrečné práci?</a:t>
            </a:r>
          </a:p>
          <a:p>
            <a:pPr marL="0" indent="0">
              <a:lnSpc>
                <a:spcPct val="120000"/>
              </a:lnSpc>
              <a:buClrTx/>
              <a:buFont typeface="Arial" panose="020B0604020202020204" pitchFamily="34" charset="0"/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https://www.akademickaetika.cz/blog/jak-citovat-vlastni-publikace-v-zaverecne-praci/</a:t>
            </a:r>
            <a:endParaRPr lang="cs-CZ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ClrTx/>
              <a:buFont typeface="Arial" panose="020B0604020202020204" pitchFamily="34" charset="0"/>
              <a:buNone/>
            </a:pPr>
            <a:endParaRPr lang="cs-CZ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ClrTx/>
              <a:buFont typeface="Arial" panose="020B0604020202020204" pitchFamily="34" charset="0"/>
              <a:buNone/>
            </a:pPr>
            <a:endParaRPr lang="cs-CZ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ClrTx/>
              <a:buFont typeface="Arial" panose="020B0604020202020204" pitchFamily="34" charset="0"/>
              <a:buNone/>
            </a:pPr>
            <a:endParaRPr lang="cs-CZ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ClrTx/>
              <a:buFont typeface="Arial" panose="020B0604020202020204" pitchFamily="34" charset="0"/>
              <a:buNone/>
            </a:pPr>
            <a:endParaRPr lang="cs-CZ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ClrTx/>
              <a:buFont typeface="Arial" panose="020B0604020202020204" pitchFamily="34" charset="0"/>
              <a:buNone/>
            </a:pPr>
            <a:endParaRPr lang="cs-CZ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ClrTx/>
              <a:buFont typeface="Arial" panose="020B0604020202020204" pitchFamily="34" charset="0"/>
              <a:buNone/>
            </a:pPr>
            <a:endParaRPr lang="cs-CZ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ClrTx/>
              <a:buFont typeface="Arial" panose="020B0604020202020204" pitchFamily="34" charset="0"/>
              <a:buNone/>
            </a:pPr>
            <a:endParaRPr lang="cs-CZ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546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20365A-3C3B-49DB-A3FD-DF42E40D1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31165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00DC"/>
                </a:solidFill>
                <a:latin typeface="Arial"/>
                <a:cs typeface="Arial"/>
              </a:rPr>
              <a:t>Nástroje </a:t>
            </a:r>
            <a:r>
              <a:rPr lang="cs-CZ" sz="3600" b="1" dirty="0" err="1">
                <a:solidFill>
                  <a:srgbClr val="0000DC"/>
                </a:solidFill>
                <a:latin typeface="Arial"/>
                <a:cs typeface="Arial"/>
              </a:rPr>
              <a:t>Artificial</a:t>
            </a:r>
            <a:r>
              <a:rPr lang="cs-CZ" sz="3600" b="1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lang="cs-CZ" sz="3600" b="1" dirty="0" err="1">
                <a:solidFill>
                  <a:srgbClr val="0000DC"/>
                </a:solidFill>
                <a:latin typeface="Arial"/>
                <a:cs typeface="Arial"/>
              </a:rPr>
              <a:t>Intelligence</a:t>
            </a:r>
            <a:r>
              <a:rPr lang="cs-CZ" sz="3600" b="1" dirty="0">
                <a:solidFill>
                  <a:srgbClr val="0000DC"/>
                </a:solidFill>
                <a:latin typeface="Arial"/>
                <a:cs typeface="Arial"/>
              </a:rPr>
              <a:t> (AI) </a:t>
            </a:r>
            <a:br>
              <a:rPr lang="cs-CZ" sz="3600" b="1" dirty="0">
                <a:solidFill>
                  <a:srgbClr val="0000DC"/>
                </a:solidFill>
                <a:latin typeface="Arial"/>
                <a:cs typeface="Arial"/>
              </a:rPr>
            </a:br>
            <a:r>
              <a:rPr lang="cs-CZ" sz="3600" b="1" dirty="0">
                <a:solidFill>
                  <a:srgbClr val="0000DC"/>
                </a:solidFill>
                <a:latin typeface="Arial"/>
                <a:cs typeface="Arial"/>
              </a:rPr>
              <a:t>a psaní závěrečných prací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6034653-994C-4559-9690-25AEA372C4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endParaRPr lang="cs-CZ" sz="2000" dirty="0">
              <a:latin typeface="+mn-lt"/>
              <a:hlinkClick r:id="rId2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dirty="0">
                <a:latin typeface="+mn-lt"/>
                <a:hlinkClick r:id="rId2"/>
              </a:rPr>
              <a:t>Stanovisko k využívání umělé inteligence ve výuce na Masarykově univerzitě </a:t>
            </a:r>
            <a:endParaRPr lang="cs-CZ" dirty="0">
              <a:latin typeface="+mn-lt"/>
            </a:endParaRPr>
          </a:p>
          <a:p>
            <a:endParaRPr lang="cs-CZ" dirty="0">
              <a:latin typeface="+mn-lt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dirty="0">
                <a:latin typeface="+mn-lt"/>
                <a:hlinkClick r:id="rId3"/>
              </a:rPr>
              <a:t>Doporučení k využití nástrojů umělé inteligence při plnění studijních povinností</a:t>
            </a: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8666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363269" y="2344171"/>
            <a:ext cx="6598085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Citační styly</a:t>
            </a:r>
          </a:p>
        </p:txBody>
      </p:sp>
    </p:spTree>
    <p:extLst>
      <p:ext uri="{BB962C8B-B14F-4D97-AF65-F5344CB8AC3E}">
        <p14:creationId xmlns:p14="http://schemas.microsoft.com/office/powerpoint/2010/main" val="2432801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Citační styl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74495"/>
            <a:ext cx="7886700" cy="5065642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soubor pravidel určující, jak psát:</a:t>
            </a:r>
          </a:p>
          <a:p>
            <a:pPr marL="800100" lvl="2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odkazy v textu </a:t>
            </a:r>
          </a:p>
          <a:p>
            <a:pPr marL="800100" lvl="2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bibliografické citace v seznamu použité literatury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stovky citačních stylů </a:t>
            </a:r>
          </a:p>
          <a:p>
            <a:pPr marL="800100" lvl="2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oborové citační styly, citační styly vědeckých společností, citační styly jednotlivých časopisů ….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každý citační styl má svá pravidla – manuály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vždy dodržujeme citační styl vydavatele/zadavatele práce</a:t>
            </a:r>
          </a:p>
        </p:txBody>
      </p:sp>
    </p:spTree>
    <p:extLst>
      <p:ext uri="{BB962C8B-B14F-4D97-AF65-F5344CB8AC3E}">
        <p14:creationId xmlns:p14="http://schemas.microsoft.com/office/powerpoint/2010/main" val="2402325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Nejpoužívanější styly na FSS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05216"/>
            <a:ext cx="7886700" cy="5169755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APA style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American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Psychological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Association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oficiální web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https://www.apastyle.org/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manuál ke stylu + příklady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https://owl.purdue.edu/owl/research_and_citation/apa_style/apa_formatting_and_style_guide/general_format.html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ČSN ISO 690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Výklad normy ČSN ISO 690:2022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účinné od 1. 12. 2022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sz="2900" b="1" dirty="0">
                <a:latin typeface="Arial" panose="020B0604020202020204" pitchFamily="34" charset="0"/>
                <a:cs typeface="Arial" panose="020B0604020202020204" pitchFamily="34" charset="0"/>
              </a:rPr>
              <a:t>Chicago </a:t>
            </a:r>
            <a:r>
              <a:rPr lang="cs-CZ" sz="2900" b="1" dirty="0" err="1">
                <a:latin typeface="Arial" panose="020B0604020202020204" pitchFamily="34" charset="0"/>
                <a:cs typeface="Arial" panose="020B0604020202020204" pitchFamily="34" charset="0"/>
              </a:rPr>
              <a:t>Manual</a:t>
            </a:r>
            <a:r>
              <a:rPr lang="cs-CZ" sz="2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9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900" b="1" dirty="0">
                <a:latin typeface="Arial" panose="020B0604020202020204" pitchFamily="34" charset="0"/>
                <a:cs typeface="Arial" panose="020B0604020202020204" pitchFamily="34" charset="0"/>
              </a:rPr>
              <a:t> Style</a:t>
            </a: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web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https://www.chicagomanualofstyle.org/home.html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manuál + příklady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https://libguides.williams.edu/citing/chicago-author-date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854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Nejpoužívanější styly na FSS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309421"/>
            <a:ext cx="7256918" cy="101346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Přehled používaných stylů a návody naleznete na webu knihovny v části Služby –&gt;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Jak citovat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8467330-EC46-466E-890C-E67A394E3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047" y="2697177"/>
            <a:ext cx="5739147" cy="392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457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96;p2">
            <a:extLst>
              <a:ext uri="{FF2B5EF4-FFF2-40B4-BE49-F238E27FC236}">
                <a16:creationId xmlns:a16="http://schemas.microsoft.com/office/drawing/2014/main" id="{4DA98A72-63FB-4AEB-BC9E-85DC69912CD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0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Obsah</a:t>
            </a:r>
            <a:endParaRPr lang="en-GB" sz="4000" dirty="0"/>
          </a:p>
        </p:txBody>
      </p:sp>
      <p:sp>
        <p:nvSpPr>
          <p:cNvPr id="98" name="Google Shape;98;p2"/>
          <p:cNvSpPr txBox="1">
            <a:spLocks noGrp="1"/>
          </p:cNvSpPr>
          <p:nvPr>
            <p:ph type="body" idx="1"/>
          </p:nvPr>
        </p:nvSpPr>
        <p:spPr>
          <a:xfrm>
            <a:off x="628650" y="1309421"/>
            <a:ext cx="7886700" cy="5131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cs-CZ" sz="3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úvod</a:t>
            </a:r>
            <a:r>
              <a:rPr lang="en-GB" sz="3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</a:p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cs-CZ" sz="3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plagiátorství</a:t>
            </a:r>
            <a:endParaRPr lang="en-GB" sz="36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cs-CZ" sz="3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citační styly</a:t>
            </a:r>
            <a:endParaRPr lang="en-GB" sz="36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en-GB" sz="3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  <a:hlinkClick r:id="rId4" action="ppaction://hlinksldjump"/>
              </a:rPr>
              <a:t>APA style</a:t>
            </a:r>
            <a:endParaRPr lang="en-GB" sz="36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71550" lvl="1" indent="-514350">
              <a:lnSpc>
                <a:spcPct val="110000"/>
              </a:lnSpc>
              <a:spcBef>
                <a:spcPts val="600"/>
              </a:spcBef>
              <a:buClrTx/>
              <a:buSzPts val="2800"/>
              <a:buFont typeface="Wingdings" panose="05000000000000000000" pitchFamily="2" charset="2"/>
              <a:buChar char="§"/>
            </a:pPr>
            <a:r>
              <a:rPr lang="cs-CZ" sz="3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  <a:hlinkClick r:id="rId5" action="ppaction://hlinksldjump"/>
              </a:rPr>
              <a:t>citace v textu</a:t>
            </a:r>
            <a:endParaRPr lang="en-GB" sz="30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71550" lvl="1" indent="-514350">
              <a:lnSpc>
                <a:spcPct val="110000"/>
              </a:lnSpc>
              <a:spcBef>
                <a:spcPts val="600"/>
              </a:spcBef>
              <a:buClrTx/>
              <a:buSzPts val="2800"/>
              <a:buFont typeface="Wingdings" panose="05000000000000000000" pitchFamily="2" charset="2"/>
              <a:buChar char="§"/>
            </a:pPr>
            <a:r>
              <a:rPr lang="cs-CZ" sz="3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  <a:hlinkClick r:id="rId6" action="ppaction://hlinksldjump"/>
              </a:rPr>
              <a:t>seznam použité literatury </a:t>
            </a:r>
            <a:r>
              <a:rPr lang="cs-CZ" sz="3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GB" sz="3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reference list</a:t>
            </a:r>
            <a:endParaRPr lang="cs-CZ" sz="30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71550" lvl="1" indent="-514350">
              <a:lnSpc>
                <a:spcPct val="110000"/>
              </a:lnSpc>
              <a:spcBef>
                <a:spcPts val="600"/>
              </a:spcBef>
              <a:buClrTx/>
              <a:buSzPts val="2800"/>
              <a:buFont typeface="Wingdings" panose="05000000000000000000" pitchFamily="2" charset="2"/>
              <a:buChar char="§"/>
            </a:pPr>
            <a:r>
              <a:rPr lang="cs-CZ" sz="3000" dirty="0">
                <a:solidFill>
                  <a:schemeClr val="tx1"/>
                </a:solidFill>
                <a:latin typeface="Arial"/>
                <a:cs typeface="Arial"/>
                <a:sym typeface="Arial"/>
                <a:hlinkClick r:id="rId7" action="ppaction://hlinksldjump"/>
              </a:rPr>
              <a:t>příklady bibliografických citací </a:t>
            </a:r>
            <a:endParaRPr lang="en-GB" sz="3000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cs-CZ" sz="3600" dirty="0">
                <a:solidFill>
                  <a:schemeClr val="tx1"/>
                </a:solidFill>
                <a:latin typeface="Arial"/>
                <a:cs typeface="Arial"/>
                <a:sym typeface="Arial"/>
                <a:hlinkClick r:id="rId8" action="ppaction://hlinksldjump"/>
              </a:rPr>
              <a:t>citační </a:t>
            </a:r>
            <a:r>
              <a:rPr lang="en-GB" sz="3600" dirty="0">
                <a:solidFill>
                  <a:schemeClr val="tx1"/>
                </a:solidFill>
                <a:latin typeface="Arial"/>
                <a:cs typeface="Arial"/>
                <a:sym typeface="Arial"/>
                <a:hlinkClick r:id="rId8" action="ppaction://hlinksldjump"/>
              </a:rPr>
              <a:t>software</a:t>
            </a:r>
            <a:endParaRPr lang="cs-CZ" sz="3600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cs-CZ" sz="3600" dirty="0">
                <a:solidFill>
                  <a:schemeClr val="tx1"/>
                </a:solidFill>
                <a:latin typeface="Arial"/>
                <a:cs typeface="Arial"/>
                <a:sym typeface="Arial"/>
                <a:hlinkClick r:id="rId9" action="ppaction://hlinksldjump"/>
              </a:rPr>
              <a:t>doporučené zdroje</a:t>
            </a:r>
            <a:endParaRPr lang="en-GB" sz="3600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33825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>
            <a:extLst>
              <a:ext uri="{FF2B5EF4-FFF2-40B4-BE49-F238E27FC236}">
                <a16:creationId xmlns:a16="http://schemas.microsoft.com/office/drawing/2014/main" id="{7EB445FC-876B-4B51-B26B-C9CDA8B8FE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272956" y="1786823"/>
            <a:ext cx="6598085" cy="2258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5000" b="1" kern="1200" dirty="0">
                <a:solidFill>
                  <a:srgbClr val="0000D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APA style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7th </a:t>
            </a:r>
            <a:r>
              <a:rPr kumimoji="0" lang="cs-CZ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</a:t>
            </a:r>
            <a:endParaRPr kumimoji="0" lang="cs-CZ" sz="5000" b="1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4978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4102" y="621158"/>
            <a:ext cx="7801247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 style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4765" y="3811560"/>
            <a:ext cx="8342811" cy="3046439"/>
          </a:xfrm>
        </p:spPr>
        <p:txBody>
          <a:bodyPr>
            <a:normAutofit/>
          </a:bodyPr>
          <a:lstStyle/>
          <a:p>
            <a:pPr marL="342900" lvl="1" indent="-34290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web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https://www.apastyle.org/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dobře zpracovaný online návod + příklady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https://owl.purdue.edu/owl/research_and_citation/apa_style/apa_formatting_and_style_guide/general_format.html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Blog –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https://apastyle.apa.org/blog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lvl="1" indent="0">
              <a:lnSpc>
                <a:spcPct val="120000"/>
              </a:lnSpc>
              <a:spcBef>
                <a:spcPts val="300"/>
              </a:spcBef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05DD182-8AFA-4DCA-83DB-A3E790B5FF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993" y="1274243"/>
            <a:ext cx="1876425" cy="2409825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530D9D18-92A3-4577-8ADC-46E4FF62CE08}"/>
              </a:ext>
            </a:extLst>
          </p:cNvPr>
          <p:cNvSpPr txBox="1"/>
          <p:nvPr/>
        </p:nvSpPr>
        <p:spPr>
          <a:xfrm>
            <a:off x="2656114" y="1436914"/>
            <a:ext cx="62614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American Psychological Association. </a:t>
            </a:r>
            <a:r>
              <a:rPr lang="cs-CZ" sz="2000" dirty="0"/>
              <a:t>(</a:t>
            </a:r>
            <a:r>
              <a:rPr lang="en-US" sz="2000" dirty="0"/>
              <a:t>2020</a:t>
            </a:r>
            <a:r>
              <a:rPr lang="cs-CZ" sz="2000" dirty="0"/>
              <a:t>). </a:t>
            </a:r>
            <a:r>
              <a:rPr lang="en-US" sz="2000" i="1" dirty="0"/>
              <a:t>Publication manual of the American Psychological Association</a:t>
            </a:r>
            <a:r>
              <a:rPr lang="cs-CZ" sz="2000" i="1" dirty="0"/>
              <a:t> </a:t>
            </a:r>
            <a:r>
              <a:rPr lang="en-US" sz="2000" dirty="0"/>
              <a:t>(7th ed.).</a:t>
            </a:r>
            <a:r>
              <a:rPr lang="en-US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/>
              <a:t>https://doi.org/10.1037/0000165-000</a:t>
            </a:r>
            <a:endParaRPr lang="cs-CZ" sz="2000" dirty="0"/>
          </a:p>
          <a:p>
            <a:endParaRPr lang="cs-CZ" dirty="0"/>
          </a:p>
          <a:p>
            <a:pPr marL="285750" indent="-285750">
              <a:buFontTx/>
              <a:buChar char="-"/>
            </a:pPr>
            <a:r>
              <a:rPr lang="cs-CZ" sz="1600" dirty="0"/>
              <a:t>kniha dostupná v Knihovně FSS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signatura: B2-1537a</a:t>
            </a:r>
          </a:p>
        </p:txBody>
      </p:sp>
    </p:spTree>
    <p:extLst>
      <p:ext uri="{BB962C8B-B14F-4D97-AF65-F5344CB8AC3E}">
        <p14:creationId xmlns:p14="http://schemas.microsoft.com/office/powerpoint/2010/main" val="38302398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v textu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3546" y="1260822"/>
            <a:ext cx="8367304" cy="2560321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Autor-datum systém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v závorce uvádíme příjmení autora, rok vydání a příp. stranu, z které citujeme (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parenthetical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citation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pokud jméno autora zmiňujeme přímo v textu, tak v závorce jej již neopakujeme (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narrative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citation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propojení se záznamy v seznamu použité literatury – pokud na něco v textu odkazujeme, musí být odpovídající záznam v seznamu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0D563E6-4F86-4269-BA26-718D9CB8C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531" y="3729291"/>
            <a:ext cx="6703500" cy="2807186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3989C381-2CC5-4E97-8DDC-532E525FEE1C}"/>
              </a:ext>
            </a:extLst>
          </p:cNvPr>
          <p:cNvSpPr txBox="1"/>
          <p:nvPr/>
        </p:nvSpPr>
        <p:spPr>
          <a:xfrm>
            <a:off x="628650" y="6536477"/>
            <a:ext cx="73500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/>
              <a:t>(</a:t>
            </a:r>
            <a:r>
              <a:rPr lang="en-GB" sz="1200" i="1" dirty="0"/>
              <a:t>Publication manual of the American Psychological Association</a:t>
            </a:r>
            <a:r>
              <a:rPr lang="en-GB" sz="1200" dirty="0"/>
              <a:t>, 2019</a:t>
            </a:r>
            <a:r>
              <a:rPr lang="cs-CZ" sz="1200" dirty="0"/>
              <a:t>, p. 262</a:t>
            </a:r>
            <a:r>
              <a:rPr lang="en-GB" sz="1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534423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v textu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5439" y="1375955"/>
            <a:ext cx="8367304" cy="68826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Autor/Autoři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EFEF57A1-A7A3-41E6-BF35-B97D4B0847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825538"/>
              </p:ext>
            </p:extLst>
          </p:nvPr>
        </p:nvGraphicFramePr>
        <p:xfrm>
          <a:off x="515440" y="2130753"/>
          <a:ext cx="8201842" cy="42227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6869">
                  <a:extLst>
                    <a:ext uri="{9D8B030D-6E8A-4147-A177-3AD203B41FA5}">
                      <a16:colId xmlns:a16="http://schemas.microsoft.com/office/drawing/2014/main" val="2672228661"/>
                    </a:ext>
                  </a:extLst>
                </a:gridCol>
                <a:gridCol w="1107079">
                  <a:extLst>
                    <a:ext uri="{9D8B030D-6E8A-4147-A177-3AD203B41FA5}">
                      <a16:colId xmlns:a16="http://schemas.microsoft.com/office/drawing/2014/main" val="212258568"/>
                    </a:ext>
                  </a:extLst>
                </a:gridCol>
                <a:gridCol w="2733947">
                  <a:extLst>
                    <a:ext uri="{9D8B030D-6E8A-4147-A177-3AD203B41FA5}">
                      <a16:colId xmlns:a16="http://schemas.microsoft.com/office/drawing/2014/main" val="4248409797"/>
                    </a:ext>
                  </a:extLst>
                </a:gridCol>
                <a:gridCol w="2733947">
                  <a:extLst>
                    <a:ext uri="{9D8B030D-6E8A-4147-A177-3AD203B41FA5}">
                      <a16:colId xmlns:a16="http://schemas.microsoft.com/office/drawing/2014/main" val="1601094073"/>
                    </a:ext>
                  </a:extLst>
                </a:gridCol>
              </a:tblGrid>
              <a:tr h="559077">
                <a:tc gridSpan="2">
                  <a:txBody>
                    <a:bodyPr/>
                    <a:lstStyle/>
                    <a:p>
                      <a:r>
                        <a:rPr lang="cs-CZ" dirty="0"/>
                        <a:t>Autor/Organizace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Parenthetical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citation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Narrative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citation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0274116"/>
                  </a:ext>
                </a:extLst>
              </a:tr>
              <a:tr h="559077">
                <a:tc gridSpan="2">
                  <a:txBody>
                    <a:bodyPr/>
                    <a:lstStyle/>
                    <a:p>
                      <a:r>
                        <a:rPr lang="cs-CZ" dirty="0"/>
                        <a:t>Jeden autor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(</a:t>
                      </a:r>
                      <a:r>
                        <a:rPr lang="cs-CZ" dirty="0" err="1"/>
                        <a:t>Hamilton</a:t>
                      </a:r>
                      <a:r>
                        <a:rPr lang="cs-CZ" dirty="0"/>
                        <a:t>, 2013)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Hamilton</a:t>
                      </a:r>
                      <a:r>
                        <a:rPr lang="cs-CZ" dirty="0"/>
                        <a:t> (2013)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795582"/>
                  </a:ext>
                </a:extLst>
              </a:tr>
              <a:tr h="678403">
                <a:tc gridSpan="2">
                  <a:txBody>
                    <a:bodyPr/>
                    <a:lstStyle/>
                    <a:p>
                      <a:r>
                        <a:rPr lang="cs-CZ" dirty="0"/>
                        <a:t>Dva autoři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>
                          <a:latin typeface="+mn-lt"/>
                          <a:cs typeface="Arial" panose="020B0604020202020204" pitchFamily="34" charset="0"/>
                        </a:rPr>
                        <a:t>(</a:t>
                      </a:r>
                      <a:r>
                        <a:rPr lang="cs-CZ" sz="1800" dirty="0" err="1">
                          <a:latin typeface="+mn-lt"/>
                          <a:cs typeface="Arial" panose="020B0604020202020204" pitchFamily="34" charset="0"/>
                        </a:rPr>
                        <a:t>Giddens</a:t>
                      </a:r>
                      <a:r>
                        <a:rPr lang="cs-CZ" sz="1800" dirty="0">
                          <a:latin typeface="+mn-lt"/>
                          <a:cs typeface="Arial" panose="020B0604020202020204" pitchFamily="34" charset="0"/>
                        </a:rPr>
                        <a:t> &amp; </a:t>
                      </a:r>
                      <a:r>
                        <a:rPr lang="cs-CZ" sz="1800" dirty="0" err="1">
                          <a:latin typeface="+mn-lt"/>
                          <a:cs typeface="Arial" panose="020B0604020202020204" pitchFamily="34" charset="0"/>
                        </a:rPr>
                        <a:t>Sutton</a:t>
                      </a:r>
                      <a:r>
                        <a:rPr lang="cs-CZ" sz="1800" dirty="0">
                          <a:latin typeface="+mn-lt"/>
                          <a:cs typeface="Arial" panose="020B0604020202020204" pitchFamily="34" charset="0"/>
                        </a:rPr>
                        <a:t>, 2013) </a:t>
                      </a:r>
                      <a:endParaRPr lang="en-GB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err="1">
                          <a:latin typeface="+mn-lt"/>
                          <a:cs typeface="Arial" panose="020B0604020202020204" pitchFamily="34" charset="0"/>
                        </a:rPr>
                        <a:t>Giddens</a:t>
                      </a:r>
                      <a:r>
                        <a:rPr lang="cs-CZ" sz="1800" dirty="0">
                          <a:latin typeface="+mn-lt"/>
                          <a:cs typeface="Arial" panose="020B0604020202020204" pitchFamily="34" charset="0"/>
                        </a:rPr>
                        <a:t> and </a:t>
                      </a:r>
                      <a:r>
                        <a:rPr lang="cs-CZ" sz="1800" dirty="0" err="1">
                          <a:latin typeface="+mn-lt"/>
                          <a:cs typeface="Arial" panose="020B0604020202020204" pitchFamily="34" charset="0"/>
                        </a:rPr>
                        <a:t>Sutton</a:t>
                      </a:r>
                      <a:r>
                        <a:rPr lang="cs-CZ" sz="1800" dirty="0">
                          <a:latin typeface="+mn-lt"/>
                          <a:cs typeface="Arial" panose="020B0604020202020204" pitchFamily="34" charset="0"/>
                        </a:rPr>
                        <a:t> (2013) </a:t>
                      </a:r>
                      <a:endParaRPr lang="en-GB" dirty="0">
                        <a:latin typeface="+mn-lt"/>
                      </a:endParaRP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1010440"/>
                  </a:ext>
                </a:extLst>
              </a:tr>
              <a:tr h="559077">
                <a:tc gridSpan="2">
                  <a:txBody>
                    <a:bodyPr/>
                    <a:lstStyle/>
                    <a:p>
                      <a:r>
                        <a:rPr lang="cs-CZ" dirty="0">
                          <a:latin typeface="+mn-lt"/>
                        </a:rPr>
                        <a:t>Tři a více autorů</a:t>
                      </a:r>
                      <a:endParaRPr lang="en-GB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>
                          <a:latin typeface="+mn-lt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GB" sz="1800" dirty="0" err="1">
                          <a:latin typeface="+mn-lt"/>
                          <a:cs typeface="Arial" panose="020B0604020202020204" pitchFamily="34" charset="0"/>
                        </a:rPr>
                        <a:t>Wachs</a:t>
                      </a:r>
                      <a:r>
                        <a:rPr lang="cs-CZ" sz="1800" dirty="0">
                          <a:latin typeface="+mn-lt"/>
                          <a:cs typeface="Arial" panose="020B0604020202020204" pitchFamily="34" charset="0"/>
                        </a:rPr>
                        <a:t> et al., 2020)</a:t>
                      </a:r>
                      <a:endParaRPr lang="en-GB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Wachs</a:t>
                      </a:r>
                      <a:r>
                        <a:rPr lang="cs-CZ" dirty="0"/>
                        <a:t> et al. (2020)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452146"/>
                  </a:ext>
                </a:extLst>
              </a:tr>
              <a:tr h="678403">
                <a:tc gridSpan="2">
                  <a:txBody>
                    <a:bodyPr/>
                    <a:lstStyle/>
                    <a:p>
                      <a:r>
                        <a:rPr lang="cs-CZ" dirty="0"/>
                        <a:t>Kolektivní autor (organizace)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(Oxford university, 2019)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Oxford university (2019)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994003"/>
                  </a:ext>
                </a:extLst>
              </a:tr>
              <a:tr h="969147">
                <a:tc>
                  <a:txBody>
                    <a:bodyPr/>
                    <a:lstStyle/>
                    <a:p>
                      <a:r>
                        <a:rPr lang="cs-CZ" dirty="0"/>
                        <a:t>Kolektivní autor (organizace) - použití zkratky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První citace</a:t>
                      </a:r>
                    </a:p>
                    <a:p>
                      <a:endParaRPr lang="cs-CZ" sz="1400" dirty="0"/>
                    </a:p>
                    <a:p>
                      <a:endParaRPr lang="cs-CZ" sz="1400" dirty="0"/>
                    </a:p>
                    <a:p>
                      <a:r>
                        <a:rPr lang="cs-CZ" sz="1400" dirty="0"/>
                        <a:t>Ostatní citace 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(</a:t>
                      </a:r>
                      <a:r>
                        <a:rPr lang="en-US" sz="1800" dirty="0"/>
                        <a:t>American Psychological Association</a:t>
                      </a:r>
                      <a:r>
                        <a:rPr lang="cs-CZ" sz="1800" dirty="0"/>
                        <a:t> [APA], 2019)</a:t>
                      </a:r>
                    </a:p>
                    <a:p>
                      <a:endParaRPr lang="cs-CZ" sz="1800" dirty="0"/>
                    </a:p>
                    <a:p>
                      <a:r>
                        <a:rPr lang="cs-CZ" sz="1800" dirty="0"/>
                        <a:t>(APA, 2019)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American Psychological Association</a:t>
                      </a:r>
                      <a:r>
                        <a:rPr lang="cs-CZ" sz="1800" dirty="0"/>
                        <a:t> (APA, 2019)</a:t>
                      </a:r>
                    </a:p>
                    <a:p>
                      <a:endParaRPr lang="cs-CZ" sz="1800" dirty="0"/>
                    </a:p>
                    <a:p>
                      <a:r>
                        <a:rPr lang="cs-CZ" sz="1800" dirty="0"/>
                        <a:t>APA (2019)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03904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74137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293914"/>
            <a:ext cx="7886700" cy="685801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v textu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5439" y="1210490"/>
            <a:ext cx="8367304" cy="5556069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Autor/Autoři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více děl od stejného autora/autorů se stejným rokem vydání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v záznamu v seznamu literatury za rok vydání doplníme písmeno (a, b, c, atd.), v citaci v textu pak bude uveden rok i s tímto písmenem</a:t>
            </a:r>
            <a:b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(Beck, 2007a)</a:t>
            </a:r>
            <a:b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(Beck, 2007b)</a:t>
            </a:r>
          </a:p>
          <a:p>
            <a:pPr marL="457200" indent="-45720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díla od více autorů, kde by zkrácená citace „et al.“ vypadala úplně stejně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Wachs</a:t>
            </a:r>
            <a:r>
              <a:rPr lang="en-GB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S., </a:t>
            </a:r>
            <a:r>
              <a:rPr lang="en-GB" sz="1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Görzig</a:t>
            </a:r>
            <a:r>
              <a:rPr lang="en-GB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A., Michelsen, A.</a:t>
            </a:r>
            <a:r>
              <a:rPr lang="cs-CZ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Gámez-Guadix</a:t>
            </a:r>
            <a:r>
              <a:rPr lang="en-GB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</a:t>
            </a:r>
            <a:r>
              <a:rPr lang="cs-CZ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en-GB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GB" sz="1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Schubarth</a:t>
            </a:r>
            <a:r>
              <a:rPr lang="en-GB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W.</a:t>
            </a:r>
            <a:r>
              <a:rPr lang="cs-CZ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(2019)</a:t>
            </a:r>
            <a:br>
              <a:rPr lang="cs-CZ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cs-CZ" sz="1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achs</a:t>
            </a:r>
            <a:r>
              <a:rPr lang="en-GB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</a:t>
            </a:r>
            <a:r>
              <a:rPr lang="cs-CZ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</a:t>
            </a:r>
            <a:r>
              <a:rPr lang="cs-CZ" sz="1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örzig</a:t>
            </a:r>
            <a:r>
              <a:rPr lang="cs-CZ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A., </a:t>
            </a:r>
            <a:r>
              <a:rPr lang="cs-CZ" sz="1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Wright</a:t>
            </a:r>
            <a:r>
              <a:rPr lang="cs-CZ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M.</a:t>
            </a:r>
            <a:r>
              <a:rPr lang="en-GB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</a:t>
            </a:r>
            <a:r>
              <a:rPr lang="cs-CZ" sz="1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chubarth</a:t>
            </a:r>
            <a:r>
              <a:rPr lang="cs-CZ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W., &amp; </a:t>
            </a:r>
            <a:r>
              <a:rPr lang="en-GB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cs-CZ" sz="1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ilz</a:t>
            </a:r>
            <a:r>
              <a:rPr lang="cs-CZ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L. (2019)</a:t>
            </a:r>
            <a:br>
              <a:rPr lang="cs-CZ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v citaci v textu – uvedeme tolik autorů, kolik je třeba k rozlišení děl:</a:t>
            </a:r>
            <a:b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cs-CZ" sz="1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achs</a:t>
            </a:r>
            <a:r>
              <a:rPr lang="en-GB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</a:t>
            </a:r>
            <a:r>
              <a:rPr lang="cs-CZ" sz="1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örzig</a:t>
            </a:r>
            <a:r>
              <a:rPr lang="cs-CZ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Michelsen</a:t>
            </a:r>
            <a:r>
              <a:rPr lang="cs-CZ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et al., 2019)</a:t>
            </a:r>
            <a:br>
              <a:rPr lang="cs-CZ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cs-CZ" sz="1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achs</a:t>
            </a:r>
            <a:r>
              <a:rPr lang="en-GB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</a:t>
            </a:r>
            <a:r>
              <a:rPr lang="cs-CZ" sz="1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örzig</a:t>
            </a:r>
            <a:r>
              <a:rPr lang="cs-CZ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Wright</a:t>
            </a:r>
            <a:r>
              <a:rPr lang="cs-CZ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et al., 2019)</a:t>
            </a:r>
          </a:p>
        </p:txBody>
      </p:sp>
    </p:spTree>
    <p:extLst>
      <p:ext uri="{BB962C8B-B14F-4D97-AF65-F5344CB8AC3E}">
        <p14:creationId xmlns:p14="http://schemas.microsoft.com/office/powerpoint/2010/main" val="31613143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75558"/>
            <a:ext cx="7886700" cy="669471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v textu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5438" y="1375955"/>
            <a:ext cx="8471807" cy="531222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Autor/Autoři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neznámý autor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místo jména autora, uvedeme v závorce název, dlouhé názvy lze zkrátit 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pokud je v bibliografické citaci v seznamu název práce uveden kurzívou bude i v odkazu v textu název kurzívou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názvy, které nejsou kurzívou (např. názvy článků, kapitol), jsou v odkazu v textu uvedeny v uvozovkách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kniha bez autora: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King James Bible, 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2017) 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článek/kapitola bez autora: 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Derealization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2001). 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anonym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pouze v případě, že je dílo podepsané „Anonym“ (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Anonymous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) použijeme toto místo jméno autora, a to jak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seznamu použité literatury, tak v citaci v textu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(Anonym, 2019)</a:t>
            </a:r>
          </a:p>
        </p:txBody>
      </p:sp>
    </p:spTree>
    <p:extLst>
      <p:ext uri="{BB962C8B-B14F-4D97-AF65-F5344CB8AC3E}">
        <p14:creationId xmlns:p14="http://schemas.microsoft.com/office/powerpoint/2010/main" val="32451747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v textu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5439" y="1375955"/>
            <a:ext cx="8367304" cy="531222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Kolektivní autor (organizace)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název organizace může být zkrácen, např.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American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Psychological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Association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= APA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v první citaci v textu je ale nutné uvést obě formy jména:</a:t>
            </a:r>
            <a:b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Psychological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Association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[APA], 2019)</a:t>
            </a:r>
            <a:b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Psychological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Association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(APA, 2019)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v každé další citaci už můžeme uvádět pouze zkrácenou formu jména:</a:t>
            </a:r>
            <a:b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(APA, 2019)</a:t>
            </a:r>
            <a:b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 (2019)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nezkracujeme názvy organizací v seznamu použité literatury, zde uvádíme vždy celý název</a:t>
            </a:r>
          </a:p>
        </p:txBody>
      </p:sp>
    </p:spTree>
    <p:extLst>
      <p:ext uri="{BB962C8B-B14F-4D97-AF65-F5344CB8AC3E}">
        <p14:creationId xmlns:p14="http://schemas.microsoft.com/office/powerpoint/2010/main" val="13945409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v textu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5438" y="1375955"/>
            <a:ext cx="8471807" cy="531222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Datum vydání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dokumentu není rok vydání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použijeme zkratku „</a:t>
            </a:r>
            <a:r>
              <a:rPr lang="cs-CZ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n.d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“ (no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) jak v textu, tak v seznamu použité literatury</a:t>
            </a:r>
            <a:b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</a:t>
            </a:r>
            <a:r>
              <a:rPr lang="en-GB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orld</a:t>
            </a:r>
            <a:r>
              <a:rPr lang="en-GB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Health Organization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[WHO], </a:t>
            </a:r>
            <a:r>
              <a:rPr lang="en-GB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n.d.)</a:t>
            </a:r>
            <a:endParaRPr lang="cs-CZ" sz="2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případně je možné využít českou zkratku „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b.r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.“ (bez roku)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publikace v tisku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místo roku vydání uvádíme „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cs-CZ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press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b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Wright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 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cs-CZ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4251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v textu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5438" y="1375955"/>
            <a:ext cx="8471807" cy="5312228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Odkazy na lokaci použité informace v rámci zdroje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citujeme z konkrétní části použitého zdroje, uvádíme informaci o této části: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pořadí odstavce, číslo sekce, tabulky, paragraf atd.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číslo kapitoly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časový údaj u videa, audia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Lorber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1994, s. 286-292)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(Novák, 2003, tab. 1)</a:t>
            </a:r>
          </a:p>
          <a:p>
            <a:pPr marL="0" indent="0">
              <a:lnSpc>
                <a:spcPct val="100000"/>
              </a:lnSpc>
              <a:buNone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Pozn.: pokud píšeme práci v češtině, tak v citacích pro strany, případně rozsah stran, používáme zkratku „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s.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b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V případě, že píšeme text v angličtině, tak budeme používat „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p.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“ pro jednu stranu a „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pp.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“ pro rozsah stran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cs-CZ" sz="2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8177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v textu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5439" y="1375955"/>
            <a:ext cx="8367304" cy="531222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Odkazy na více zdrojů v jedné závorce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seřadíme abecedně 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oddělujeme středníkem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(Beck, 2009; 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Ritzer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2007; 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Voinov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2018)</a:t>
            </a:r>
          </a:p>
          <a:p>
            <a:pPr marL="457200" indent="-45720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díla od stejného autora/autorů řadíme chronologicky, jméno autora/ů uvedeme jen jednou, poté uvádíme datum vydání jednotlivých děl, oddělujeme je čárkou 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(Beck, 2007a, 2009, 2018)</a:t>
            </a:r>
          </a:p>
        </p:txBody>
      </p:sp>
    </p:spTree>
    <p:extLst>
      <p:ext uri="{BB962C8B-B14F-4D97-AF65-F5344CB8AC3E}">
        <p14:creationId xmlns:p14="http://schemas.microsoft.com/office/powerpoint/2010/main" val="616446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272957" y="1344046"/>
            <a:ext cx="6598085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Úvod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4C8818A8-ED50-4111-A9D1-E90BB2F3094E}"/>
              </a:ext>
            </a:extLst>
          </p:cNvPr>
          <p:cNvSpPr/>
          <p:nvPr/>
        </p:nvSpPr>
        <p:spPr>
          <a:xfrm>
            <a:off x="1619671" y="3708692"/>
            <a:ext cx="5904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buClrTx/>
              <a:defRPr/>
            </a:pPr>
            <a:r>
              <a:rPr lang="cs-CZ" sz="1800" b="1" kern="1200" dirty="0">
                <a:solidFill>
                  <a:prstClr val="black"/>
                </a:solidFill>
                <a:latin typeface="Calibri" panose="020F0502020204030204"/>
                <a:hlinkClick r:id="rId3"/>
              </a:rPr>
              <a:t>Jak citovat v diplomce a vyhnout se plagiátu</a:t>
            </a:r>
            <a:r>
              <a:rPr lang="cs-CZ" sz="1800" b="1" kern="1200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  <a:p>
            <a:pPr lvl="0" algn="ctr" defTabSz="457200">
              <a:buClrTx/>
              <a:defRPr/>
            </a:pPr>
            <a:r>
              <a:rPr lang="cs-CZ" sz="1800" b="1" kern="1200" dirty="0">
                <a:solidFill>
                  <a:prstClr val="black"/>
                </a:solidFill>
                <a:latin typeface="Calibri" panose="020F0502020204030204"/>
              </a:rPr>
              <a:t>(Video, Pavel Semerád)</a:t>
            </a:r>
          </a:p>
        </p:txBody>
      </p:sp>
    </p:spTree>
    <p:extLst>
      <p:ext uri="{BB962C8B-B14F-4D97-AF65-F5344CB8AC3E}">
        <p14:creationId xmlns:p14="http://schemas.microsoft.com/office/powerpoint/2010/main" val="32650546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Sekundární citace</a:t>
            </a:r>
            <a:endParaRPr lang="en-GB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1309421"/>
            <a:ext cx="8254093" cy="5548579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sekundární citace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přebíráme citaci z jiného zdroje, tzn. v dokumentu, který máme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 dispozici je citace z jiné práce, kterou chceme použít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jestli je to možné (a většinou to možné je!) dohledáme dle uvedených informací (odkazů) originál (primární zdroj) a ten pak citujeme a jedná se o běžnou citaci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Sekundární citování používejte jen </a:t>
            </a:r>
            <a:r>
              <a:rPr lang="cs-CZ" b="1" u="sng" dirty="0">
                <a:latin typeface="Arial" panose="020B0604020202020204" pitchFamily="34" charset="0"/>
                <a:cs typeface="Arial" panose="020B0604020202020204" pitchFamily="34" charset="0"/>
              </a:rPr>
              <a:t>velmi výjimečně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, kdy opravdu není primární zdroj dostupný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1082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Sekundární citace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1619794"/>
            <a:ext cx="8254093" cy="5238206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jestliže se opravdu k primárnímu zdroji nemůžeme dostat, použijeme sekundární citaci, např.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máme k dispozici publikaci od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Lyon et al. (2014)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které je citován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Rabbitt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(1982)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a tento citát my použijeme v textu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textu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Rabbitt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1982,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citováno dle 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Lyon et al., 2014,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125)</a:t>
            </a:r>
            <a:b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nebo pokud autora přímo zmíníme v textu</a:t>
            </a: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Rabbitt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 své práci uvádí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citováno dle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Lyon et al., 2014,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125)</a:t>
            </a:r>
            <a:b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seznam použité literatury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v seznamu bude uvedena jen práce od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Lyon et al.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4294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406811" y="1473314"/>
            <a:ext cx="6598085" cy="3412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5000" b="1" kern="1200" dirty="0">
                <a:solidFill>
                  <a:srgbClr val="0000D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Seznam použité literatury </a:t>
            </a:r>
            <a:br>
              <a:rPr lang="cs-CZ" sz="5000" b="1" kern="1200" dirty="0">
                <a:solidFill>
                  <a:srgbClr val="0000D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cs-CZ" sz="5000" b="1" kern="1200" dirty="0">
                <a:solidFill>
                  <a:srgbClr val="0000D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(Reference list)</a:t>
            </a:r>
            <a:endParaRPr kumimoji="0" lang="cs-CZ" sz="5000" b="1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6213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 list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506" y="1480626"/>
            <a:ext cx="7886700" cy="5044461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seznamu uvádíme celé bibliografické citace použitých zdrojů, které obsahují přesné a úplné informace o zdrojích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dodržujeme jednotný styl/formát u všech citací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pořadí údajů je dané citačním stylem 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údaje přebíráme přímo z citovaného dokumentu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citace se skládají ze 4 základních částí: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autor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Kdo to napsal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?)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dat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um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Kdy to bylo vydáno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?)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název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Jak se to jmenuje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?)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zdroj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Kde to mohu nalézt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?)</a:t>
            </a:r>
          </a:p>
        </p:txBody>
      </p:sp>
    </p:spTree>
    <p:extLst>
      <p:ext uri="{BB962C8B-B14F-4D97-AF65-F5344CB8AC3E}">
        <p14:creationId xmlns:p14="http://schemas.microsoft.com/office/powerpoint/2010/main" val="960060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320569"/>
            <a:ext cx="7886700" cy="750585"/>
          </a:xfrm>
        </p:spPr>
        <p:txBody>
          <a:bodyPr lIns="0" anchor="t">
            <a:noAutofit/>
          </a:bodyPr>
          <a:lstStyle/>
          <a:p>
            <a:r>
              <a:rPr lang="en-GB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 – </a:t>
            </a:r>
            <a:r>
              <a:rPr lang="cs-CZ" sz="3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způsob zápisu jmen autorů</a:t>
            </a:r>
            <a:endParaRPr lang="en-GB" sz="3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132114"/>
            <a:ext cx="8169121" cy="5486401"/>
          </a:xfrm>
        </p:spPr>
        <p:txBody>
          <a:bodyPr>
            <a:normAutofit lnSpcReduction="10000"/>
          </a:bodyPr>
          <a:lstStyle/>
          <a:p>
            <a:pPr marL="457200" lvl="1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inver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tovaná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podoba jména – nejprve uvedeme příjmení a až poté za čárku iniciály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jména píšeme přesně tak, jak jsou uvedena v dokumentu, dodržujeme pořadí jmen</a:t>
            </a:r>
          </a:p>
          <a:p>
            <a:pPr marL="457200" lvl="1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neuvádíme tituly, pozice, hodnost apod.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autor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687600" lvl="2" indent="-2304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U.</a:t>
            </a:r>
            <a:endParaRPr lang="en-GB" sz="1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2 auto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ři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oddělujeme čárkou a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amper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sand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(&amp;)</a:t>
            </a:r>
          </a:p>
          <a:p>
            <a:pPr marL="687600" lvl="2" indent="-2304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Clarke, L., &amp; Henwood, M. </a:t>
            </a:r>
          </a:p>
          <a:p>
            <a:pPr marL="457200" lvl="1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3-20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autorů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uvádíme všechny autory, oddělujeme čárkou a před poslední jméno přidáme ještě ampersand</a:t>
            </a:r>
          </a:p>
          <a:p>
            <a:pPr marL="687600" lvl="2" indent="-2304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Wachs</a:t>
            </a:r>
            <a:r>
              <a:rPr lang="en-GB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S., </a:t>
            </a:r>
            <a:r>
              <a:rPr lang="en-GB" sz="1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Gámez-Guadix</a:t>
            </a:r>
            <a:r>
              <a:rPr lang="en-GB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M., Wright, M. F., </a:t>
            </a:r>
            <a:r>
              <a:rPr lang="en-GB" sz="1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Görzig</a:t>
            </a:r>
            <a:r>
              <a:rPr lang="en-GB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A., &amp; </a:t>
            </a:r>
            <a:r>
              <a:rPr lang="en-GB" sz="1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Schubarth</a:t>
            </a:r>
            <a:r>
              <a:rPr lang="en-GB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W.</a:t>
            </a:r>
          </a:p>
        </p:txBody>
      </p:sp>
    </p:spTree>
    <p:extLst>
      <p:ext uri="{BB962C8B-B14F-4D97-AF65-F5344CB8AC3E}">
        <p14:creationId xmlns:p14="http://schemas.microsoft.com/office/powerpoint/2010/main" val="8425110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320569"/>
            <a:ext cx="7886700" cy="750585"/>
          </a:xfrm>
        </p:spPr>
        <p:txBody>
          <a:bodyPr lIns="0" anchor="t">
            <a:noAutofit/>
          </a:bodyPr>
          <a:lstStyle/>
          <a:p>
            <a:r>
              <a:rPr lang="en-GB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 – </a:t>
            </a:r>
            <a:r>
              <a:rPr lang="cs-CZ" sz="3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způsob zápisu jmen autorů</a:t>
            </a:r>
            <a:endParaRPr lang="en-GB" sz="3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132114"/>
            <a:ext cx="8169121" cy="5486401"/>
          </a:xfrm>
        </p:spPr>
        <p:txBody>
          <a:bodyPr>
            <a:normAutofit/>
          </a:bodyPr>
          <a:lstStyle/>
          <a:p>
            <a:pPr marL="457200" lvl="1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více než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autorů – uvádíme prvních 19 autorů, další vynecháme (místo jejich jmen uvedeme tři tečky) a nakonec zapíšeme posledního autora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687600" lvl="2" indent="-2304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Voinov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A.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Jenni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Gray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S.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Kolagani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Glynn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D., </a:t>
            </a:r>
            <a:r>
              <a:rPr lang="en-GB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Bommel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Prell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Zellner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Paolisso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Jordan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Sterling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Schmitt O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en-GB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bisi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Giabbanelli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J., Sun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Le Page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Elsawah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BenDor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K., </a:t>
            </a:r>
            <a:r>
              <a:rPr lang="en-GB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Hubacek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Laursen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K., 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en-GB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Smajgl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u editorů, režisérů, producentů apod. se uvádí za jejich jmény role: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7600" lvl="2" indent="-2304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McGoldrick, M., Giordano, J., &amp; Garcia-Preto, N.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Eds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.).</a:t>
            </a:r>
          </a:p>
          <a:p>
            <a:pPr marL="687600" lvl="2" indent="-2304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Forman, M. (</a:t>
            </a:r>
            <a:r>
              <a:rPr lang="cs-CZ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1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6713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320569"/>
            <a:ext cx="7886700" cy="750585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 - organizace </a:t>
            </a:r>
            <a:endParaRPr lang="cs-CZ" sz="3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132114"/>
            <a:ext cx="8169121" cy="5486401"/>
          </a:xfrm>
        </p:spPr>
        <p:txBody>
          <a:bodyPr>
            <a:normAutofit/>
          </a:bodyPr>
          <a:lstStyle/>
          <a:p>
            <a:pPr marL="457200" lvl="1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kolektivní autor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korporace, vládní agentury, organizace atd.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pokud autor a vydavatel je stejná organizace, tak ji uvádíme jen na místě autora, vydavatele vynecháme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Psychological Association. </a:t>
            </a:r>
            <a:r>
              <a:rPr lang="cs-CZ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r>
              <a:rPr lang="cs-CZ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en-US" sz="20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Publication manual of the American Psychological Association</a:t>
            </a:r>
            <a:r>
              <a:rPr lang="cs-CZ" sz="20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(7th ed.). https://doi.org/10.1037/0000165-000</a:t>
            </a:r>
            <a:r>
              <a:rPr lang="cs-CZ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lvl="1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v bibliografické citaci v seznamu zdrojů uvádíme vždy celý název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0" lvl="2" indent="-2304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Psychological Association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v citacích v textu můžeme uvádět zkrácenou verzi, za předpokladu, že v první citaci uvedeme obě verze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0" lvl="2" indent="-2304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první citace v textu: 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Psychological Association 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[APA], 2020)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0" lvl="2" indent="-2304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další citace v textu: 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(APA, 2020)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6439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320569"/>
            <a:ext cx="7886700" cy="750585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 – dokumenty bez autora</a:t>
            </a:r>
            <a:endParaRPr lang="cs-CZ" sz="3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132114"/>
            <a:ext cx="8169121" cy="5486401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neznámý autor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bibliografická citace začíná názvem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King James Bible 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(2017). King James Bible Online. https://www.kingjamesbibleonline.org/ (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Original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published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1769)</a:t>
            </a:r>
            <a:endParaRPr lang="cs-CZ" sz="2200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Derealization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(2001). In P. 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Winn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(Ed.), </a:t>
            </a:r>
            <a:r>
              <a:rPr lang="cs-CZ" sz="22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Dictionary</a:t>
            </a: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biological</a:t>
            </a: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psychology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(p. 212). 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Routledge</a:t>
            </a:r>
            <a:r>
              <a:rPr lang="en-GB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anonym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je v práci přímo místo autora uvedeno „Anonym“, použijeme toto místo jména autora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Anonymous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(2019). </a:t>
            </a: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22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warning</a:t>
            </a: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Twelve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Books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imprint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Grand 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Publishing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2616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320569"/>
            <a:ext cx="7886700" cy="750585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Datum</a:t>
            </a:r>
            <a:endParaRPr lang="cs-CZ" sz="3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001486"/>
            <a:ext cx="8169121" cy="5856514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dat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um vydání se zapisuje v závorce, za kterou je tečka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(2020).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uvádíme celé datum, na prvním místě musí být rok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(2020, Feb. 25).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(2020, Spring).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 publikací, které jsou zatím pouze v tisku, uvádíme „in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press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 press).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bez data vydání</a:t>
            </a:r>
            <a:b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u publikací, kde není znám rok vydání, uvádíme zkratku 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„n.d.“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která znamená no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n.d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cs-CZ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cs-CZ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cs-CZ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8559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320569"/>
            <a:ext cx="7886700" cy="750585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Datum</a:t>
            </a:r>
            <a:endParaRPr lang="cs-CZ" sz="3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071154"/>
            <a:ext cx="8245385" cy="5786846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 článků, které jsou zveřejněny zatím jen ve formě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advance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online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publication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(online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early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atd.), použijeme datum, kdy byl článek zveřejněn online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jsou již známy obě data – publikování online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i finální datum publikování článku v konkrétním čísle časopisu, použijeme finální datum (datum vydání čísla, do kterého byl článek zařazen) 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datum stažení (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retrieval date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uvádíme jen pokud se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obsah dokumentu může časem měnit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(např. pravidelně aktualizovaný dokument na webu); pokud uvádíme datum stažení, uvádíme jej před odkazem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URL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Psychological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Association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cs-CZ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n.d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.). </a:t>
            </a:r>
            <a:r>
              <a:rPr lang="cs-CZ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 </a:t>
            </a:r>
            <a:r>
              <a:rPr lang="cs-CZ" sz="18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dictionary</a:t>
            </a:r>
            <a:r>
              <a:rPr lang="cs-CZ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psychology. </a:t>
            </a:r>
            <a:r>
              <a:rPr lang="cs-CZ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Retrieved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16, 2020, </a:t>
            </a:r>
            <a:r>
              <a:rPr lang="cs-CZ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http://dictionary.apa.org/</a:t>
            </a:r>
          </a:p>
          <a:p>
            <a:pPr marL="0" indent="0">
              <a:lnSpc>
                <a:spcPct val="100000"/>
              </a:lnSpc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cs-CZ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cs-CZ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303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43056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Přímá citace (</a:t>
            </a:r>
            <a:r>
              <a:rPr lang="en-GB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quotation)</a:t>
            </a:r>
            <a:endParaRPr lang="en-GB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315616"/>
            <a:ext cx="7886700" cy="5542383"/>
          </a:xfrm>
        </p:spPr>
        <p:txBody>
          <a:bodyPr>
            <a:normAutofit/>
          </a:bodyPr>
          <a:lstStyle/>
          <a:p>
            <a:pPr marL="457200" indent="-45720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doslovné převzetí cizí myšlenky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krátké citace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méně než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40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slov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text musí být v </a:t>
            </a:r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uvozovkách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dlouhé citace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více než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40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slov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samostatný odstavec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(bez uvozovek)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odsazení 1,25 cm od levého okraje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odkaz na zdroj –&gt; citace v textu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vždy nutné uvést zdroj, z kterého citujeme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uvádíme také přesnou lokaci citace v rámci zdroje, tzn. stránku či rozsah stran, odstavec, kapitolu atd.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20000"/>
              </a:lnSpc>
              <a:spcBef>
                <a:spcPts val="1200"/>
              </a:spcBef>
              <a:buNone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4537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320569"/>
            <a:ext cx="7886700" cy="750585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Název</a:t>
            </a:r>
            <a:endParaRPr lang="cs-CZ" sz="3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001486"/>
            <a:ext cx="8169121" cy="5856514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Názvy celých publikací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např. názvy knih, zpráv, disertací, diplomových prací, atd.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indent="-45720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názvy píšeme </a:t>
            </a:r>
            <a:r>
              <a:rPr lang="cs-CZ" b="1" i="1" dirty="0">
                <a:latin typeface="Arial" panose="020B0604020202020204" pitchFamily="34" charset="0"/>
                <a:cs typeface="Arial" panose="020B0604020202020204" pitchFamily="34" charset="0"/>
              </a:rPr>
              <a:t>kurzívou</a:t>
            </a:r>
            <a:endParaRPr lang="en-GB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podnázev oddělujeme dvojtečkou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Obama Victory: </a:t>
            </a:r>
            <a:r>
              <a:rPr lang="cs-CZ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Media, Money, and </a:t>
            </a:r>
            <a:r>
              <a:rPr lang="cs-CZ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Message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Shaped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2008 </a:t>
            </a:r>
            <a:r>
              <a:rPr lang="cs-CZ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Election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závorce za názvem uvádíme další informace pro identifikaci dokumentu (vydání pokud je jiné než první, číslo zprávy, číslo dílu u vícesvazkových děl apod.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GB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Ethnicity and family therapy 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(3rd ed).</a:t>
            </a:r>
            <a:endParaRPr lang="cs-CZ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 educational psychology handbook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(Vol.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u vícesvazkového díla má každý díl svůj vlastní název, uvádíme ho jako podnázev hlavního názvu, píšeme kurzívou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GB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life and family policies in Europe: Vol. 1., Structures and trends in the 1980s.</a:t>
            </a:r>
            <a:endParaRPr lang="en-GB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cs-CZ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cs-CZ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0489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320569"/>
            <a:ext cx="7886700" cy="750585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Název</a:t>
            </a:r>
            <a:endParaRPr lang="cs-CZ" sz="3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001486"/>
            <a:ext cx="8169121" cy="5856514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Názvy částí dokumentů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(článek, kapitola v editované knize, příspěvek ve sborníku, apod.)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nepíšeme kurzívou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podnázev oddělujeme dvojtečkou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Ageing in the changing countryside: The experience of rural Czechs.</a:t>
            </a:r>
            <a:b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Žádný název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dílo nemá žádný název, uvádíme místo názvu popis díla v hranaté závorce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[Map </a:t>
            </a:r>
            <a:r>
              <a:rPr lang="cs-CZ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showing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density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USA]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 komentářů, statusů, apod. místo názvu můžeme uvádět první slova z textu (max. 20 slov)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GB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 waves made of stone and trees, layers of mountains stretch out to the horizon from overlooks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[Status update].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cs-CZ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cs-CZ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8508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320569"/>
            <a:ext cx="7886700" cy="750585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Zdroj </a:t>
            </a:r>
            <a:endParaRPr lang="cs-CZ" sz="3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001486"/>
            <a:ext cx="8169121" cy="5856514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informace pro dohledání/identifikaci dokumentu – např. vydavatel, informace o časopisu, odkaz atd.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informace o zdroji jsou různé, zde vždy záleží na typu dokumentu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články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název časopisu/novin/blogu atd.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píšeme kurzívou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ročník/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volume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píšeme kurzívou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číslo v rámci ročníku, rozsah stran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nebo číslo článku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DOI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nebo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URL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jsou k dispozici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kapitoly z knih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informace o zdroji začínají uvozením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„In“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 následně uvedeme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editor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název knihy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kurzívou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rozsah stran kapitoly, vydavatel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DOI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nebo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URL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jsou k dispozici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informace z webu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název celého webu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nepíšeme kurzívou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URL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cs-CZ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cs-CZ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cs-CZ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0045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320569"/>
            <a:ext cx="7886700" cy="750585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 a URL</a:t>
            </a:r>
            <a:endParaRPr lang="cs-CZ" sz="3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001486"/>
            <a:ext cx="8169121" cy="5856514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DOI a URL uvádíme ve formě odkazu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(http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://...)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odkazy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není nutné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uvádět slovy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„Retrieved from“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nebo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„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ccess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 from“ 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prefer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ovaný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formát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https://doi.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org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/…. 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https://doi.org/10.1007/s12062-017-9217-z </a:t>
            </a:r>
            <a:endParaRPr lang="cs-CZ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za URL a DOI nepíšeme tečku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dokument má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DOI, vždy ho uvádíme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 to i v případ, že používáme tištěnou verzi dokumentu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známe DOI i URL, uvádíme jen DOI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cs-CZ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cs-CZ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cs-CZ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3664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272957" y="2013245"/>
            <a:ext cx="6598085" cy="2276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Příklady citací dle druhu dokumentu</a:t>
            </a: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38881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Knihy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900" y="2673530"/>
            <a:ext cx="8328551" cy="391489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Winkler, J. (2014).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Organizace implementačního procesu: institucionální hledisko analýzy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Masarykova univerzita.</a:t>
            </a:r>
          </a:p>
          <a:p>
            <a:pPr algn="l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Brown, S. D., &amp; Lent, R. W. (Eds.). (2013</a:t>
            </a:r>
            <a:r>
              <a:rPr lang="en-US" sz="2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). Career development and counseling: Putting theory and research to work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(2nd </a:t>
            </a:r>
            <a:r>
              <a:rPr lang="cs-CZ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d.). Wiley.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Kenski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K.,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Jamieson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K. H., &amp;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Hardy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B. W. (2010).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 Obama Victory: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 Media, Money, and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Message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Shaped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 2008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Election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Oxford University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Press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Kniha s DOI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O'Conner, I., Hughes, M., Turney, D., Wilson, J., &amp;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Setterlund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, D. (2006). </a:t>
            </a:r>
            <a:r>
              <a:rPr lang="en-US" sz="1900" i="1" dirty="0">
                <a:latin typeface="Arial" panose="020B0604020202020204" pitchFamily="34" charset="0"/>
                <a:cs typeface="Arial" panose="020B0604020202020204" pitchFamily="34" charset="0"/>
              </a:rPr>
              <a:t>Social work and social care practice.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SAGE Publications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https://doi.org/10.4135/9781446279458</a:t>
            </a:r>
            <a:endParaRPr lang="cs-CZ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obsah 4">
            <a:extLst>
              <a:ext uri="{FF2B5EF4-FFF2-40B4-BE49-F238E27FC236}">
                <a16:creationId xmlns:a16="http://schemas.microsoft.com/office/drawing/2014/main" id="{914D6634-34EB-46E2-86F5-4C58AEC2ADEA}"/>
              </a:ext>
            </a:extLst>
          </p:cNvPr>
          <p:cNvSpPr txBox="1">
            <a:spLocks/>
          </p:cNvSpPr>
          <p:nvPr/>
        </p:nvSpPr>
        <p:spPr>
          <a:xfrm>
            <a:off x="562900" y="1224513"/>
            <a:ext cx="8018200" cy="1292264"/>
          </a:xfrm>
          <a:prstGeom prst="rect">
            <a:avLst/>
          </a:prstGeom>
          <a:solidFill>
            <a:schemeClr val="accent1">
              <a:alpha val="15000"/>
            </a:schemeClr>
          </a:solidFill>
          <a:effectLst>
            <a:outerShdw blurRad="50800" dist="50800" dir="5400000" algn="ctr" rotWithShape="0">
              <a:schemeClr val="accent1">
                <a:lumMod val="20000"/>
                <a:lumOff val="80000"/>
                <a:alpha val="24000"/>
              </a:schemeClr>
            </a:outerShdw>
          </a:effectLst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Font typeface="Arial" panose="020B0604020202020204" pitchFamily="34" charset="0"/>
              <a:buNone/>
            </a:pPr>
            <a:r>
              <a:rPr lang="cs-CZ" sz="3400" dirty="0">
                <a:latin typeface="Arial" panose="020B0604020202020204" pitchFamily="34" charset="0"/>
              </a:rPr>
              <a:t>Autor/autoři. (Datum vydání). </a:t>
            </a:r>
            <a:r>
              <a:rPr lang="cs-CZ" sz="3400" i="1" dirty="0">
                <a:latin typeface="Arial" panose="020B0604020202020204" pitchFamily="34" charset="0"/>
              </a:rPr>
              <a:t>Název knihy </a:t>
            </a:r>
            <a:r>
              <a:rPr lang="cs-CZ" sz="3400" dirty="0">
                <a:latin typeface="Arial" panose="020B0604020202020204" pitchFamily="34" charset="0"/>
              </a:rPr>
              <a:t>(vydání pokud je jiné než první, označení dílu) [formát, upřesnění typu dokumentu pokud je to nutné]. Vydavatel. DOI nebo URL pokud existuje</a:t>
            </a:r>
            <a:endParaRPr lang="cs-CZ" sz="34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buClrTx/>
              <a:buFontTx/>
              <a:buNone/>
            </a:pPr>
            <a:endParaRPr 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5846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Knihy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94319"/>
            <a:ext cx="8018200" cy="5663682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Kniha bez DOI dostupná v databázi </a:t>
            </a:r>
            <a:r>
              <a:rPr lang="cs-CZ" sz="1700" dirty="0">
                <a:latin typeface="Arial" panose="020B0604020202020204" pitchFamily="34" charset="0"/>
                <a:cs typeface="Arial" panose="020B0604020202020204" pitchFamily="34" charset="0"/>
              </a:rPr>
              <a:t>(název databáze se neuvádí)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uhn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R., &amp;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Neveu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E. (E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). (2003).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Political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ournalism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: New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hallenges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ew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ractices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Routledge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Kniha bez DOI, dostupná online mimo databáze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Kyzlinková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, R.,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Pojer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, P., &amp;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Veverková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, S. (2018). 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New forms of employment in the Czech Republic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VÚPSV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https://katalog.vupsv.cz/Fulltext/vz_449.pdf</a:t>
            </a:r>
            <a:b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Kniha bez DOI, dostupná online mimo databáze, kde se obměňuje/aktualizuje obsah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American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Psychological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Association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n.d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.). 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APA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dictionary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psychology.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Retrieved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Feb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16, 2020,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http://dictionary.apa.org/</a:t>
            </a:r>
          </a:p>
          <a:p>
            <a:pPr marL="0" indent="0">
              <a:lnSpc>
                <a:spcPct val="120000"/>
              </a:lnSpc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0459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Knihy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9421"/>
            <a:ext cx="8018200" cy="5548579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Díl z vícesvazkového díla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Ritzer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G. (Ed.). (2007).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Blackwell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encyclopedia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sociology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(Vol. IX., SE-ST).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Blackwell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publishing</a:t>
            </a:r>
            <a:b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Díl z vícesvazkového díla, který má vlastní název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Čech, Z.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2006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Drsný střed Evropy: III. díl, Potlučený lev, aneb, Od monarchie k republice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Daranus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73954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0415" y="412154"/>
            <a:ext cx="8271511" cy="632876"/>
          </a:xfrm>
        </p:spPr>
        <p:txBody>
          <a:bodyPr lIns="0" anchor="t">
            <a:noAutofit/>
          </a:bodyPr>
          <a:lstStyle/>
          <a:p>
            <a:r>
              <a:rPr lang="cs-CZ" sz="38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Kapitola v editované knize</a:t>
            </a:r>
            <a:endParaRPr lang="cs-CZ" sz="38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415" y="2795450"/>
            <a:ext cx="8087557" cy="3884023"/>
          </a:xfrm>
        </p:spPr>
        <p:txBody>
          <a:bodyPr>
            <a:noAutofit/>
          </a:bodyPr>
          <a:lstStyle/>
          <a:p>
            <a:pPr marL="252000">
              <a:lnSpc>
                <a:spcPct val="100000"/>
              </a:lnSpc>
              <a:spcBef>
                <a:spcPts val="600"/>
              </a:spcBef>
            </a:pP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Bystrom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, D. 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. Gender 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olitical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dvertising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: Content 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ffects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Ch. </a:t>
            </a:r>
            <a:r>
              <a:rPr lang="cs-CZ" sz="2100" dirty="0" err="1">
                <a:latin typeface="Arial" panose="020B0604020202020204" pitchFamily="34" charset="0"/>
                <a:cs typeface="Arial" panose="020B0604020202020204" pitchFamily="34" charset="0"/>
              </a:rPr>
              <a:t>Holtz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-Bacha &amp; M. R. Just (</a:t>
            </a:r>
            <a:r>
              <a:rPr lang="cs-CZ" sz="2100" dirty="0" err="1">
                <a:latin typeface="Arial" panose="020B0604020202020204" pitchFamily="34" charset="0"/>
                <a:cs typeface="Arial" panose="020B0604020202020204" pitchFamily="34" charset="0"/>
              </a:rPr>
              <a:t>Eds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.), </a:t>
            </a:r>
            <a:r>
              <a:rPr lang="en-US" sz="2100" i="1" dirty="0">
                <a:latin typeface="Arial" panose="020B0604020202020204" pitchFamily="34" charset="0"/>
                <a:cs typeface="Arial" panose="020B0604020202020204" pitchFamily="34" charset="0"/>
              </a:rPr>
              <a:t>Routledge </a:t>
            </a:r>
            <a:r>
              <a:rPr lang="cs-CZ" sz="2100" i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100" i="1" dirty="0" err="1">
                <a:latin typeface="Arial" panose="020B0604020202020204" pitchFamily="34" charset="0"/>
                <a:cs typeface="Arial" panose="020B0604020202020204" pitchFamily="34" charset="0"/>
              </a:rPr>
              <a:t>andbook</a:t>
            </a:r>
            <a:r>
              <a:rPr lang="en-US" sz="2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i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100" i="1" dirty="0">
                <a:latin typeface="Arial" panose="020B0604020202020204" pitchFamily="34" charset="0"/>
                <a:cs typeface="Arial" panose="020B0604020202020204" pitchFamily="34" charset="0"/>
              </a:rPr>
              <a:t>f </a:t>
            </a:r>
            <a:r>
              <a:rPr lang="cs-CZ" sz="21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100" i="1" dirty="0" err="1">
                <a:latin typeface="Arial" panose="020B0604020202020204" pitchFamily="34" charset="0"/>
                <a:cs typeface="Arial" panose="020B0604020202020204" pitchFamily="34" charset="0"/>
              </a:rPr>
              <a:t>olitical</a:t>
            </a:r>
            <a:r>
              <a:rPr lang="en-US" sz="2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100" i="1" dirty="0" err="1">
                <a:latin typeface="Arial" panose="020B0604020202020204" pitchFamily="34" charset="0"/>
                <a:cs typeface="Arial" panose="020B0604020202020204" pitchFamily="34" charset="0"/>
              </a:rPr>
              <a:t>dvertising</a:t>
            </a:r>
            <a:r>
              <a:rPr lang="cs-CZ" sz="2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(s.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38-48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. Routledge.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https://doi.org/10.4324/9781315694504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-4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100" dirty="0" err="1">
                <a:latin typeface="Arial" panose="020B0604020202020204" pitchFamily="34" charset="0"/>
                <a:cs typeface="Arial" panose="020B0604020202020204" pitchFamily="34" charset="0"/>
              </a:rPr>
              <a:t>Lee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, E., &amp; </a:t>
            </a:r>
            <a:r>
              <a:rPr lang="cs-CZ" sz="2100" dirty="0" err="1">
                <a:latin typeface="Arial" panose="020B0604020202020204" pitchFamily="34" charset="0"/>
                <a:cs typeface="Arial" panose="020B0604020202020204" pitchFamily="34" charset="0"/>
              </a:rPr>
              <a:t>Mock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, M. R. 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(2005). </a:t>
            </a:r>
            <a:r>
              <a:rPr lang="cs-CZ" sz="2100" dirty="0" err="1">
                <a:latin typeface="Arial" panose="020B0604020202020204" pitchFamily="34" charset="0"/>
                <a:cs typeface="Arial" panose="020B0604020202020204" pitchFamily="34" charset="0"/>
              </a:rPr>
              <a:t>Asian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latin typeface="Arial" panose="020B0604020202020204" pitchFamily="34" charset="0"/>
                <a:cs typeface="Arial" panose="020B0604020202020204" pitchFamily="34" charset="0"/>
              </a:rPr>
              <a:t>families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100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. In M. 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McGoldrick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, J.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 Giordano &amp; 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N. 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Garcia-Preto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100" dirty="0" err="1">
                <a:latin typeface="Arial" panose="020B0604020202020204" pitchFamily="34" charset="0"/>
                <a:cs typeface="Arial" panose="020B0604020202020204" pitchFamily="34" charset="0"/>
              </a:rPr>
              <a:t>Eds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.), </a:t>
            </a:r>
            <a:r>
              <a:rPr lang="en-GB" sz="2100" i="1" dirty="0">
                <a:latin typeface="Arial" panose="020B0604020202020204" pitchFamily="34" charset="0"/>
                <a:cs typeface="Arial" panose="020B0604020202020204" pitchFamily="34" charset="0"/>
              </a:rPr>
              <a:t>Ethnicity and family therapy 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(3rd ed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, s. 269-289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). Guilford Press.</a:t>
            </a:r>
            <a:endParaRPr lang="cs-CZ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Clarke, L., &amp; Henwood, M. (1997). Great Britain: 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one 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arent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 as the new norm? In 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F.-X. Kaufmann (Ed.), </a:t>
            </a:r>
            <a:r>
              <a:rPr lang="en-GB" sz="2100" i="1" dirty="0">
                <a:latin typeface="Arial" panose="020B0604020202020204" pitchFamily="34" charset="0"/>
                <a:cs typeface="Arial" panose="020B0604020202020204" pitchFamily="34" charset="0"/>
              </a:rPr>
              <a:t>Family life and family policies in Europe</a:t>
            </a:r>
            <a:r>
              <a:rPr lang="cs-CZ" sz="21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100" i="1" dirty="0">
                <a:latin typeface="Arial" panose="020B0604020202020204" pitchFamily="34" charset="0"/>
                <a:cs typeface="Arial" panose="020B0604020202020204" pitchFamily="34" charset="0"/>
              </a:rPr>
              <a:t>Vol. 1., Structures and trends in the 1980s.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 (pp. 155-194). Clarendon Press.</a:t>
            </a:r>
            <a:endParaRPr lang="cs-CZ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obsah 4">
            <a:extLst>
              <a:ext uri="{FF2B5EF4-FFF2-40B4-BE49-F238E27FC236}">
                <a16:creationId xmlns:a16="http://schemas.microsoft.com/office/drawing/2014/main" id="{7427CD29-0118-4F98-901F-BA91F1A26767}"/>
              </a:ext>
            </a:extLst>
          </p:cNvPr>
          <p:cNvSpPr txBox="1">
            <a:spLocks/>
          </p:cNvSpPr>
          <p:nvPr/>
        </p:nvSpPr>
        <p:spPr>
          <a:xfrm>
            <a:off x="550415" y="1140823"/>
            <a:ext cx="8043170" cy="1567543"/>
          </a:xfrm>
          <a:prstGeom prst="rect">
            <a:avLst/>
          </a:prstGeom>
          <a:solidFill>
            <a:schemeClr val="accent1">
              <a:alpha val="15000"/>
            </a:schemeClr>
          </a:solidFill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None/>
            </a:pPr>
            <a:r>
              <a:rPr lang="cs-CZ" sz="4200" dirty="0">
                <a:latin typeface="Arial" panose="020B0604020202020204" pitchFamily="34" charset="0"/>
              </a:rPr>
              <a:t>Autor/autoři kapitoly. (Datum vydání). Název kapitoly. In Editor/editoři (Ed./</a:t>
            </a:r>
            <a:r>
              <a:rPr lang="cs-CZ" sz="4200" dirty="0" err="1">
                <a:latin typeface="Arial" panose="020B0604020202020204" pitchFamily="34" charset="0"/>
              </a:rPr>
              <a:t>Eds</a:t>
            </a:r>
            <a:r>
              <a:rPr lang="cs-CZ" sz="4200" dirty="0">
                <a:latin typeface="Arial" panose="020B0604020202020204" pitchFamily="34" charset="0"/>
              </a:rPr>
              <a:t>.), </a:t>
            </a:r>
            <a:r>
              <a:rPr lang="cs-CZ" sz="4200" i="1" dirty="0">
                <a:latin typeface="Arial" panose="020B0604020202020204" pitchFamily="34" charset="0"/>
              </a:rPr>
              <a:t>Název knihy </a:t>
            </a:r>
            <a:r>
              <a:rPr lang="cs-CZ" sz="4200" dirty="0">
                <a:latin typeface="Arial" panose="020B0604020202020204" pitchFamily="34" charset="0"/>
              </a:rPr>
              <a:t>(vydání, upřesnění dílu, rozsah stran). Vydavatel. DOI nebo URL pokud existuje</a:t>
            </a:r>
            <a:endParaRPr lang="cs-CZ" sz="42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Font typeface="Arial" panose="020B0604020202020204" pitchFamily="34" charset="0"/>
              <a:buNone/>
            </a:pPr>
            <a:endParaRPr lang="cs-CZ" sz="42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buClrTx/>
              <a:buFontTx/>
              <a:buNone/>
            </a:pPr>
            <a:endParaRPr 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6934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0415" y="412154"/>
            <a:ext cx="8271511" cy="737636"/>
          </a:xfrm>
        </p:spPr>
        <p:txBody>
          <a:bodyPr lIns="0" anchor="t">
            <a:noAutofit/>
          </a:bodyPr>
          <a:lstStyle/>
          <a:p>
            <a:r>
              <a:rPr lang="cs-CZ" sz="38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Heslo ve slovníku/encyklopedii</a:t>
            </a:r>
            <a:endParaRPr lang="cs-CZ" sz="38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827" y="1367073"/>
            <a:ext cx="8087557" cy="56848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Callero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, P. L. (2007).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identity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theory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In G.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Ritzer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(Ed.),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Blackwell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encyclopedia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sociology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(Vol. IX., SE-ST, s. 4417-4420).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Blackwell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publishing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Eamand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, R. A. (2009).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Investigative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journalism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In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Historical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dictionary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journalism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(s. 173-175).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Scarecrow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Press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American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Psychological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Association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n.d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.). Habit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regression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In 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APA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dictionary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psychology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Retrieved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February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18, 2020,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http://dictionary.apa.org/habit-regression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Sociální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práce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(2023, 27. 8.). In 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Wikipedia.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Zobrazeno 18. září 2023 z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https://cs.wikipedia.org/w/index.php?title=Soci%C3%A1ln%C3%AD_pr%C3%A1ce&amp;oldid=23100814.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cs-CZ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920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Přímá citace – příklady </a:t>
            </a:r>
            <a:endParaRPr lang="cs-CZ" sz="4000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9EB1702-9B64-4E1C-BF95-5F9FB8359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3371"/>
            <a:ext cx="7886700" cy="4783592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Jméno autora/ů není</a:t>
            </a:r>
            <a:b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zmíněno v textu </a:t>
            </a:r>
            <a:b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parenthetical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citation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Jméno autora/ů je zmíněno přímo v textu (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narrative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citation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26E5F39-8149-4778-816A-0542052C0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3991" y="1484403"/>
            <a:ext cx="3057525" cy="138112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DAC3C1A-80CC-4C24-AED4-E53443BE7F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0371" y="4160792"/>
            <a:ext cx="3057525" cy="139065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6CF94AB-02D7-4429-A57C-0C31C34D27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104" y="4389392"/>
            <a:ext cx="3019425" cy="1162050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08840C93-A424-45A7-BA3B-4C06110AF42B}"/>
              </a:ext>
            </a:extLst>
          </p:cNvPr>
          <p:cNvSpPr txBox="1"/>
          <p:nvPr/>
        </p:nvSpPr>
        <p:spPr>
          <a:xfrm>
            <a:off x="1638845" y="6409096"/>
            <a:ext cx="73500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/>
              <a:t>(</a:t>
            </a:r>
            <a:r>
              <a:rPr lang="cs-CZ" sz="1200" dirty="0" err="1"/>
              <a:t>Pics</a:t>
            </a:r>
            <a:r>
              <a:rPr lang="cs-CZ" sz="1200" dirty="0"/>
              <a:t>: </a:t>
            </a:r>
            <a:r>
              <a:rPr lang="en-GB" sz="1200" i="1" dirty="0"/>
              <a:t>Publication manual of the American Psychological Association</a:t>
            </a:r>
            <a:r>
              <a:rPr lang="en-GB" sz="1200" dirty="0"/>
              <a:t>, 2019</a:t>
            </a:r>
            <a:r>
              <a:rPr lang="cs-CZ" sz="1200" dirty="0"/>
              <a:t>, p. 272</a:t>
            </a:r>
            <a:r>
              <a:rPr lang="en-GB" sz="1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178030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Článek v časopise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09421"/>
            <a:ext cx="7886700" cy="1494739"/>
          </a:xfrm>
          <a:solidFill>
            <a:schemeClr val="accent1">
              <a:alpha val="15000"/>
            </a:schemeClr>
          </a:solidFill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4000" dirty="0">
                <a:latin typeface="Arial" panose="020B0604020202020204" pitchFamily="34" charset="0"/>
              </a:rPr>
              <a:t>Autor/autoři článku. (Datum vydání). Název článku. </a:t>
            </a:r>
            <a:r>
              <a:rPr lang="cs-CZ" sz="4000" i="1" dirty="0">
                <a:latin typeface="Arial" panose="020B0604020202020204" pitchFamily="34" charset="0"/>
              </a:rPr>
              <a:t>Název časopisu, ročník </a:t>
            </a:r>
            <a:r>
              <a:rPr lang="cs-CZ" sz="4000" dirty="0">
                <a:latin typeface="Arial" panose="020B0604020202020204" pitchFamily="34" charset="0"/>
              </a:rPr>
              <a:t>(číslo), rozsah stran nebo číslo článku. DOI nebo URL pokud existuje.</a:t>
            </a:r>
            <a:r>
              <a:rPr lang="cs-CZ" sz="4000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obsah 4">
            <a:extLst>
              <a:ext uri="{FF2B5EF4-FFF2-40B4-BE49-F238E27FC236}">
                <a16:creationId xmlns:a16="http://schemas.microsoft.com/office/drawing/2014/main" id="{4D50A15D-8CDE-4F28-92AE-3A762E061B27}"/>
              </a:ext>
            </a:extLst>
          </p:cNvPr>
          <p:cNvSpPr txBox="1">
            <a:spLocks/>
          </p:cNvSpPr>
          <p:nvPr/>
        </p:nvSpPr>
        <p:spPr>
          <a:xfrm>
            <a:off x="522117" y="2959560"/>
            <a:ext cx="7886700" cy="3753395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Font typeface="Arial" panose="020B0604020202020204" pitchFamily="34" charset="0"/>
              <a:buNone/>
            </a:pPr>
            <a:r>
              <a:rPr lang="cs-CZ" sz="4000" b="1" dirty="0">
                <a:latin typeface="Arial" panose="020B0604020202020204" pitchFamily="34" charset="0"/>
              </a:rPr>
              <a:t>Článek s DOI </a:t>
            </a:r>
            <a:r>
              <a:rPr lang="cs-CZ" sz="4000" dirty="0">
                <a:latin typeface="Arial" panose="020B0604020202020204" pitchFamily="34" charset="0"/>
              </a:rPr>
              <a:t>(bez ohledu, zda máte tištěnou nebo e-verzi)</a:t>
            </a:r>
            <a:endParaRPr lang="cs-CZ" sz="40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  <a:buClrTx/>
              <a:buFont typeface="Wingdings" panose="05000000000000000000" pitchFamily="2" charset="2"/>
              <a:buChar char="§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Burri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M. (2020). The future of public service broadcasting: Grim or bright?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European Journal Of Communication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(1), 65-70. https://doi.org/10.1177/0267323119898856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ClrTx/>
              <a:buFont typeface="Wingdings" panose="05000000000000000000" pitchFamily="2" charset="2"/>
              <a:buChar char="§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Hellman, H., &amp;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Jaakkola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M. (2012). From aesthetes to reporters: the paradigm shift in arts journalism in Finland.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Journalism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(6), 783-801. 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https://doi.org/10.1177/1464884911431382</a:t>
            </a:r>
          </a:p>
          <a:p>
            <a:pPr>
              <a:lnSpc>
                <a:spcPct val="110000"/>
              </a:lnSpc>
              <a:buClrTx/>
              <a:buFont typeface="Wingdings" panose="05000000000000000000" pitchFamily="2" charset="2"/>
              <a:buChar char="§"/>
            </a:pP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Wachs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S.,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Gámez-Guadix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M., Wright, M. F.,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Görzig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A., &amp;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Schubarth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W. (2020). How do adolescents cope with cyberhate? Psychometric properties and socio-demographic differences of a coping with cyberhate scale. </a:t>
            </a:r>
            <a:r>
              <a:rPr lang="en-GB" sz="3200" i="1" dirty="0">
                <a:latin typeface="Arial" panose="020B0604020202020204" pitchFamily="34" charset="0"/>
                <a:cs typeface="Arial" panose="020B0604020202020204" pitchFamily="34" charset="0"/>
              </a:rPr>
              <a:t>Computers In Human </a:t>
            </a:r>
            <a:r>
              <a:rPr lang="en-GB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Behavior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200" i="1" dirty="0">
                <a:latin typeface="Arial" panose="020B0604020202020204" pitchFamily="34" charset="0"/>
                <a:cs typeface="Arial" panose="020B0604020202020204" pitchFamily="34" charset="0"/>
              </a:rPr>
              <a:t>104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(March), 1-10. https://doi.org/10.1016/j.chb.2019.106167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9757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Článek v časopise</a:t>
            </a:r>
            <a:endParaRPr lang="cs-CZ" sz="4000" dirty="0"/>
          </a:p>
        </p:txBody>
      </p:sp>
      <p:sp>
        <p:nvSpPr>
          <p:cNvPr id="4" name="Zástupný symbol pro obsah 4">
            <a:extLst>
              <a:ext uri="{FF2B5EF4-FFF2-40B4-BE49-F238E27FC236}">
                <a16:creationId xmlns:a16="http://schemas.microsoft.com/office/drawing/2014/main" id="{4D50A15D-8CDE-4F28-92AE-3A762E061B27}"/>
              </a:ext>
            </a:extLst>
          </p:cNvPr>
          <p:cNvSpPr txBox="1">
            <a:spLocks/>
          </p:cNvSpPr>
          <p:nvPr/>
        </p:nvSpPr>
        <p:spPr>
          <a:xfrm>
            <a:off x="628648" y="1402080"/>
            <a:ext cx="7966711" cy="545592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Font typeface="Arial" panose="020B0604020202020204" pitchFamily="34" charset="0"/>
              <a:buNone/>
            </a:pPr>
            <a:r>
              <a:rPr lang="cs-CZ" sz="4000" dirty="0">
                <a:latin typeface="Arial" panose="020B0604020202020204" pitchFamily="34" charset="0"/>
              </a:rPr>
              <a:t>Článek – </a:t>
            </a:r>
            <a:r>
              <a:rPr lang="cs-CZ" sz="4000" b="1" dirty="0">
                <a:latin typeface="Arial" panose="020B0604020202020204" pitchFamily="34" charset="0"/>
              </a:rPr>
              <a:t>více než 20 autorů</a:t>
            </a:r>
            <a:endParaRPr lang="cs-CZ" sz="4000" b="1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  <a:buClrTx/>
              <a:buFont typeface="Wingdings" panose="05000000000000000000" pitchFamily="2" charset="2"/>
              <a:buChar char="§"/>
            </a:pP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Voinov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 A.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Jenni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K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Gray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 S.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Kolagani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Glynn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D.,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Bommel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Prell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Zellner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Paolisso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Jordan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R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Sterling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E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Schmitt O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bisi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Giabbanelli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J., Sun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Z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Le Page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Elsawah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BenDor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K.,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Hubacek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K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Laursen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K., 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Smajgl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(2018). Tools and methods in participatory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modeling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: Selecting the right tool for the job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3200" i="1" dirty="0">
                <a:latin typeface="Arial" panose="020B0604020202020204" pitchFamily="34" charset="0"/>
                <a:cs typeface="Arial" panose="020B0604020202020204" pitchFamily="34" charset="0"/>
              </a:rPr>
              <a:t>Environmental Modelling &amp; Software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200" i="1" dirty="0">
                <a:latin typeface="Arial" panose="020B0604020202020204" pitchFamily="34" charset="0"/>
                <a:cs typeface="Arial" panose="020B0604020202020204" pitchFamily="34" charset="0"/>
              </a:rPr>
              <a:t>109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(November), 232-255. https://doi.org/10.1016/j.envsoft.2018.08.028</a:t>
            </a:r>
            <a:b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ClrTx/>
              <a:buNone/>
            </a:pPr>
            <a:r>
              <a:rPr lang="cs-CZ" sz="3800" dirty="0">
                <a:latin typeface="Arial" panose="020B0604020202020204" pitchFamily="34" charset="0"/>
              </a:rPr>
              <a:t>Článek – </a:t>
            </a:r>
            <a:r>
              <a:rPr lang="cs-CZ" sz="3800" b="1" dirty="0" err="1">
                <a:latin typeface="Arial" panose="020B0604020202020204" pitchFamily="34" charset="0"/>
              </a:rPr>
              <a:t>advance</a:t>
            </a:r>
            <a:r>
              <a:rPr lang="cs-CZ" sz="3800" b="1" dirty="0">
                <a:latin typeface="Arial" panose="020B0604020202020204" pitchFamily="34" charset="0"/>
              </a:rPr>
              <a:t> online </a:t>
            </a:r>
            <a:r>
              <a:rPr lang="cs-CZ" sz="3800" b="1" dirty="0" err="1">
                <a:latin typeface="Arial" panose="020B0604020202020204" pitchFamily="34" charset="0"/>
              </a:rPr>
              <a:t>publication</a:t>
            </a:r>
            <a:r>
              <a:rPr lang="cs-CZ" sz="3800" b="1" dirty="0">
                <a:latin typeface="Arial" panose="020B0604020202020204" pitchFamily="34" charset="0"/>
              </a:rPr>
              <a:t> </a:t>
            </a:r>
            <a:r>
              <a:rPr lang="cs-CZ" sz="3800" dirty="0">
                <a:latin typeface="Arial" panose="020B0604020202020204" pitchFamily="34" charset="0"/>
              </a:rPr>
              <a:t>(není zatím znám ročník, číslo a strany)</a:t>
            </a:r>
            <a:endParaRPr lang="cs-CZ" sz="38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buClrTx/>
              <a:buFont typeface="Wingdings" panose="05000000000000000000" pitchFamily="2" charset="2"/>
              <a:buChar char="§"/>
            </a:pPr>
            <a:r>
              <a:rPr lang="en-US" sz="29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Navrátilová</a:t>
            </a:r>
            <a:r>
              <a:rPr lang="en-US" sz="29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J., </a:t>
            </a:r>
            <a:r>
              <a:rPr lang="en-US" sz="29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Navrátil</a:t>
            </a:r>
            <a:r>
              <a:rPr lang="en-US" sz="29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P., </a:t>
            </a:r>
            <a:r>
              <a:rPr lang="en-US" sz="29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Punová</a:t>
            </a:r>
            <a:r>
              <a:rPr lang="en-US" sz="29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M., &amp; </a:t>
            </a:r>
            <a:r>
              <a:rPr lang="en-US" sz="29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Smutná</a:t>
            </a:r>
            <a:r>
              <a:rPr lang="en-US" sz="29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V. </a:t>
            </a:r>
            <a:r>
              <a:rPr lang="cs-CZ" sz="29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(2023). </a:t>
            </a:r>
            <a:r>
              <a:rPr lang="en-US" sz="29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Needs of Children With Incarcerated Parents in Their Own Voice. </a:t>
            </a:r>
            <a:r>
              <a:rPr lang="en-US" sz="29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Qualitative Social Work</a:t>
            </a:r>
            <a:r>
              <a:rPr lang="cs-CZ" sz="29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Advanced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 online 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publication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9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https://doi.org/10.1177/14733250221151030</a:t>
            </a:r>
            <a:endParaRPr lang="cs-CZ"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86967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Článek v časopise</a:t>
            </a:r>
            <a:endParaRPr lang="cs-CZ" sz="4000" dirty="0"/>
          </a:p>
        </p:txBody>
      </p:sp>
      <p:sp>
        <p:nvSpPr>
          <p:cNvPr id="4" name="Zástupný symbol pro obsah 4">
            <a:extLst>
              <a:ext uri="{FF2B5EF4-FFF2-40B4-BE49-F238E27FC236}">
                <a16:creationId xmlns:a16="http://schemas.microsoft.com/office/drawing/2014/main" id="{4D50A15D-8CDE-4F28-92AE-3A762E061B27}"/>
              </a:ext>
            </a:extLst>
          </p:cNvPr>
          <p:cNvSpPr txBox="1">
            <a:spLocks/>
          </p:cNvSpPr>
          <p:nvPr/>
        </p:nvSpPr>
        <p:spPr>
          <a:xfrm>
            <a:off x="628649" y="1402080"/>
            <a:ext cx="7886700" cy="507274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None/>
            </a:pPr>
            <a:r>
              <a:rPr lang="cs-CZ" sz="4000" b="1" dirty="0">
                <a:latin typeface="Arial" panose="020B0604020202020204" pitchFamily="34" charset="0"/>
              </a:rPr>
              <a:t>Článek bez DOI </a:t>
            </a:r>
            <a:r>
              <a:rPr lang="cs-CZ" sz="4000" dirty="0">
                <a:latin typeface="Arial" panose="020B0604020202020204" pitchFamily="34" charset="0"/>
              </a:rPr>
              <a:t>– tištěný časopis  </a:t>
            </a:r>
            <a:endParaRPr lang="cs-CZ" sz="40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buClrTx/>
              <a:buFont typeface="Wingdings" panose="05000000000000000000" pitchFamily="2" charset="2"/>
              <a:buChar char="§"/>
            </a:pP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Votoupal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 M. (2020). Konceptualizace mentálního handicapu v prostředí sociální práce. 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Sociální práce - Sociálna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práca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20(5), 69-87. </a:t>
            </a:r>
            <a:br>
              <a:rPr lang="cs-CZ" sz="3200" dirty="0"/>
            </a:br>
            <a:endParaRPr lang="cs-CZ" sz="32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None/>
            </a:pPr>
            <a:r>
              <a:rPr lang="cs-CZ" sz="4000" b="1" dirty="0">
                <a:latin typeface="Arial" panose="020B0604020202020204" pitchFamily="34" charset="0"/>
              </a:rPr>
              <a:t>Článek bez DOI </a:t>
            </a:r>
            <a:r>
              <a:rPr lang="cs-CZ" sz="4000" dirty="0">
                <a:latin typeface="Arial" panose="020B0604020202020204" pitchFamily="34" charset="0"/>
              </a:rPr>
              <a:t>– e-časopis</a:t>
            </a:r>
            <a:endParaRPr lang="cs-CZ" sz="40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3100" dirty="0" err="1">
                <a:latin typeface="Arial" panose="020B0604020202020204" pitchFamily="34" charset="0"/>
                <a:cs typeface="Arial" panose="020B0604020202020204" pitchFamily="34" charset="0"/>
              </a:rPr>
              <a:t>Bonciu</a:t>
            </a:r>
            <a:r>
              <a:rPr lang="en-GB" sz="3100" dirty="0">
                <a:latin typeface="Arial" panose="020B0604020202020204" pitchFamily="34" charset="0"/>
                <a:cs typeface="Arial" panose="020B0604020202020204" pitchFamily="34" charset="0"/>
              </a:rPr>
              <a:t>, F. (2019). Impact of the 4</a:t>
            </a:r>
            <a:r>
              <a:rPr lang="en-GB" sz="31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100" dirty="0">
                <a:latin typeface="Arial" panose="020B0604020202020204" pitchFamily="34" charset="0"/>
                <a:cs typeface="Arial" panose="020B0604020202020204" pitchFamily="34" charset="0"/>
              </a:rPr>
              <a:t>industrial </a:t>
            </a: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sz="3100" dirty="0">
                <a:latin typeface="Arial" panose="020B0604020202020204" pitchFamily="34" charset="0"/>
                <a:cs typeface="Arial" panose="020B0604020202020204" pitchFamily="34" charset="0"/>
              </a:rPr>
              <a:t>evolution on the </a:t>
            </a: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GB" sz="3100" dirty="0" err="1">
                <a:latin typeface="Arial" panose="020B0604020202020204" pitchFamily="34" charset="0"/>
                <a:cs typeface="Arial" panose="020B0604020202020204" pitchFamily="34" charset="0"/>
              </a:rPr>
              <a:t>orld</a:t>
            </a:r>
            <a:r>
              <a:rPr lang="en-GB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sz="3100" dirty="0" err="1">
                <a:latin typeface="Arial" panose="020B0604020202020204" pitchFamily="34" charset="0"/>
                <a:cs typeface="Arial" panose="020B0604020202020204" pitchFamily="34" charset="0"/>
              </a:rPr>
              <a:t>rder</a:t>
            </a:r>
            <a:r>
              <a:rPr lang="en-GB" sz="31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3100" i="1" dirty="0">
                <a:latin typeface="Arial" panose="020B0604020202020204" pitchFamily="34" charset="0"/>
                <a:cs typeface="Arial" panose="020B0604020202020204" pitchFamily="34" charset="0"/>
              </a:rPr>
              <a:t>Romanian Journal of European Affairs</a:t>
            </a:r>
            <a:r>
              <a:rPr lang="en-GB" sz="3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100" i="1" dirty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en-GB" sz="3100" dirty="0">
                <a:latin typeface="Arial" panose="020B0604020202020204" pitchFamily="34" charset="0"/>
                <a:cs typeface="Arial" panose="020B0604020202020204" pitchFamily="34" charset="0"/>
              </a:rPr>
              <a:t>(2), 51–62. http://rjea.ier.gov.ro/wp-content/uploads/2019/11/Art.-3-Florin-Bonciu.pdf</a:t>
            </a:r>
            <a:b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None/>
            </a:pPr>
            <a:r>
              <a:rPr lang="cs-CZ" sz="4000" b="1" dirty="0">
                <a:latin typeface="Arial" panose="020B0604020202020204" pitchFamily="34" charset="0"/>
              </a:rPr>
              <a:t>Článek v tisku (in </a:t>
            </a:r>
            <a:r>
              <a:rPr lang="cs-CZ" sz="4000" b="1" dirty="0" err="1">
                <a:latin typeface="Arial" panose="020B0604020202020204" pitchFamily="34" charset="0"/>
              </a:rPr>
              <a:t>press</a:t>
            </a:r>
            <a:r>
              <a:rPr lang="cs-CZ" sz="4000" b="1" dirty="0">
                <a:latin typeface="Arial" panose="020B0604020202020204" pitchFamily="34" charset="0"/>
              </a:rPr>
              <a:t>)</a:t>
            </a:r>
            <a:endParaRPr lang="cs-CZ" sz="4000" b="1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right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 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(in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press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Adolescents’ perceptions of popularity and social preference pressure from parents, friends, and the media.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Youth &amp; Society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31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43536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7349" y="368609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Článek</a:t>
            </a:r>
            <a:endParaRPr lang="cs-CZ" sz="4000" dirty="0"/>
          </a:p>
        </p:txBody>
      </p:sp>
      <p:sp>
        <p:nvSpPr>
          <p:cNvPr id="4" name="Zástupný symbol pro obsah 4">
            <a:extLst>
              <a:ext uri="{FF2B5EF4-FFF2-40B4-BE49-F238E27FC236}">
                <a16:creationId xmlns:a16="http://schemas.microsoft.com/office/drawing/2014/main" id="{4D50A15D-8CDE-4F28-92AE-3A762E061B27}"/>
              </a:ext>
            </a:extLst>
          </p:cNvPr>
          <p:cNvSpPr txBox="1">
            <a:spLocks/>
          </p:cNvSpPr>
          <p:nvPr/>
        </p:nvSpPr>
        <p:spPr>
          <a:xfrm>
            <a:off x="557349" y="1056872"/>
            <a:ext cx="8271510" cy="568294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Font typeface="Arial" panose="020B0604020202020204" pitchFamily="34" charset="0"/>
              <a:buNone/>
            </a:pPr>
            <a:r>
              <a:rPr lang="cs-CZ" sz="4000" b="1" dirty="0">
                <a:latin typeface="Arial" panose="020B0604020202020204" pitchFamily="34" charset="0"/>
              </a:rPr>
              <a:t>Článek z novin</a:t>
            </a:r>
          </a:p>
          <a:p>
            <a:pPr>
              <a:lnSpc>
                <a:spcPct val="120000"/>
              </a:lnSpc>
              <a:buClrTx/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Smith, H. (2020,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February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18).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Greece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halts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plans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build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migrant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centres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outer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islands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Guardian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 p. 25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ClrTx/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Šmíd, M. (2016, 28. listopadu). Média v době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postpravdivé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Hospodářské noviny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 60(229), 13.</a:t>
            </a:r>
            <a:b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None/>
            </a:pPr>
            <a:r>
              <a:rPr lang="cs-CZ" sz="4000" b="1" dirty="0">
                <a:latin typeface="Arial" panose="020B0604020202020204" pitchFamily="34" charset="0"/>
              </a:rPr>
              <a:t>Online článek z novin</a:t>
            </a:r>
            <a:endParaRPr lang="cs-CZ" sz="4000" b="1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Wollaston, S. (2020, February 18). The librarian of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Moria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– and other tales of hope from the notorious refugee camp. </a:t>
            </a:r>
            <a:r>
              <a:rPr lang="en-GB" sz="3200" i="1" dirty="0">
                <a:latin typeface="Arial" panose="020B0604020202020204" pitchFamily="34" charset="0"/>
                <a:cs typeface="Arial" panose="020B0604020202020204" pitchFamily="34" charset="0"/>
              </a:rPr>
              <a:t>The Guardian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https://www.theguardian.com/world/2020/feb/18/librarian-moria-tales-hope-refugee-camp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4000" b="1" dirty="0">
                <a:latin typeface="Arial" panose="020B0604020202020204" pitchFamily="34" charset="0"/>
                <a:cs typeface="Arial" panose="020B0604020202020204" pitchFamily="34" charset="0"/>
              </a:rPr>
              <a:t>Článek ze zpravodajského serveru  </a:t>
            </a:r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4000" dirty="0" err="1"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. BBC </a:t>
            </a:r>
            <a:r>
              <a:rPr lang="cs-CZ" sz="4000" dirty="0" err="1">
                <a:latin typeface="Arial" panose="020B0604020202020204" pitchFamily="34" charset="0"/>
                <a:cs typeface="Arial" panose="020B0604020202020204" pitchFamily="34" charset="0"/>
              </a:rPr>
              <a:t>News</a:t>
            </a:r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, CNN, Reuters </a:t>
            </a:r>
            <a:r>
              <a:rPr lang="cs-CZ" sz="4000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.) </a:t>
            </a:r>
            <a:r>
              <a:rPr lang="cs-CZ" sz="3300" dirty="0">
                <a:latin typeface="Arial" panose="020B0604020202020204" pitchFamily="34" charset="0"/>
                <a:cs typeface="Arial" panose="020B0604020202020204" pitchFamily="34" charset="0"/>
              </a:rPr>
              <a:t>=&gt; zde se používá formát stejný jako pro příspěvek na webu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Kelion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L. (2020, February 18). </a:t>
            </a:r>
            <a:r>
              <a:rPr lang="en-GB" sz="3200" i="1" dirty="0">
                <a:latin typeface="Arial" panose="020B0604020202020204" pitchFamily="34" charset="0"/>
                <a:cs typeface="Arial" panose="020B0604020202020204" pitchFamily="34" charset="0"/>
              </a:rPr>
              <a:t>Why Amazon knows so much about you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. BBC News. https://bbc.co.uk/news/extra/CLQYZENMBI/amazon-data</a:t>
            </a:r>
          </a:p>
        </p:txBody>
      </p:sp>
    </p:spTree>
    <p:extLst>
      <p:ext uri="{BB962C8B-B14F-4D97-AF65-F5344CB8AC3E}">
        <p14:creationId xmlns:p14="http://schemas.microsoft.com/office/powerpoint/2010/main" val="144133097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8020" y="466581"/>
            <a:ext cx="8271511" cy="1109670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Disertace, diplomové práce – dostupné v archívech/databázích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19" y="3340696"/>
            <a:ext cx="8271510" cy="3310875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Janků, M. (2008). </a:t>
            </a:r>
            <a:r>
              <a:rPr lang="cs-CZ" sz="3600" i="1" dirty="0">
                <a:latin typeface="Arial" panose="020B0604020202020204" pitchFamily="34" charset="0"/>
              </a:rPr>
              <a:t>Mateřství a dětství očima žen různých generací 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Magisterská práce,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Masarykova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univerzita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Fakulta sociálních studií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].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Archiv závěrečných prací MUNI.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>
                <a:latin typeface="Arial" panose="020B0604020202020204" pitchFamily="34" charset="0"/>
              </a:rPr>
              <a:t>http://is.muni.cz/th/78718/fss_m_a2</a:t>
            </a:r>
            <a:r>
              <a:rPr lang="en-US" sz="3600" dirty="0">
                <a:latin typeface="Arial" panose="020B0604020202020204" pitchFamily="34" charset="0"/>
              </a:rPr>
              <a:t> </a:t>
            </a:r>
            <a:endParaRPr lang="cs-CZ" sz="36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Hamilton, S. D. (2013). </a:t>
            </a:r>
            <a:r>
              <a:rPr lang="en-GB" sz="3600" i="1" dirty="0">
                <a:latin typeface="Arial" panose="020B0604020202020204" pitchFamily="34" charset="0"/>
                <a:cs typeface="Arial" panose="020B0604020202020204" pitchFamily="34" charset="0"/>
              </a:rPr>
              <a:t>Integrity of family: A comparison of two cultures characteristics of family organization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Publication no. 3603869) [Dissertation, The University of the Rockies]. ProQuest Dissertation and Theses. https://search.proquest.com/docview/1471916000/abstract/2C58DA896BD04E1FPQ/10</a:t>
            </a:r>
          </a:p>
        </p:txBody>
      </p:sp>
      <p:sp>
        <p:nvSpPr>
          <p:cNvPr id="4" name="Zástupný symbol pro obsah 4">
            <a:extLst>
              <a:ext uri="{FF2B5EF4-FFF2-40B4-BE49-F238E27FC236}">
                <a16:creationId xmlns:a16="http://schemas.microsoft.com/office/drawing/2014/main" id="{42FB8777-7140-4EA0-8B36-53C29BE8BDB4}"/>
              </a:ext>
            </a:extLst>
          </p:cNvPr>
          <p:cNvSpPr txBox="1">
            <a:spLocks/>
          </p:cNvSpPr>
          <p:nvPr/>
        </p:nvSpPr>
        <p:spPr>
          <a:xfrm>
            <a:off x="498020" y="1799279"/>
            <a:ext cx="8018200" cy="1318390"/>
          </a:xfrm>
          <a:prstGeom prst="rect">
            <a:avLst/>
          </a:prstGeom>
          <a:solidFill>
            <a:schemeClr val="accent1">
              <a:alpha val="15000"/>
            </a:schemeClr>
          </a:solidFill>
          <a:effectLst>
            <a:outerShdw blurRad="50800" dist="50800" dir="5400000" algn="ctr" rotWithShape="0">
              <a:schemeClr val="accent1">
                <a:lumMod val="20000"/>
                <a:lumOff val="80000"/>
                <a:alpha val="24000"/>
              </a:schemeClr>
            </a:outerShdw>
          </a:effectLst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Font typeface="Arial" panose="020B0604020202020204" pitchFamily="34" charset="0"/>
              <a:buNone/>
            </a:pPr>
            <a:r>
              <a:rPr lang="cs-CZ" sz="3400" dirty="0">
                <a:latin typeface="Arial" panose="020B0604020202020204" pitchFamily="34" charset="0"/>
              </a:rPr>
              <a:t>Autor. (Datum publikování). </a:t>
            </a:r>
            <a:r>
              <a:rPr lang="cs-CZ" sz="3400" i="1" dirty="0">
                <a:latin typeface="Arial" panose="020B0604020202020204" pitchFamily="34" charset="0"/>
              </a:rPr>
              <a:t>Název disertace/práce </a:t>
            </a:r>
            <a:r>
              <a:rPr lang="cs-CZ" sz="3400" dirty="0">
                <a:latin typeface="Arial" panose="020B0604020202020204" pitchFamily="34" charset="0"/>
              </a:rPr>
              <a:t>(č. publikace, pokud je v rámci databáze uděleno) [Typ práce, Název univerzity]. Název databáze nebo archívu. URL</a:t>
            </a:r>
            <a:endParaRPr lang="cs-CZ" sz="34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buClrTx/>
              <a:buFontTx/>
              <a:buNone/>
            </a:pPr>
            <a:endParaRPr 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98229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8020" y="466581"/>
            <a:ext cx="8271511" cy="1109670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Disertace, diplomové práce – dostupné pouze v tištěné podobě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19" y="3340696"/>
            <a:ext cx="8271510" cy="3310875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Zůzová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, P. (2002). </a:t>
            </a:r>
            <a:r>
              <a:rPr lang="cs-CZ" sz="3600" i="1" dirty="0">
                <a:latin typeface="Arial" panose="020B0604020202020204" pitchFamily="34" charset="0"/>
                <a:cs typeface="Arial" panose="020B0604020202020204" pitchFamily="34" charset="0"/>
              </a:rPr>
              <a:t>Aktivní politika zaměstnanosti: nezaměstnanost mladistvých v okrese Most 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[Magisterská diplomová práce]. Masarykova univerzita.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Iliev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, V. (1995). </a:t>
            </a:r>
            <a:r>
              <a:rPr lang="cs-CZ" sz="3600" i="1" dirty="0">
                <a:latin typeface="Arial" panose="020B0604020202020204" pitchFamily="34" charset="0"/>
                <a:cs typeface="Arial" panose="020B0604020202020204" pitchFamily="34" charset="0"/>
              </a:rPr>
              <a:t>Vztah médií a politických stran 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[Diplomová práce]. Karlova univerzita.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Toland, L. (2008). </a:t>
            </a:r>
            <a:r>
              <a:rPr lang="en-GB" sz="3600" i="1" dirty="0">
                <a:latin typeface="Arial" panose="020B0604020202020204" pitchFamily="34" charset="0"/>
                <a:cs typeface="Arial" panose="020B0604020202020204" pitchFamily="34" charset="0"/>
              </a:rPr>
              <a:t>Dusting off </a:t>
            </a:r>
            <a:r>
              <a:rPr lang="cs-CZ" sz="3600" i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onuments</a:t>
            </a:r>
            <a:r>
              <a:rPr lang="en-GB" sz="3600" i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3600" i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uniments</a:t>
            </a:r>
            <a:r>
              <a:rPr lang="en-GB" sz="3600" i="1" dirty="0">
                <a:latin typeface="Arial" panose="020B0604020202020204" pitchFamily="34" charset="0"/>
                <a:cs typeface="Arial" panose="020B0604020202020204" pitchFamily="34" charset="0"/>
              </a:rPr>
              <a:t>: Somerset </a:t>
            </a:r>
            <a:r>
              <a:rPr lang="cs-CZ" sz="3600" i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GB" sz="3600" i="1" dirty="0">
                <a:latin typeface="Arial" panose="020B0604020202020204" pitchFamily="34" charset="0"/>
                <a:cs typeface="Arial" panose="020B0604020202020204" pitchFamily="34" charset="0"/>
              </a:rPr>
              <a:t>entry </a:t>
            </a:r>
            <a:r>
              <a:rPr lang="cs-CZ" sz="3600" i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GB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amilies</a:t>
            </a:r>
            <a:r>
              <a:rPr lang="en-GB" sz="3600" i="1" dirty="0">
                <a:latin typeface="Arial" panose="020B0604020202020204" pitchFamily="34" charset="0"/>
                <a:cs typeface="Arial" panose="020B0604020202020204" pitchFamily="34" charset="0"/>
              </a:rPr>
              <a:t>, 1610-1750</a:t>
            </a:r>
            <a:r>
              <a:rPr lang="cs-CZ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[Thesis]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University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Oxford.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obsah 4">
            <a:extLst>
              <a:ext uri="{FF2B5EF4-FFF2-40B4-BE49-F238E27FC236}">
                <a16:creationId xmlns:a16="http://schemas.microsoft.com/office/drawing/2014/main" id="{42FB8777-7140-4EA0-8B36-53C29BE8BDB4}"/>
              </a:ext>
            </a:extLst>
          </p:cNvPr>
          <p:cNvSpPr txBox="1">
            <a:spLocks/>
          </p:cNvSpPr>
          <p:nvPr/>
        </p:nvSpPr>
        <p:spPr>
          <a:xfrm>
            <a:off x="498020" y="1799279"/>
            <a:ext cx="8018200" cy="1318390"/>
          </a:xfrm>
          <a:prstGeom prst="rect">
            <a:avLst/>
          </a:prstGeom>
          <a:solidFill>
            <a:schemeClr val="accent1">
              <a:alpha val="15000"/>
            </a:schemeClr>
          </a:solidFill>
          <a:effectLst>
            <a:outerShdw blurRad="50800" dist="50800" dir="5400000" algn="ctr" rotWithShape="0">
              <a:schemeClr val="accent1">
                <a:lumMod val="20000"/>
                <a:lumOff val="80000"/>
                <a:alpha val="24000"/>
              </a:schemeClr>
            </a:outerShdw>
          </a:effectLst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None/>
            </a:pPr>
            <a:r>
              <a:rPr lang="cs-CZ" sz="3400" dirty="0">
                <a:latin typeface="Arial" panose="020B0604020202020204" pitchFamily="34" charset="0"/>
              </a:rPr>
              <a:t>Autor. (Datum publikování). </a:t>
            </a:r>
            <a:r>
              <a:rPr lang="cs-CZ" sz="3400" i="1" dirty="0">
                <a:latin typeface="Arial" panose="020B0604020202020204" pitchFamily="34" charset="0"/>
              </a:rPr>
              <a:t>Název disertace/práce </a:t>
            </a:r>
            <a:r>
              <a:rPr lang="cs-CZ" sz="3400" dirty="0">
                <a:latin typeface="Arial" panose="020B0604020202020204" pitchFamily="34" charset="0"/>
              </a:rPr>
              <a:t>[Typ práce]. Název univerzity</a:t>
            </a:r>
            <a:endParaRPr lang="cs-CZ" sz="34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buClrTx/>
              <a:buFontTx/>
              <a:buNone/>
            </a:pPr>
            <a:endParaRPr 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12498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34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Zákony</a:t>
            </a:r>
            <a:endParaRPr lang="cs-CZ" sz="34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899" y="3222170"/>
            <a:ext cx="8241466" cy="339730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Patient Protection and Affordable Care Act, Publ. L. No. 111-148, 124 Stat. 119 (2010). https://www.govinfo.gov/content/pkg/PLAW-111publ148/pdf/PLAW-111publ148.pdf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Zákon č. 111/1998 Sb. o vysokých školách a o změně a doplnění dalších zákonů (zákon o vysokých školách). (1998). https://www.zakonyprolidi.cz/cs/1998-111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obsah 4">
            <a:extLst>
              <a:ext uri="{FF2B5EF4-FFF2-40B4-BE49-F238E27FC236}">
                <a16:creationId xmlns:a16="http://schemas.microsoft.com/office/drawing/2014/main" id="{914D6634-34EB-46E2-86F5-4C58AEC2ADEA}"/>
              </a:ext>
            </a:extLst>
          </p:cNvPr>
          <p:cNvSpPr txBox="1">
            <a:spLocks/>
          </p:cNvSpPr>
          <p:nvPr/>
        </p:nvSpPr>
        <p:spPr>
          <a:xfrm>
            <a:off x="562899" y="1224512"/>
            <a:ext cx="8241466" cy="1614482"/>
          </a:xfrm>
          <a:prstGeom prst="rect">
            <a:avLst/>
          </a:prstGeom>
          <a:solidFill>
            <a:schemeClr val="accent1">
              <a:alpha val="15000"/>
            </a:schemeClr>
          </a:solidFill>
          <a:effectLst>
            <a:outerShdw blurRad="50800" dist="50800" dir="5400000" algn="ctr" rotWithShape="0">
              <a:schemeClr val="accent1">
                <a:lumMod val="20000"/>
                <a:lumOff val="80000"/>
                <a:alpha val="24000"/>
              </a:schemeClr>
            </a:outerShdw>
          </a:effectLst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Font typeface="Arial" panose="020B0604020202020204" pitchFamily="34" charset="0"/>
              <a:buNone/>
            </a:pPr>
            <a:r>
              <a:rPr lang="cs-CZ" sz="3800" dirty="0">
                <a:latin typeface="Arial" panose="020B0604020202020204" pitchFamily="34" charset="0"/>
              </a:rPr>
              <a:t>Název zákona, číslo zákona.* (Datum vydání). URL</a:t>
            </a:r>
            <a:endParaRPr lang="en-GB" sz="38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Font typeface="Arial" panose="020B0604020202020204" pitchFamily="34" charset="0"/>
              <a:buNone/>
            </a:pPr>
            <a:r>
              <a:rPr lang="en-GB" sz="2500" dirty="0">
                <a:solidFill>
                  <a:srgbClr val="00B0F0"/>
                </a:solidFill>
                <a:latin typeface="Arial" panose="020B0604020202020204" pitchFamily="34" charset="0"/>
              </a:rPr>
              <a:t>* </a:t>
            </a:r>
            <a:r>
              <a:rPr lang="cs-CZ" sz="2500" dirty="0">
                <a:solidFill>
                  <a:srgbClr val="00B0F0"/>
                </a:solidFill>
                <a:latin typeface="Arial" panose="020B0604020202020204" pitchFamily="34" charset="0"/>
              </a:rPr>
              <a:t>v případě, že číslo zákona je součástí názvu, tak se již za čárku za názvem neuvádí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Font typeface="Arial" panose="020B0604020202020204" pitchFamily="34" charset="0"/>
              <a:buNone/>
            </a:pPr>
            <a:r>
              <a:rPr lang="cs-CZ" sz="2500" dirty="0">
                <a:solidFill>
                  <a:srgbClr val="00B0F0"/>
                </a:solidFill>
                <a:latin typeface="Arial" panose="020B0604020202020204" pitchFamily="34" charset="0"/>
              </a:rPr>
              <a:t>Pozn.: zákony s komentáři vydané v knižní podobě se citují dle vzoru kniha</a:t>
            </a:r>
          </a:p>
          <a:p>
            <a:pPr>
              <a:buClrTx/>
              <a:buFontTx/>
              <a:buNone/>
            </a:pPr>
            <a:endParaRPr 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64460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34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Výzkumné a jiné zprávy (</a:t>
            </a:r>
            <a:r>
              <a:rPr lang="cs-CZ" sz="3400" b="1" dirty="0" err="1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reports</a:t>
            </a:r>
            <a:r>
              <a:rPr lang="cs-CZ" sz="34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34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899" y="3022832"/>
            <a:ext cx="8241466" cy="359664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World Health Organization.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7).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National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 baby-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friendly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hospital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initiative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 2017.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https://www.who.int/nutrition/publications/infantfeeding/bfhi-national-implementation2017/en/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Polyakova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, A., &amp;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Fried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, D. (2019). 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Democratic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 defense 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against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disinformation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 2.0.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Atlantic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Council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. https://www.atlanticcouncil.org/wp-content/uploads/2019/06/Democratic_Defense_Against_Disinformation_2.0.pdf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Mmasa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, J., &amp;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Mbaula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, W. (2016). 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protection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targeting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 most 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vulnerable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children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 case study 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Tanzania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Final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report 15/1]. REPOA. http://www.repoa.or.tz/documents/RR_1.16.pdf</a:t>
            </a:r>
          </a:p>
        </p:txBody>
      </p:sp>
      <p:sp>
        <p:nvSpPr>
          <p:cNvPr id="4" name="Zástupný symbol pro obsah 4">
            <a:extLst>
              <a:ext uri="{FF2B5EF4-FFF2-40B4-BE49-F238E27FC236}">
                <a16:creationId xmlns:a16="http://schemas.microsoft.com/office/drawing/2014/main" id="{914D6634-34EB-46E2-86F5-4C58AEC2ADEA}"/>
              </a:ext>
            </a:extLst>
          </p:cNvPr>
          <p:cNvSpPr txBox="1">
            <a:spLocks/>
          </p:cNvSpPr>
          <p:nvPr/>
        </p:nvSpPr>
        <p:spPr>
          <a:xfrm>
            <a:off x="562899" y="1224512"/>
            <a:ext cx="8241466" cy="1614482"/>
          </a:xfrm>
          <a:prstGeom prst="rect">
            <a:avLst/>
          </a:prstGeom>
          <a:solidFill>
            <a:schemeClr val="accent1">
              <a:alpha val="15000"/>
            </a:schemeClr>
          </a:solidFill>
          <a:effectLst>
            <a:outerShdw blurRad="50800" dist="50800" dir="5400000" algn="ctr" rotWithShape="0">
              <a:schemeClr val="accent1">
                <a:lumMod val="20000"/>
                <a:lumOff val="80000"/>
                <a:alpha val="24000"/>
              </a:schemeClr>
            </a:outerShdw>
          </a:effectLst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Font typeface="Arial" panose="020B0604020202020204" pitchFamily="34" charset="0"/>
              <a:buNone/>
            </a:pPr>
            <a:r>
              <a:rPr lang="cs-CZ" sz="3800" dirty="0">
                <a:latin typeface="Arial" panose="020B0604020202020204" pitchFamily="34" charset="0"/>
              </a:rPr>
              <a:t>Autor/autoři. (Datum vydání). </a:t>
            </a:r>
            <a:r>
              <a:rPr lang="cs-CZ" sz="3800" i="1" dirty="0">
                <a:latin typeface="Arial" panose="020B0604020202020204" pitchFamily="34" charset="0"/>
              </a:rPr>
              <a:t>Název zprávy</a:t>
            </a:r>
            <a:r>
              <a:rPr lang="en-GB" sz="3800" i="1" dirty="0">
                <a:latin typeface="Arial" panose="020B0604020202020204" pitchFamily="34" charset="0"/>
              </a:rPr>
              <a:t> </a:t>
            </a:r>
            <a:r>
              <a:rPr lang="cs-CZ" sz="3800" dirty="0">
                <a:latin typeface="Arial" panose="020B0604020202020204" pitchFamily="34" charset="0"/>
              </a:rPr>
              <a:t>(číslo zprávy) [další popis pokud je nutný]. Vydavatel</a:t>
            </a:r>
            <a:r>
              <a:rPr lang="en-GB" sz="3800" dirty="0">
                <a:latin typeface="Arial" panose="020B0604020202020204" pitchFamily="34" charset="0"/>
              </a:rPr>
              <a:t>*</a:t>
            </a:r>
            <a:r>
              <a:rPr lang="cs-CZ" sz="3800" dirty="0">
                <a:latin typeface="Arial" panose="020B0604020202020204" pitchFamily="34" charset="0"/>
              </a:rPr>
              <a:t>. DOI nebo URL pokud existuje</a:t>
            </a:r>
            <a:endParaRPr lang="en-GB" sz="38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Font typeface="Arial" panose="020B0604020202020204" pitchFamily="34" charset="0"/>
              <a:buNone/>
            </a:pPr>
            <a:r>
              <a:rPr lang="en-GB" sz="3400" dirty="0">
                <a:solidFill>
                  <a:srgbClr val="00B0F0"/>
                </a:solidFill>
                <a:latin typeface="Arial" panose="020B0604020202020204" pitchFamily="34" charset="0"/>
              </a:rPr>
              <a:t>* </a:t>
            </a:r>
            <a:r>
              <a:rPr lang="cs-CZ" sz="3400" dirty="0">
                <a:solidFill>
                  <a:srgbClr val="00B0F0"/>
                </a:solidFill>
                <a:latin typeface="Arial" panose="020B0604020202020204" pitchFamily="34" charset="0"/>
              </a:rPr>
              <a:t>pokud je vydavatel stejný jako autor, vynecháme vydavatele</a:t>
            </a:r>
            <a:endParaRPr lang="cs-CZ" sz="29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buClrTx/>
              <a:buFontTx/>
              <a:buNone/>
            </a:pPr>
            <a:endParaRPr 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53249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38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Příspěvek na webu, část webu</a:t>
            </a:r>
            <a:endParaRPr lang="cs-CZ" sz="38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898" y="3428999"/>
            <a:ext cx="8154381" cy="3429001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6000" dirty="0">
                <a:latin typeface="Arial" panose="020B0604020202020204" pitchFamily="34" charset="0"/>
                <a:cs typeface="Arial" panose="020B0604020202020204" pitchFamily="34" charset="0"/>
              </a:rPr>
              <a:t>Masarykova univerzita (</a:t>
            </a:r>
            <a:r>
              <a:rPr lang="cs-CZ" sz="6000" dirty="0" err="1">
                <a:latin typeface="Arial" panose="020B0604020202020204" pitchFamily="34" charset="0"/>
                <a:cs typeface="Arial" panose="020B0604020202020204" pitchFamily="34" charset="0"/>
              </a:rPr>
              <a:t>n.d</a:t>
            </a:r>
            <a:r>
              <a:rPr lang="cs-CZ" sz="6000" dirty="0">
                <a:latin typeface="Arial" panose="020B0604020202020204" pitchFamily="34" charset="0"/>
                <a:cs typeface="Arial" panose="020B0604020202020204" pitchFamily="34" charset="0"/>
              </a:rPr>
              <a:t>.). </a:t>
            </a:r>
            <a:r>
              <a:rPr lang="cs-CZ" sz="6000" i="1" dirty="0">
                <a:latin typeface="Arial" panose="020B0604020202020204" pitchFamily="34" charset="0"/>
                <a:cs typeface="Arial" panose="020B0604020202020204" pitchFamily="34" charset="0"/>
              </a:rPr>
              <a:t>Plagiátorství.</a:t>
            </a:r>
            <a:r>
              <a:rPr lang="cs-CZ" sz="6000" dirty="0">
                <a:latin typeface="Arial" panose="020B0604020202020204" pitchFamily="34" charset="0"/>
                <a:cs typeface="Arial" panose="020B0604020202020204" pitchFamily="34" charset="0"/>
              </a:rPr>
              <a:t> https://www.muni.cz/o-univerzite/uredni-deska/plagiatorstvi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6000" dirty="0" err="1">
                <a:latin typeface="Arial" panose="020B0604020202020204" pitchFamily="34" charset="0"/>
                <a:cs typeface="Arial" panose="020B0604020202020204" pitchFamily="34" charset="0"/>
              </a:rPr>
              <a:t>Brusenbauch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6000" dirty="0" err="1">
                <a:latin typeface="Arial" panose="020B0604020202020204" pitchFamily="34" charset="0"/>
                <a:cs typeface="Arial" panose="020B0604020202020204" pitchFamily="34" charset="0"/>
              </a:rPr>
              <a:t>Meislová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, M., &amp; </a:t>
            </a:r>
            <a:r>
              <a:rPr lang="en-GB" sz="6000" dirty="0" err="1">
                <a:latin typeface="Arial" panose="020B0604020202020204" pitchFamily="34" charset="0"/>
                <a:cs typeface="Arial" panose="020B0604020202020204" pitchFamily="34" charset="0"/>
              </a:rPr>
              <a:t>Kaniok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, P. (2019, October 11). </a:t>
            </a:r>
            <a:r>
              <a:rPr lang="en-GB" sz="6000" i="1" dirty="0">
                <a:latin typeface="Arial" panose="020B0604020202020204" pitchFamily="34" charset="0"/>
                <a:cs typeface="Arial" panose="020B0604020202020204" pitchFamily="34" charset="0"/>
              </a:rPr>
              <a:t>Brexit scrutiny in the Czech parliament: A game-changer, or business as usual?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 UK in a Changing Europe. https://ukandeu.ac.uk/brexit-scrutiny-in-the-czech-parliamnt-a-game-changer-or-business-as-usual/</a:t>
            </a:r>
            <a:endParaRPr lang="cs-CZ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6000" dirty="0" err="1">
                <a:latin typeface="Arial" panose="020B0604020202020204" pitchFamily="34" charset="0"/>
                <a:cs typeface="Arial" panose="020B0604020202020204" pitchFamily="34" charset="0"/>
              </a:rPr>
              <a:t>World</a:t>
            </a:r>
            <a:r>
              <a:rPr lang="cs-CZ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6000" dirty="0" err="1"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cs-CZ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6000" dirty="0" err="1"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  <a:r>
              <a:rPr lang="cs-CZ" sz="6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6000" dirty="0" err="1">
                <a:latin typeface="Arial" panose="020B0604020202020204" pitchFamily="34" charset="0"/>
                <a:cs typeface="Arial" panose="020B0604020202020204" pitchFamily="34" charset="0"/>
              </a:rPr>
              <a:t>n.d</a:t>
            </a:r>
            <a:r>
              <a:rPr lang="cs-CZ" sz="6000" dirty="0">
                <a:latin typeface="Arial" panose="020B0604020202020204" pitchFamily="34" charset="0"/>
                <a:cs typeface="Arial" panose="020B0604020202020204" pitchFamily="34" charset="0"/>
              </a:rPr>
              <a:t>.). </a:t>
            </a:r>
            <a:r>
              <a:rPr lang="cs-CZ" sz="6000" i="1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cs-CZ" sz="6000" i="1" dirty="0">
                <a:latin typeface="Arial" panose="020B0604020202020204" pitchFamily="34" charset="0"/>
                <a:cs typeface="Arial" panose="020B0604020202020204" pitchFamily="34" charset="0"/>
              </a:rPr>
              <a:t> WHO</a:t>
            </a:r>
            <a:r>
              <a:rPr lang="cs-CZ" sz="6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6000" dirty="0" err="1">
                <a:latin typeface="Arial" panose="020B0604020202020204" pitchFamily="34" charset="0"/>
                <a:cs typeface="Arial" panose="020B0604020202020204" pitchFamily="34" charset="0"/>
              </a:rPr>
              <a:t>Retrieved</a:t>
            </a:r>
            <a:r>
              <a:rPr lang="cs-CZ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6000" dirty="0" err="1">
                <a:latin typeface="Arial" panose="020B0604020202020204" pitchFamily="34" charset="0"/>
                <a:cs typeface="Arial" panose="020B0604020202020204" pitchFamily="34" charset="0"/>
              </a:rPr>
              <a:t>February</a:t>
            </a:r>
            <a:r>
              <a:rPr lang="cs-CZ" sz="6000" dirty="0">
                <a:latin typeface="Arial" panose="020B0604020202020204" pitchFamily="34" charset="0"/>
                <a:cs typeface="Arial" panose="020B0604020202020204" pitchFamily="34" charset="0"/>
              </a:rPr>
              <a:t> 18, 2020 </a:t>
            </a:r>
            <a:r>
              <a:rPr lang="cs-CZ" sz="60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6000" dirty="0">
                <a:latin typeface="Arial" panose="020B0604020202020204" pitchFamily="34" charset="0"/>
                <a:cs typeface="Arial" panose="020B0604020202020204" pitchFamily="34" charset="0"/>
              </a:rPr>
              <a:t> https://www.who.int/about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s-CZ" sz="8800" dirty="0">
              <a:latin typeface="Arial" panose="020B0604020202020204" pitchFamily="34" charset="0"/>
            </a:endParaRPr>
          </a:p>
        </p:txBody>
      </p:sp>
      <p:sp>
        <p:nvSpPr>
          <p:cNvPr id="4" name="Zástupný symbol pro obsah 4">
            <a:extLst>
              <a:ext uri="{FF2B5EF4-FFF2-40B4-BE49-F238E27FC236}">
                <a16:creationId xmlns:a16="http://schemas.microsoft.com/office/drawing/2014/main" id="{78CFD210-77F7-4252-88C9-98156D72DDE0}"/>
              </a:ext>
            </a:extLst>
          </p:cNvPr>
          <p:cNvSpPr txBox="1">
            <a:spLocks/>
          </p:cNvSpPr>
          <p:nvPr/>
        </p:nvSpPr>
        <p:spPr>
          <a:xfrm>
            <a:off x="562899" y="1224511"/>
            <a:ext cx="8241466" cy="2119579"/>
          </a:xfrm>
          <a:prstGeom prst="rect">
            <a:avLst/>
          </a:prstGeom>
          <a:solidFill>
            <a:schemeClr val="accent1">
              <a:alpha val="15000"/>
            </a:schemeClr>
          </a:solidFill>
          <a:effectLst>
            <a:outerShdw blurRad="50800" dist="50800" dir="5400000" algn="ctr" rotWithShape="0">
              <a:schemeClr val="accent1">
                <a:lumMod val="20000"/>
                <a:lumOff val="80000"/>
                <a:alpha val="24000"/>
              </a:schemeClr>
            </a:outerShdw>
          </a:effectLst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Font typeface="Arial" panose="020B0604020202020204" pitchFamily="34" charset="0"/>
              <a:buNone/>
            </a:pPr>
            <a:r>
              <a:rPr lang="cs-CZ" sz="4200" dirty="0">
                <a:latin typeface="Arial" panose="020B0604020202020204" pitchFamily="34" charset="0"/>
              </a:rPr>
              <a:t>Autor/autoři. (Datum vydání). </a:t>
            </a:r>
            <a:r>
              <a:rPr lang="cs-CZ" sz="4200" i="1" dirty="0">
                <a:latin typeface="Arial" panose="020B0604020202020204" pitchFamily="34" charset="0"/>
              </a:rPr>
              <a:t>Název webové stránky nebo části webu. </a:t>
            </a:r>
            <a:r>
              <a:rPr lang="cs-CZ" sz="4200" dirty="0">
                <a:latin typeface="Arial" panose="020B0604020202020204" pitchFamily="34" charset="0"/>
              </a:rPr>
              <a:t>Název celého webového sídla</a:t>
            </a:r>
            <a:r>
              <a:rPr lang="en-GB" sz="4200" dirty="0">
                <a:latin typeface="Arial" panose="020B0604020202020204" pitchFamily="34" charset="0"/>
              </a:rPr>
              <a:t>*</a:t>
            </a:r>
            <a:r>
              <a:rPr lang="cs-CZ" sz="4200" dirty="0">
                <a:latin typeface="Arial" panose="020B0604020202020204" pitchFamily="34" charset="0"/>
              </a:rPr>
              <a:t>. URL nebo  </a:t>
            </a:r>
            <a:r>
              <a:rPr lang="cs-CZ" sz="4200" dirty="0" err="1">
                <a:latin typeface="Arial" panose="020B0604020202020204" pitchFamily="34" charset="0"/>
              </a:rPr>
              <a:t>Retrieved</a:t>
            </a:r>
            <a:r>
              <a:rPr lang="cs-CZ" sz="4200" dirty="0">
                <a:latin typeface="Arial" panose="020B0604020202020204" pitchFamily="34" charset="0"/>
              </a:rPr>
              <a:t> </a:t>
            </a:r>
            <a:r>
              <a:rPr lang="cs-CZ" sz="4200" dirty="0" err="1">
                <a:latin typeface="Arial" panose="020B0604020202020204" pitchFamily="34" charset="0"/>
              </a:rPr>
              <a:t>Month</a:t>
            </a:r>
            <a:r>
              <a:rPr lang="cs-CZ" sz="4200" dirty="0">
                <a:latin typeface="Arial" panose="020B0604020202020204" pitchFamily="34" charset="0"/>
              </a:rPr>
              <a:t> </a:t>
            </a:r>
            <a:r>
              <a:rPr lang="cs-CZ" sz="4200" dirty="0" err="1">
                <a:latin typeface="Arial" panose="020B0604020202020204" pitchFamily="34" charset="0"/>
              </a:rPr>
              <a:t>Day</a:t>
            </a:r>
            <a:r>
              <a:rPr lang="cs-CZ" sz="4200" dirty="0">
                <a:latin typeface="Arial" panose="020B0604020202020204" pitchFamily="34" charset="0"/>
              </a:rPr>
              <a:t>, </a:t>
            </a:r>
            <a:r>
              <a:rPr lang="cs-CZ" sz="4200" dirty="0" err="1">
                <a:latin typeface="Arial" panose="020B0604020202020204" pitchFamily="34" charset="0"/>
              </a:rPr>
              <a:t>Year</a:t>
            </a:r>
            <a:r>
              <a:rPr lang="cs-CZ" sz="4200" dirty="0">
                <a:latin typeface="Arial" panose="020B0604020202020204" pitchFamily="34" charset="0"/>
              </a:rPr>
              <a:t> </a:t>
            </a:r>
            <a:r>
              <a:rPr lang="cs-CZ" sz="4200" dirty="0" err="1">
                <a:latin typeface="Arial" panose="020B0604020202020204" pitchFamily="34" charset="0"/>
              </a:rPr>
              <a:t>from</a:t>
            </a:r>
            <a:r>
              <a:rPr lang="cs-CZ" sz="4200" dirty="0">
                <a:latin typeface="Arial" panose="020B0604020202020204" pitchFamily="34" charset="0"/>
              </a:rPr>
              <a:t> URL**</a:t>
            </a:r>
            <a:endParaRPr lang="en-GB" sz="42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Font typeface="Arial" panose="020B0604020202020204" pitchFamily="34" charset="0"/>
              <a:buNone/>
            </a:pPr>
            <a:r>
              <a:rPr lang="en-GB" sz="3400" dirty="0">
                <a:solidFill>
                  <a:srgbClr val="00B0F0"/>
                </a:solidFill>
                <a:latin typeface="Arial" panose="020B0604020202020204" pitchFamily="34" charset="0"/>
              </a:rPr>
              <a:t>* </a:t>
            </a:r>
            <a:r>
              <a:rPr lang="cs-CZ" sz="2900" dirty="0">
                <a:solidFill>
                  <a:srgbClr val="00B0F0"/>
                </a:solidFill>
                <a:latin typeface="Arial" panose="020B0604020202020204" pitchFamily="34" charset="0"/>
              </a:rPr>
              <a:t>pokud je autor a název webového sídla stejný, tak název celého webu neuvádíme (viz. první příklad, kdy autor je Masarykova univerzita a název celého webu je také Masarykova univerzita)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Font typeface="Arial" panose="020B0604020202020204" pitchFamily="34" charset="0"/>
              <a:buNone/>
            </a:pPr>
            <a:r>
              <a:rPr lang="cs-CZ" sz="2900" dirty="0">
                <a:solidFill>
                  <a:srgbClr val="00B0F0"/>
                </a:solidFill>
                <a:latin typeface="Arial" panose="020B0604020202020204" pitchFamily="34" charset="0"/>
              </a:rPr>
              <a:t>** uvádíme pouze URL, ale pokud se obsah webu v čase mění/aktualizuje, tak je nutné uvést i datum stažení a pak píšeme </a:t>
            </a:r>
            <a:r>
              <a:rPr lang="cs-CZ" sz="2900" dirty="0" err="1">
                <a:solidFill>
                  <a:srgbClr val="00B0F0"/>
                </a:solidFill>
                <a:latin typeface="Arial" panose="020B0604020202020204" pitchFamily="34" charset="0"/>
              </a:rPr>
              <a:t>Retrieved</a:t>
            </a:r>
            <a:r>
              <a:rPr lang="cs-CZ" sz="2900" dirty="0">
                <a:solidFill>
                  <a:srgbClr val="00B0F0"/>
                </a:solidFill>
                <a:latin typeface="Arial" panose="020B0604020202020204" pitchFamily="34" charset="0"/>
              </a:rPr>
              <a:t> datum </a:t>
            </a:r>
            <a:r>
              <a:rPr lang="cs-CZ" sz="2900" dirty="0" err="1">
                <a:solidFill>
                  <a:srgbClr val="00B0F0"/>
                </a:solidFill>
                <a:latin typeface="Arial" panose="020B0604020202020204" pitchFamily="34" charset="0"/>
              </a:rPr>
              <a:t>from</a:t>
            </a:r>
            <a:r>
              <a:rPr lang="cs-CZ" sz="2900" dirty="0">
                <a:solidFill>
                  <a:srgbClr val="00B0F0"/>
                </a:solidFill>
                <a:latin typeface="Arial" panose="020B0604020202020204" pitchFamily="34" charset="0"/>
              </a:rPr>
              <a:t> ….</a:t>
            </a:r>
          </a:p>
        </p:txBody>
      </p:sp>
    </p:spTree>
    <p:extLst>
      <p:ext uri="{BB962C8B-B14F-4D97-AF65-F5344CB8AC3E}">
        <p14:creationId xmlns:p14="http://schemas.microsoft.com/office/powerpoint/2010/main" val="202784056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2854" y="264107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38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Sociální média</a:t>
            </a:r>
            <a:endParaRPr lang="cs-CZ" sz="38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263" y="2638698"/>
            <a:ext cx="8577943" cy="421930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Fakulta sociálních studií MU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(2019,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September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21). </a:t>
            </a:r>
            <a:r>
              <a:rPr lang="cs-CZ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Symbios</a:t>
            </a:r>
            <a:r>
              <a:rPr lang="cs-CZ" sz="1400" i="1" dirty="0">
                <a:latin typeface="Arial" panose="020B0604020202020204" pitchFamily="34" charset="0"/>
                <a:cs typeface="Arial" panose="020B0604020202020204" pitchFamily="34" charset="0"/>
              </a:rPr>
              <a:t>, jedinečný sociální projekt sdíleného bydlení se rozjíždí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[Status].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. https://www.facebook.com/FSS.MUNI.CZ/posts/10162256008745024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Masaryk university. (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n.d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.). </a:t>
            </a:r>
            <a:r>
              <a:rPr lang="cs-CZ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r>
              <a:rPr lang="cs-CZ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].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Retrieved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February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18, 2020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https://www.facebook.com/MasarykUniversity/</a:t>
            </a: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Fakulta soc. studií [@MUNI_FSS]. (2020,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February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25). </a:t>
            </a:r>
            <a:r>
              <a:rPr lang="cs-CZ" sz="1400" i="1" dirty="0">
                <a:latin typeface="Arial" panose="020B0604020202020204" pitchFamily="34" charset="0"/>
                <a:cs typeface="Arial" panose="020B0604020202020204" pitchFamily="34" charset="0"/>
              </a:rPr>
              <a:t>Děkan FSS Stanislav Balík má zprávu pro všechny uchazeče o studium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[video] [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tweet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].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Twitter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. https://twitter.com/MUNI_FSS/status/1232293145360191488?s=20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APA Style [@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APA_Style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]. (2020,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February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12). 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Use the author–date citation system to cite references in the text of your #</a:t>
            </a:r>
            <a:r>
              <a:rPr lang="en-GB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APAStyle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 paper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Tweet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].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Twitter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https://twitter.com/APA_Style/status/1227592306615865346?s=20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APA Style [@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APA_Style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]. (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n.d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.). </a:t>
            </a:r>
            <a:r>
              <a:rPr lang="cs-CZ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Tweets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Twitter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profile].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Twitter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Retrieved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February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18, 2020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https://twitter.com/apa_style</a:t>
            </a:r>
          </a:p>
        </p:txBody>
      </p:sp>
      <p:sp>
        <p:nvSpPr>
          <p:cNvPr id="4" name="Zástupný symbol pro obsah 4">
            <a:extLst>
              <a:ext uri="{FF2B5EF4-FFF2-40B4-BE49-F238E27FC236}">
                <a16:creationId xmlns:a16="http://schemas.microsoft.com/office/drawing/2014/main" id="{78CFD210-77F7-4252-88C9-98156D72DDE0}"/>
              </a:ext>
            </a:extLst>
          </p:cNvPr>
          <p:cNvSpPr txBox="1">
            <a:spLocks/>
          </p:cNvSpPr>
          <p:nvPr/>
        </p:nvSpPr>
        <p:spPr>
          <a:xfrm>
            <a:off x="532854" y="815209"/>
            <a:ext cx="8241466" cy="1614482"/>
          </a:xfrm>
          <a:prstGeom prst="rect">
            <a:avLst/>
          </a:prstGeom>
          <a:solidFill>
            <a:schemeClr val="accent1">
              <a:alpha val="15000"/>
            </a:schemeClr>
          </a:solidFill>
          <a:effectLst>
            <a:outerShdw blurRad="50800" dist="50800" dir="5400000" algn="ctr" rotWithShape="0">
              <a:schemeClr val="accent1">
                <a:lumMod val="20000"/>
                <a:lumOff val="80000"/>
                <a:alpha val="24000"/>
              </a:schemeClr>
            </a:outerShdw>
          </a:effectLst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Font typeface="Arial" panose="020B0604020202020204" pitchFamily="34" charset="0"/>
              <a:buNone/>
            </a:pPr>
            <a:r>
              <a:rPr lang="cs-CZ" sz="3800" dirty="0">
                <a:latin typeface="Arial" panose="020B0604020202020204" pitchFamily="34" charset="0"/>
              </a:rPr>
              <a:t>Autor/autoři [uživatelské jméno]. (Datum zveřejnění). </a:t>
            </a:r>
            <a:r>
              <a:rPr lang="cs-CZ" sz="3800" i="1" dirty="0">
                <a:latin typeface="Arial" panose="020B0604020202020204" pitchFamily="34" charset="0"/>
              </a:rPr>
              <a:t>Název příspěvku nebo začátek textu – max. prvních 20 slov </a:t>
            </a:r>
            <a:r>
              <a:rPr lang="cs-CZ" sz="3800" dirty="0">
                <a:latin typeface="Arial" panose="020B0604020202020204" pitchFamily="34" charset="0"/>
              </a:rPr>
              <a:t>[Popis formátu]. Název webu. URL nebo </a:t>
            </a:r>
            <a:r>
              <a:rPr lang="cs-CZ" sz="3800" dirty="0" err="1">
                <a:latin typeface="Arial" panose="020B0604020202020204" pitchFamily="34" charset="0"/>
              </a:rPr>
              <a:t>Retrieved</a:t>
            </a:r>
            <a:r>
              <a:rPr lang="cs-CZ" sz="3800" dirty="0">
                <a:latin typeface="Arial" panose="020B0604020202020204" pitchFamily="34" charset="0"/>
              </a:rPr>
              <a:t> </a:t>
            </a:r>
            <a:r>
              <a:rPr lang="cs-CZ" sz="3800" dirty="0" err="1">
                <a:latin typeface="Arial" panose="020B0604020202020204" pitchFamily="34" charset="0"/>
              </a:rPr>
              <a:t>Month</a:t>
            </a:r>
            <a:r>
              <a:rPr lang="cs-CZ" sz="3800" dirty="0">
                <a:latin typeface="Arial" panose="020B0604020202020204" pitchFamily="34" charset="0"/>
              </a:rPr>
              <a:t> </a:t>
            </a:r>
            <a:r>
              <a:rPr lang="cs-CZ" sz="3800" dirty="0" err="1">
                <a:latin typeface="Arial" panose="020B0604020202020204" pitchFamily="34" charset="0"/>
              </a:rPr>
              <a:t>Day</a:t>
            </a:r>
            <a:r>
              <a:rPr lang="cs-CZ" sz="3800" dirty="0">
                <a:latin typeface="Arial" panose="020B0604020202020204" pitchFamily="34" charset="0"/>
              </a:rPr>
              <a:t>, </a:t>
            </a:r>
            <a:r>
              <a:rPr lang="cs-CZ" sz="3800" dirty="0" err="1">
                <a:latin typeface="Arial" panose="020B0604020202020204" pitchFamily="34" charset="0"/>
              </a:rPr>
              <a:t>Year</a:t>
            </a:r>
            <a:r>
              <a:rPr lang="cs-CZ" sz="3800" dirty="0">
                <a:latin typeface="Arial" panose="020B0604020202020204" pitchFamily="34" charset="0"/>
              </a:rPr>
              <a:t> </a:t>
            </a:r>
            <a:r>
              <a:rPr lang="cs-CZ" sz="3800" dirty="0" err="1">
                <a:latin typeface="Arial" panose="020B0604020202020204" pitchFamily="34" charset="0"/>
              </a:rPr>
              <a:t>from</a:t>
            </a:r>
            <a:r>
              <a:rPr lang="cs-CZ" sz="3800" dirty="0">
                <a:latin typeface="Arial" panose="020B0604020202020204" pitchFamily="34" charset="0"/>
              </a:rPr>
              <a:t> URL*</a:t>
            </a:r>
            <a:endParaRPr lang="en-GB" sz="38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None/>
            </a:pPr>
            <a:r>
              <a:rPr lang="cs-CZ" sz="2900" dirty="0">
                <a:solidFill>
                  <a:srgbClr val="00B0F0"/>
                </a:solidFill>
                <a:latin typeface="Arial" panose="020B0604020202020204" pitchFamily="34" charset="0"/>
              </a:rPr>
              <a:t>* uvádíme pouze URL, ale pokud se obsah webu v čase mění/aktualizuje, tak je nutné uvést i datum stažení a pak píšeme </a:t>
            </a:r>
            <a:r>
              <a:rPr lang="cs-CZ" sz="2900" dirty="0" err="1">
                <a:solidFill>
                  <a:srgbClr val="00B0F0"/>
                </a:solidFill>
                <a:latin typeface="Arial" panose="020B0604020202020204" pitchFamily="34" charset="0"/>
              </a:rPr>
              <a:t>Retrieved</a:t>
            </a:r>
            <a:r>
              <a:rPr lang="cs-CZ" sz="2900" dirty="0">
                <a:solidFill>
                  <a:srgbClr val="00B0F0"/>
                </a:solidFill>
                <a:latin typeface="Arial" panose="020B0604020202020204" pitchFamily="34" charset="0"/>
              </a:rPr>
              <a:t> datum </a:t>
            </a:r>
            <a:r>
              <a:rPr lang="cs-CZ" sz="2900" dirty="0" err="1">
                <a:solidFill>
                  <a:srgbClr val="00B0F0"/>
                </a:solidFill>
                <a:latin typeface="Arial" panose="020B0604020202020204" pitchFamily="34" charset="0"/>
              </a:rPr>
              <a:t>from</a:t>
            </a:r>
            <a:r>
              <a:rPr lang="cs-CZ" sz="2900" dirty="0">
                <a:solidFill>
                  <a:srgbClr val="00B0F0"/>
                </a:solidFill>
                <a:latin typeface="Arial" panose="020B0604020202020204" pitchFamily="34" charset="0"/>
              </a:rPr>
              <a:t> …..</a:t>
            </a:r>
          </a:p>
        </p:txBody>
      </p:sp>
    </p:spTree>
    <p:extLst>
      <p:ext uri="{BB962C8B-B14F-4D97-AF65-F5344CB8AC3E}">
        <p14:creationId xmlns:p14="http://schemas.microsoft.com/office/powerpoint/2010/main" val="2531968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en-GB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fráze</a:t>
            </a:r>
            <a:endParaRPr lang="en-GB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1309421"/>
            <a:ext cx="8172451" cy="5254665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interpretace cizí myšlenky vlastními slovy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parafráze umožňuje sumarizaci myšlenek/informací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neměníme význam!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parafráze není v uvozovkách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odkaz na zdroj –&gt; citace v textu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vždy uvádíme zdroj, z kterého přebíráme informace</a:t>
            </a:r>
            <a:b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k parafrázi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pokud je to možné uvedeme i přesně část originálního zdroje, na který odkazujeme (tzn. stranu či rozsah stran, odstavec, kapitolu atd.)</a:t>
            </a:r>
            <a:b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Doplňují studijní materiál (video):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How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to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Paraphrase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in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Research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Papers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(APA, AMA)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45503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3800" b="1" dirty="0" err="1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cs-CZ" sz="38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3800" b="1" dirty="0" err="1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streamovaná</a:t>
            </a:r>
            <a:r>
              <a:rPr lang="cs-CZ" sz="38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videa</a:t>
            </a:r>
            <a:endParaRPr lang="cs-CZ" sz="38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388" y="2830286"/>
            <a:ext cx="8577943" cy="311766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TheInHD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(2011, May 1).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Bibliografické citace a metody citování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[video].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https://www.youtube.com/watch?v=j-7j5k8WUek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Sylvan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(2014,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December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30). </a:t>
            </a: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Paraphrasing and Summarizing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[video].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Vimeo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https://vimeo.com/115663453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cs-CZ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obsah 4">
            <a:extLst>
              <a:ext uri="{FF2B5EF4-FFF2-40B4-BE49-F238E27FC236}">
                <a16:creationId xmlns:a16="http://schemas.microsoft.com/office/drawing/2014/main" id="{06955B6A-F3D7-42EE-840C-B3A9C9548EB1}"/>
              </a:ext>
            </a:extLst>
          </p:cNvPr>
          <p:cNvSpPr txBox="1">
            <a:spLocks/>
          </p:cNvSpPr>
          <p:nvPr/>
        </p:nvSpPr>
        <p:spPr>
          <a:xfrm>
            <a:off x="496388" y="1381266"/>
            <a:ext cx="8241466" cy="865545"/>
          </a:xfrm>
          <a:prstGeom prst="rect">
            <a:avLst/>
          </a:prstGeom>
          <a:solidFill>
            <a:schemeClr val="accent1">
              <a:alpha val="15000"/>
            </a:schemeClr>
          </a:solidFill>
          <a:effectLst>
            <a:outerShdw blurRad="50800" dist="50800" dir="5400000" algn="ctr" rotWithShape="0">
              <a:schemeClr val="accent1">
                <a:lumMod val="20000"/>
                <a:lumOff val="80000"/>
                <a:alpha val="24000"/>
              </a:schemeClr>
            </a:outerShdw>
          </a:effectLst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Font typeface="Arial" panose="020B0604020202020204" pitchFamily="34" charset="0"/>
              <a:buNone/>
            </a:pPr>
            <a:r>
              <a:rPr lang="cs-CZ" sz="3800" dirty="0">
                <a:latin typeface="Arial" panose="020B0604020202020204" pitchFamily="34" charset="0"/>
              </a:rPr>
              <a:t>Autor/autoři. (Datum zveřejnění). </a:t>
            </a:r>
            <a:r>
              <a:rPr lang="cs-CZ" sz="3800" i="1" dirty="0">
                <a:latin typeface="Arial" panose="020B0604020202020204" pitchFamily="34" charset="0"/>
              </a:rPr>
              <a:t>Název videa </a:t>
            </a:r>
            <a:r>
              <a:rPr lang="cs-CZ" sz="3800" dirty="0">
                <a:latin typeface="Arial" panose="020B0604020202020204" pitchFamily="34" charset="0"/>
              </a:rPr>
              <a:t>[Popis formátu]. Název webu. URL  </a:t>
            </a:r>
            <a:endParaRPr lang="en-GB" sz="3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9820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248" y="518832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38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Příspěvek na blogu</a:t>
            </a:r>
            <a:endParaRPr lang="cs-CZ" sz="38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105" y="2656114"/>
            <a:ext cx="8577943" cy="401465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Amlen</a:t>
            </a:r>
            <a:r>
              <a:rPr lang="cs-CZ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D. (2015, </a:t>
            </a:r>
            <a:r>
              <a:rPr lang="cs-CZ" sz="1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January</a:t>
            </a:r>
            <a:r>
              <a:rPr lang="cs-CZ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16). </a:t>
            </a:r>
            <a:r>
              <a:rPr lang="cs-CZ" sz="1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One</a:t>
            </a:r>
            <a:r>
              <a:rPr lang="cs-CZ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Who</a:t>
            </a:r>
            <a:r>
              <a:rPr lang="cs-CZ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Gives</a:t>
            </a:r>
            <a:r>
              <a:rPr lang="cs-CZ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cs-CZ" sz="1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Hoot</a:t>
            </a:r>
            <a:r>
              <a:rPr lang="cs-CZ" sz="1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cs-CZ" sz="15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Wordplay</a:t>
            </a:r>
            <a:r>
              <a:rPr lang="cs-CZ" sz="1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cs-CZ" sz="15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cs-CZ" sz="1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5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crossword</a:t>
            </a:r>
            <a:r>
              <a:rPr lang="cs-CZ" sz="1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blog </a:t>
            </a:r>
            <a:r>
              <a:rPr lang="cs-CZ" sz="15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cs-CZ" sz="1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5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cs-CZ" sz="1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New York </a:t>
            </a:r>
            <a:r>
              <a:rPr lang="cs-CZ" sz="15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Times</a:t>
            </a:r>
            <a:r>
              <a:rPr lang="cs-CZ" sz="1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cs-CZ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http://wordplay.blogs.nytimes.com/2015/01/26/</a:t>
            </a:r>
            <a:r>
              <a:rPr lang="cs-CZ" sz="1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one</a:t>
            </a:r>
            <a:r>
              <a:rPr lang="cs-CZ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cs-CZ" sz="1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who</a:t>
            </a:r>
            <a:r>
              <a:rPr lang="cs-CZ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cs-CZ" sz="1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gives</a:t>
            </a:r>
            <a:r>
              <a:rPr lang="cs-CZ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-a-</a:t>
            </a:r>
            <a:r>
              <a:rPr lang="cs-CZ" sz="1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hoot</a:t>
            </a:r>
            <a:r>
              <a:rPr lang="cs-CZ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/.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500" dirty="0" err="1">
                <a:latin typeface="Arial" panose="020B0604020202020204" pitchFamily="34" charset="0"/>
                <a:cs typeface="Arial" panose="020B0604020202020204" pitchFamily="34" charset="0"/>
              </a:rPr>
              <a:t>Rees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, G. (2019, </a:t>
            </a:r>
            <a:r>
              <a:rPr lang="cs-CZ" sz="1500" dirty="0" err="1">
                <a:latin typeface="Arial" panose="020B0604020202020204" pitchFamily="34" charset="0"/>
                <a:cs typeface="Arial" panose="020B0604020202020204" pitchFamily="34" charset="0"/>
              </a:rPr>
              <a:t>November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 2). </a:t>
            </a:r>
            <a:r>
              <a:rPr lang="cs-CZ" sz="1500" dirty="0" err="1">
                <a:latin typeface="Arial" panose="020B0604020202020204" pitchFamily="34" charset="0"/>
                <a:cs typeface="Arial" panose="020B0604020202020204" pitchFamily="34" charset="0"/>
              </a:rPr>
              <a:t>Hacking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 Web </a:t>
            </a:r>
            <a:r>
              <a:rPr lang="cs-CZ" sz="1500" dirty="0" err="1">
                <a:latin typeface="Arial" panose="020B0604020202020204" pitchFamily="34" charset="0"/>
                <a:cs typeface="Arial" panose="020B0604020202020204" pitchFamily="34" charset="0"/>
              </a:rPr>
              <a:t>Maps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-T. 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Digital </a:t>
            </a:r>
            <a:r>
              <a:rPr lang="cs-CZ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scholarship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 blog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https://blogs.bl.uk/digital-scholarship/2019/11/hacking-web-maps-t.html</a:t>
            </a:r>
            <a:endParaRPr lang="cs-CZ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Münich</a:t>
            </a:r>
            <a:r>
              <a:rPr lang="cs-CZ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D. (2019, July 27). Impakt faktor pod palbou kritiky. </a:t>
            </a:r>
            <a:r>
              <a:rPr lang="cs-CZ" sz="1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hodnocení a financování vědy (Daniel </a:t>
            </a:r>
            <a:r>
              <a:rPr lang="cs-CZ" sz="15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Münich</a:t>
            </a:r>
            <a:r>
              <a:rPr lang="cs-CZ" sz="1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soukromě)</a:t>
            </a:r>
            <a:r>
              <a:rPr lang="cs-CZ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http://metodikahodnoceni.blogspot.com/2019/07/impakt-faktor-pod-palbou-kritiky.html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1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Komentář k příspěvku na blogu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joachimr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. (2019, November 19). We are relying on APA as our university style format - the university is located in Germany (Kassel). So I [Comment on the blog post “The transition to seventh edition APA Style”]. 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APA Style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. https://apastyle.apa.org/blog/transition-seventh-edition#comment-4694866690</a:t>
            </a:r>
            <a:endParaRPr lang="cs-CZ" sz="1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cs-CZ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obsah 4">
            <a:extLst>
              <a:ext uri="{FF2B5EF4-FFF2-40B4-BE49-F238E27FC236}">
                <a16:creationId xmlns:a16="http://schemas.microsoft.com/office/drawing/2014/main" id="{8355DD40-4C76-42BB-ABC4-CE340EFE2C08}"/>
              </a:ext>
            </a:extLst>
          </p:cNvPr>
          <p:cNvSpPr txBox="1">
            <a:spLocks/>
          </p:cNvSpPr>
          <p:nvPr/>
        </p:nvSpPr>
        <p:spPr>
          <a:xfrm>
            <a:off x="585105" y="1207095"/>
            <a:ext cx="8241466" cy="1309682"/>
          </a:xfrm>
          <a:prstGeom prst="rect">
            <a:avLst/>
          </a:prstGeom>
          <a:solidFill>
            <a:schemeClr val="accent1">
              <a:alpha val="15000"/>
            </a:schemeClr>
          </a:solidFill>
          <a:effectLst>
            <a:outerShdw blurRad="50800" dist="50800" dir="5400000" algn="ctr" rotWithShape="0">
              <a:schemeClr val="accent1">
                <a:lumMod val="20000"/>
                <a:lumOff val="80000"/>
                <a:alpha val="24000"/>
              </a:schemeClr>
            </a:outerShdw>
          </a:effectLst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Font typeface="Arial" panose="020B0604020202020204" pitchFamily="34" charset="0"/>
              <a:buNone/>
            </a:pPr>
            <a:r>
              <a:rPr lang="cs-CZ" sz="3800" dirty="0">
                <a:latin typeface="Arial" panose="020B0604020202020204" pitchFamily="34" charset="0"/>
              </a:rPr>
              <a:t>Autor/autoři. (Datum zveřejnění). Název příspěvku [Popis formátu/upřesnění pokud je nutné]. </a:t>
            </a:r>
            <a:r>
              <a:rPr lang="cs-CZ" sz="3800" i="1" dirty="0">
                <a:latin typeface="Arial" panose="020B0604020202020204" pitchFamily="34" charset="0"/>
              </a:rPr>
              <a:t>Název blogu/webu</a:t>
            </a:r>
            <a:r>
              <a:rPr lang="cs-CZ" sz="3800" dirty="0">
                <a:latin typeface="Arial" panose="020B0604020202020204" pitchFamily="34" charset="0"/>
              </a:rPr>
              <a:t>. URL</a:t>
            </a:r>
            <a:endParaRPr lang="cs-CZ" sz="2900" dirty="0"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1818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272957" y="1316559"/>
            <a:ext cx="6598085" cy="3430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Úprava abecedního seznamu použité literatury</a:t>
            </a: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958790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349" y="1309420"/>
            <a:ext cx="7958001" cy="5548579"/>
          </a:xfrm>
        </p:spPr>
        <p:txBody>
          <a:bodyPr>
            <a:normAutofit fontScale="550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600" dirty="0" err="1">
                <a:latin typeface="Arial" panose="020B0604020202020204" pitchFamily="34" charset="0"/>
              </a:rPr>
              <a:t>formá</a:t>
            </a:r>
            <a:r>
              <a:rPr lang="en-GB" sz="3600" dirty="0">
                <a:latin typeface="Arial" panose="020B0604020202020204" pitchFamily="34" charset="0"/>
              </a:rPr>
              <a:t>t: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</a:rPr>
              <a:t>seznam vždy začíná na nové stránce</a:t>
            </a:r>
            <a:endParaRPr lang="en-GB" sz="3200" dirty="0">
              <a:latin typeface="Arial" panose="020B0604020202020204" pitchFamily="34" charset="0"/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</a:rPr>
              <a:t>doporučeno dvojité řádkování a předsazení prvního řádku o 1,25 cm</a:t>
            </a:r>
            <a:endParaRPr lang="en-GB" sz="3600" dirty="0">
              <a:latin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600" dirty="0">
                <a:latin typeface="Arial" panose="020B0604020202020204" pitchFamily="34" charset="0"/>
              </a:rPr>
              <a:t>abecední řazení</a:t>
            </a:r>
            <a:endParaRPr lang="en-GB" sz="3600" dirty="0">
              <a:latin typeface="Arial" panose="020B0604020202020204" pitchFamily="34" charset="0"/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abecední řazení podle příjmení prvního autora, u korporace podle prvního slova z jména korporace, u děl bez autora podle prvního významového slova v názvu</a:t>
            </a:r>
            <a:endParaRPr lang="cs-CZ" sz="3200" dirty="0">
              <a:latin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600" dirty="0">
                <a:latin typeface="Arial" panose="020B0604020202020204" pitchFamily="34" charset="0"/>
              </a:rPr>
              <a:t>více děl od stejného autora řadíme chronologicky od nejstaršího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300" dirty="0">
                <a:latin typeface="Arial" panose="020B0604020202020204" pitchFamily="34" charset="0"/>
                <a:cs typeface="Arial" panose="020B0604020202020204" pitchFamily="34" charset="0"/>
              </a:rPr>
              <a:t>práce bez roku vydání (</a:t>
            </a:r>
            <a:r>
              <a:rPr lang="cs-CZ" sz="3300" dirty="0" err="1">
                <a:latin typeface="Arial" panose="020B0604020202020204" pitchFamily="34" charset="0"/>
                <a:cs typeface="Arial" panose="020B0604020202020204" pitchFamily="34" charset="0"/>
              </a:rPr>
              <a:t>n.d</a:t>
            </a:r>
            <a:r>
              <a:rPr lang="cs-CZ" sz="3300" dirty="0">
                <a:latin typeface="Arial" panose="020B0604020202020204" pitchFamily="34" charset="0"/>
                <a:cs typeface="Arial" panose="020B0604020202020204" pitchFamily="34" charset="0"/>
              </a:rPr>
              <a:t>.) se řadí před práce s rokem vydání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600" dirty="0">
                <a:latin typeface="Arial" panose="020B0604020202020204" pitchFamily="34" charset="0"/>
              </a:rPr>
              <a:t>citace děl od jednoho autora předchází citacím děl od více autorů, kde je stejný první autor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</a:rPr>
              <a:t>díla od více autorů, u kterých je stejný první autor, se řadí abecedně dle příjmení dalšího autora</a:t>
            </a:r>
            <a:endParaRPr lang="en-GB" sz="3200" dirty="0">
              <a:latin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600" dirty="0">
                <a:latin typeface="Arial" panose="020B0604020202020204" pitchFamily="34" charset="0"/>
              </a:rPr>
              <a:t>díla od stejného autora/autorů, vydaná ve stejném roce</a:t>
            </a:r>
            <a:endParaRPr lang="en-GB" sz="3600" dirty="0">
              <a:latin typeface="Arial" panose="020B0604020202020204" pitchFamily="34" charset="0"/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</a:rPr>
              <a:t>pro rozlišení děl přidáváme za rok vydání malé písmeno (a, b, c ….), tyto písmena za rokem vydání se vkládají i do citací v textu</a:t>
            </a:r>
            <a:endParaRPr lang="en-GB" sz="31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BB398944-6762-4F20-AD39-1034D15A8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21158"/>
            <a:ext cx="8402139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Seznam použité literatury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398990102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097" y="1175657"/>
            <a:ext cx="8010253" cy="5482594"/>
          </a:xfrm>
        </p:spPr>
        <p:txBody>
          <a:bodyPr>
            <a:noAutofit/>
          </a:bodyPr>
          <a:lstStyle/>
          <a:p>
            <a:pPr marL="468000" indent="-457200">
              <a:lnSpc>
                <a:spcPct val="200000"/>
              </a:lnSpc>
              <a:spcBef>
                <a:spcPts val="0"/>
              </a:spcBef>
              <a:buNone/>
            </a:pP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U. (2005). War </a:t>
            </a:r>
            <a:r>
              <a:rPr lang="cs-CZ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cs-CZ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1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eace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 Dialogue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(1), 5–26.</a:t>
            </a:r>
          </a:p>
          <a:p>
            <a:pPr marL="468000" indent="-457200">
              <a:lnSpc>
                <a:spcPct val="200000"/>
              </a:lnSpc>
              <a:spcBef>
                <a:spcPts val="0"/>
              </a:spcBef>
              <a:buNone/>
            </a:pP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U. (2007a). </a:t>
            </a:r>
            <a:r>
              <a:rPr lang="en-GB" sz="14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Moc</a:t>
            </a:r>
            <a:r>
              <a:rPr lang="en-GB" sz="1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14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protiváha</a:t>
            </a:r>
            <a:r>
              <a:rPr lang="en-GB" sz="1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moci</a:t>
            </a:r>
            <a:r>
              <a:rPr lang="en-GB" sz="1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GB" sz="14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globálním</a:t>
            </a:r>
            <a:r>
              <a:rPr lang="en-GB" sz="1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věku</a:t>
            </a:r>
            <a:r>
              <a:rPr lang="cs-CZ" sz="1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Nová ekonomie světové politiky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Sociologické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nakladatelství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68000" indent="-457200">
              <a:lnSpc>
                <a:spcPct val="200000"/>
              </a:lnSpc>
              <a:spcBef>
                <a:spcPts val="0"/>
              </a:spcBef>
              <a:buNone/>
            </a:pP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U. (2007b). </a:t>
            </a:r>
            <a:r>
              <a:rPr lang="en-GB" sz="14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Vynalézání</a:t>
            </a:r>
            <a:r>
              <a:rPr lang="en-GB" sz="1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politiky</a:t>
            </a:r>
            <a:r>
              <a:rPr lang="cs-CZ" sz="1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K teorii reflexivní modernizace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Sociologické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nakladatelství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68000" indent="-457200">
              <a:lnSpc>
                <a:spcPct val="200000"/>
              </a:lnSpc>
              <a:spcBef>
                <a:spcPts val="0"/>
              </a:spcBef>
              <a:buNone/>
            </a:pP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U. (2009). </a:t>
            </a:r>
            <a:r>
              <a:rPr lang="en-GB" sz="1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 at risk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Polity Press.</a:t>
            </a:r>
          </a:p>
          <a:p>
            <a:pPr marL="468000" indent="-457200">
              <a:lnSpc>
                <a:spcPct val="200000"/>
              </a:lnSpc>
              <a:spcBef>
                <a:spcPts val="0"/>
              </a:spcBef>
              <a:buNone/>
            </a:pP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U. (2018). </a:t>
            </a:r>
            <a:r>
              <a:rPr lang="en-GB" sz="14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Riziková</a:t>
            </a:r>
            <a:r>
              <a:rPr lang="en-GB" sz="1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společnost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(3. </a:t>
            </a:r>
            <a:r>
              <a:rPr lang="en-GB" sz="1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vyd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.). </a:t>
            </a:r>
            <a:r>
              <a:rPr lang="en-GB" sz="1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Sociologické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nakladatelství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68000" indent="-457200">
              <a:lnSpc>
                <a:spcPct val="200000"/>
              </a:lnSpc>
              <a:spcBef>
                <a:spcPts val="0"/>
              </a:spcBef>
              <a:buNone/>
            </a:pP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U., Blok, A., </a:t>
            </a:r>
            <a:r>
              <a:rPr lang="en-GB" sz="1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Tyfield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D., &amp; Zhang, J. Y. (2013). Cosmopolitan communities of climate risk</a:t>
            </a:r>
            <a:r>
              <a:rPr lang="cs-CZ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1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conceptual</a:t>
            </a:r>
            <a:r>
              <a:rPr lang="cs-CZ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1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empirical</a:t>
            </a:r>
            <a:r>
              <a:rPr lang="cs-CZ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suggestions</a:t>
            </a:r>
            <a:r>
              <a:rPr lang="cs-CZ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1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cs-CZ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cs-CZ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agenda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Networks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(1), 1–21. https://doi.org/10.1111/glob.12001</a:t>
            </a:r>
          </a:p>
          <a:p>
            <a:pPr marL="468000" indent="-457200">
              <a:lnSpc>
                <a:spcPct val="200000"/>
              </a:lnSpc>
              <a:spcBef>
                <a:spcPts val="0"/>
              </a:spcBef>
              <a:buNone/>
            </a:pP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U., Grande, E., &amp; Cronin, C. (2007). </a:t>
            </a:r>
            <a:r>
              <a:rPr lang="en-GB" sz="1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Cosmopolitan Europe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Polity Press.</a:t>
            </a:r>
          </a:p>
          <a:p>
            <a:pPr marL="468000" indent="-457200">
              <a:lnSpc>
                <a:spcPct val="200000"/>
              </a:lnSpc>
              <a:spcBef>
                <a:spcPts val="0"/>
              </a:spcBef>
              <a:buNone/>
            </a:pP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U., </a:t>
            </a:r>
            <a:r>
              <a:rPr lang="en-GB" sz="1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Sznaider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N., &amp; Winter, R. (2003). </a:t>
            </a:r>
            <a:r>
              <a:rPr lang="en-GB" sz="1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America?: The cultural consequences of globalization.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Liverpool University Press.</a:t>
            </a: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54C1B7A1-1F13-4577-8E96-300E06338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21158"/>
            <a:ext cx="8402139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Seznam použité literatury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295120036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156629" y="285908"/>
            <a:ext cx="6598085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Citování</a:t>
            </a:r>
          </a:p>
        </p:txBody>
      </p:sp>
      <p:pic>
        <p:nvPicPr>
          <p:cNvPr id="5" name="Picture 2" descr="http://thetravelinstitute.com/wp-content/uploads/2011/07/hands-on-hea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124" y="1363421"/>
            <a:ext cx="4143751" cy="276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D5D9255D-CE29-47B5-8FD8-6AD2C6EABF6B}"/>
              </a:ext>
            </a:extLst>
          </p:cNvPr>
          <p:cNvSpPr/>
          <p:nvPr/>
        </p:nvSpPr>
        <p:spPr>
          <a:xfrm>
            <a:off x="1452517" y="4360039"/>
            <a:ext cx="6598085" cy="1651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Citační software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kern="1200" dirty="0">
                <a:solidFill>
                  <a:srgbClr val="0000D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 zjednodušení práce</a:t>
            </a:r>
            <a:endParaRPr kumimoji="0" lang="cs-CZ" sz="3600" b="1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91107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Citační manažery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74495"/>
            <a:ext cx="7886700" cy="4531193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generování citací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správa citací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editace, doplňování klíčových slov a poznámek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třídění do složek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funkce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vkládání/import záznamů (z databází, z katalogů)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export do různých citačních stylů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vytváření seznamů literatury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vyhledávání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doplňky (např.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plug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-in do Wordu, internetového prohlížeče)</a:t>
            </a:r>
          </a:p>
        </p:txBody>
      </p:sp>
    </p:spTree>
    <p:extLst>
      <p:ext uri="{BB962C8B-B14F-4D97-AF65-F5344CB8AC3E}">
        <p14:creationId xmlns:p14="http://schemas.microsoft.com/office/powerpoint/2010/main" val="254736695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1474496"/>
            <a:ext cx="8167007" cy="4897258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generátor citací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automatické generování citací dle ISBN a DOI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podrobný návod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registrace zdarma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ukládání citací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možnost vytváření složek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sdílení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pouze styl ČSN ISO 690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nelze instalovat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plug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-in do Wordu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hlinkClick r:id="rId3"/>
            <a:extLst>
              <a:ext uri="{FF2B5EF4-FFF2-40B4-BE49-F238E27FC236}">
                <a16:creationId xmlns:a16="http://schemas.microsoft.com/office/drawing/2014/main" id="{E024A607-9EE8-4B42-A847-FF634893DB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394" y="486246"/>
            <a:ext cx="4339082" cy="73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97942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232" y="1331246"/>
            <a:ext cx="7748997" cy="2376051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placená verze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na výběr stovky citačních stylů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přístup: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http://www.citacepro.com</a:t>
            </a: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přihlášení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ikona Masarykova univerzita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UČO a primární heslo</a:t>
            </a:r>
          </a:p>
        </p:txBody>
      </p:sp>
      <p:pic>
        <p:nvPicPr>
          <p:cNvPr id="12" name="Zástupný symbol pro obsah 2">
            <a:extLst>
              <a:ext uri="{FF2B5EF4-FFF2-40B4-BE49-F238E27FC236}">
                <a16:creationId xmlns:a16="http://schemas.microsoft.com/office/drawing/2014/main" id="{A35BCE66-5904-4A8A-8E33-921BD9D06D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9" y="3885732"/>
            <a:ext cx="4678470" cy="2670222"/>
          </a:xfrm>
          <a:prstGeom prst="rect">
            <a:avLst/>
          </a:prstGeom>
        </p:spPr>
      </p:pic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4373564" y="4152066"/>
            <a:ext cx="935947" cy="414717"/>
          </a:xfrm>
          <a:prstGeom prst="rightArrow">
            <a:avLst>
              <a:gd name="adj1" fmla="val 50000"/>
              <a:gd name="adj2" fmla="val 33382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cs-CZ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CD33875-CFCF-47EE-A73F-3A551C55C0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704" y="440152"/>
            <a:ext cx="4485358" cy="762816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7CC06A40-8A14-4D74-B68A-17B64F0720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1545" y="3176086"/>
            <a:ext cx="3802455" cy="310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38767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9AC1C509-AADB-4E61-8B94-8D7DB766EE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178" y="1637211"/>
            <a:ext cx="8790104" cy="4310743"/>
          </a:xfr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2276962-3911-4C23-80F5-8BF6B12B2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704" y="440152"/>
            <a:ext cx="4485358" cy="76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796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Parafráze – příklady </a:t>
            </a:r>
            <a:endParaRPr lang="cs-CZ" sz="4000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9EB1702-9B64-4E1C-BF95-5F9FB8359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3371"/>
            <a:ext cx="7886700" cy="4783592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Jméno autora/ů není zmíněno v textu (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parenthetical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citation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Jméno autora/ů je zmíněno v textu (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narrative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citation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8840C93-A424-45A7-BA3B-4C06110AF42B}"/>
              </a:ext>
            </a:extLst>
          </p:cNvPr>
          <p:cNvSpPr txBox="1"/>
          <p:nvPr/>
        </p:nvSpPr>
        <p:spPr>
          <a:xfrm>
            <a:off x="1638845" y="6409096"/>
            <a:ext cx="73500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/>
              <a:t>(</a:t>
            </a:r>
            <a:r>
              <a:rPr lang="cs-CZ" sz="1200" dirty="0" err="1"/>
              <a:t>Pics</a:t>
            </a:r>
            <a:r>
              <a:rPr lang="cs-CZ" sz="1200" dirty="0"/>
              <a:t>: </a:t>
            </a:r>
            <a:r>
              <a:rPr lang="en-GB" sz="1200" i="1" dirty="0"/>
              <a:t>Publication manual of the American Psychological Association</a:t>
            </a:r>
            <a:r>
              <a:rPr lang="en-GB" sz="1200" dirty="0"/>
              <a:t>, 2019</a:t>
            </a:r>
            <a:r>
              <a:rPr lang="cs-CZ" sz="1200" dirty="0"/>
              <a:t>, p. 269</a:t>
            </a:r>
            <a:r>
              <a:rPr lang="en-GB" sz="1200" dirty="0"/>
              <a:t>)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2D83236-7DE9-4423-A7B9-2E65DF146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301" y="2401729"/>
            <a:ext cx="6294557" cy="76703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D60C902-B486-4545-954C-A07AA3CCE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01" y="4625613"/>
            <a:ext cx="6572292" cy="83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16584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28650" y="1415647"/>
            <a:ext cx="8035516" cy="3828874"/>
          </a:xfrm>
        </p:spPr>
        <p:txBody>
          <a:bodyPr>
            <a:normAutofit/>
          </a:bodyPr>
          <a:lstStyle/>
          <a:p>
            <a:r>
              <a:rPr lang="cs-CZ" b="1" dirty="0"/>
              <a:t>Třídění citací do složek</a:t>
            </a:r>
            <a:r>
              <a:rPr lang="cs-CZ" dirty="0"/>
              <a:t>:</a:t>
            </a:r>
          </a:p>
          <a:p>
            <a:pPr marL="360000" lvl="1" indent="-216000">
              <a:buFont typeface="Arial" panose="020B0604020202020204" pitchFamily="34" charset="0"/>
              <a:buChar char="−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Založení nové složky -&gt; Vytvořit –&gt; Složka</a:t>
            </a:r>
          </a:p>
          <a:p>
            <a:pPr marL="360000" lvl="1" indent="-216000">
              <a:buFont typeface="Arial" panose="020B0604020202020204" pitchFamily="34" charset="0"/>
              <a:buChar char="−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možnost vytvářet i podsložky</a:t>
            </a:r>
          </a:p>
          <a:p>
            <a:pPr marL="360000" lvl="1" indent="-216000">
              <a:buFont typeface="Arial" panose="020B0604020202020204" pitchFamily="34" charset="0"/>
              <a:buChar char="−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vytvořenou citaci můžeme mít zařazenou do více složek</a:t>
            </a:r>
          </a:p>
          <a:p>
            <a:pPr marL="360000" lvl="1" indent="-216000">
              <a:buFont typeface="Arial" panose="020B0604020202020204" pitchFamily="34" charset="0"/>
              <a:buChar char="−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video návod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49E615C-86F1-4C27-A6EB-811C5BDC9A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704" y="440152"/>
            <a:ext cx="4485358" cy="762816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6F3CFD6E-A73E-4D83-9721-58AC98C3EA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2984579"/>
            <a:ext cx="6400800" cy="387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22185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19597" y="1202968"/>
            <a:ext cx="8388601" cy="3828874"/>
          </a:xfrm>
        </p:spPr>
        <p:txBody>
          <a:bodyPr>
            <a:normAutofit/>
          </a:bodyPr>
          <a:lstStyle/>
          <a:p>
            <a:r>
              <a:rPr lang="cs-CZ" b="1" dirty="0"/>
              <a:t>Volba citačního stylu</a:t>
            </a:r>
            <a:r>
              <a:rPr lang="cs-CZ" dirty="0"/>
              <a:t>:</a:t>
            </a:r>
          </a:p>
          <a:p>
            <a:pPr marL="360000" lvl="1" indent="-216000">
              <a:buFont typeface="Arial" panose="020B0604020202020204" pitchFamily="34" charset="0"/>
              <a:buChar char="−"/>
            </a:pP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Zvolte citační styl –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rozbalte nabídku</a:t>
            </a:r>
          </a:p>
          <a:p>
            <a:pPr marL="360000" lvl="1" indent="-216000">
              <a:buFont typeface="Arial" panose="020B0604020202020204" pitchFamily="34" charset="0"/>
              <a:buChar char="−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pokud požadovaný styl není v nabídce vyberte 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Další styly</a:t>
            </a:r>
          </a:p>
          <a:p>
            <a:pPr marL="360000" lvl="1" indent="-216000">
              <a:buFont typeface="Arial" panose="020B0604020202020204" pitchFamily="34" charset="0"/>
              <a:buChar char="−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vyhledejte citační styl podle názvu a přidejte si jej do nabídky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49E615C-86F1-4C27-A6EB-811C5BDC9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597" y="322457"/>
            <a:ext cx="4485358" cy="762816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62324D91-7BBC-453E-9F9D-39D39CF702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8554" y="2906162"/>
            <a:ext cx="6252639" cy="395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49838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28650" y="1415647"/>
            <a:ext cx="4112683" cy="3828874"/>
          </a:xfrm>
        </p:spPr>
        <p:txBody>
          <a:bodyPr>
            <a:normAutofit/>
          </a:bodyPr>
          <a:lstStyle/>
          <a:p>
            <a:r>
              <a:rPr lang="cs-CZ" b="1" dirty="0"/>
              <a:t>Vytváření citace</a:t>
            </a:r>
            <a:r>
              <a:rPr lang="cs-CZ" dirty="0"/>
              <a:t>:</a:t>
            </a:r>
          </a:p>
          <a:p>
            <a:pPr marL="360000" lvl="1" indent="-216000">
              <a:buFont typeface="Arial" panose="020B0604020202020204" pitchFamily="34" charset="0"/>
              <a:buChar char="−"/>
            </a:pP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Vytvořit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–&gt; v menu vybrat požadovaný typ dokumentu</a:t>
            </a:r>
          </a:p>
          <a:p>
            <a:pPr marL="360000" lvl="1" indent="-216000">
              <a:buFont typeface="Arial" panose="020B0604020202020204" pitchFamily="34" charset="0"/>
              <a:buChar char="−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formulář vyplnit </a:t>
            </a:r>
            <a:b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ručně / automaticky</a:t>
            </a:r>
            <a:b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přes ISBN, DOI </a:t>
            </a:r>
          </a:p>
          <a:p>
            <a:pPr marL="360000" lvl="1" indent="-216000">
              <a:buFont typeface="Arial" panose="020B0604020202020204" pitchFamily="34" charset="0"/>
              <a:buChar char="−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video návod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1879" y="2652438"/>
            <a:ext cx="4840543" cy="375452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49E615C-86F1-4C27-A6EB-811C5BDC9A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704" y="440152"/>
            <a:ext cx="4485358" cy="76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99010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28650" y="1415647"/>
            <a:ext cx="4112683" cy="38288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Nástroje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35600" lvl="1"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doplněk do Wordu, do prohlížečů</a:t>
            </a:r>
          </a:p>
          <a:p>
            <a:pPr marL="435600" lvl="1"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importy</a:t>
            </a:r>
          </a:p>
          <a:p>
            <a:pPr marL="435600" lvl="1"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nápověda</a:t>
            </a:r>
          </a:p>
          <a:p>
            <a:pPr marL="435600" lvl="1"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FAQ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600" y="2284263"/>
            <a:ext cx="5994400" cy="382186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F86FBF8-C714-4364-8C63-CDB05578F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704" y="440152"/>
            <a:ext cx="4485358" cy="76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70213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2F86FBF8-C714-4364-8C63-CDB05578F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695" y="440152"/>
            <a:ext cx="4485358" cy="762816"/>
          </a:xfrm>
          <a:prstGeom prst="rect">
            <a:avLst/>
          </a:prstGeom>
        </p:spPr>
      </p:pic>
      <p:sp>
        <p:nvSpPr>
          <p:cNvPr id="10" name="Zástupný symbol pro obsah 1">
            <a:extLst>
              <a:ext uri="{FF2B5EF4-FFF2-40B4-BE49-F238E27FC236}">
                <a16:creationId xmlns:a16="http://schemas.microsoft.com/office/drawing/2014/main" id="{AF84EBB8-29CD-4450-9578-599F37F78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722" y="1663574"/>
            <a:ext cx="8488278" cy="3828874"/>
          </a:xfrm>
        </p:spPr>
        <p:txBody>
          <a:bodyPr>
            <a:normAutofit/>
          </a:bodyPr>
          <a:lstStyle/>
          <a:p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Doplněk do Wordu</a:t>
            </a:r>
          </a:p>
          <a:p>
            <a:pPr lvl="1">
              <a:buFont typeface="Arial" panose="020B0604020202020204" pitchFamily="34" charset="0"/>
              <a:buChar char="-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 instalaci zobrazíme doplněk na kartě Domů</a:t>
            </a:r>
          </a:p>
          <a:p>
            <a:pPr lvl="1">
              <a:buFont typeface="Arial" panose="020B0604020202020204" pitchFamily="34" charset="0"/>
              <a:buChar char="-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pro přihlášení do svého konta a dohledání svých citací zadejte přihlašovací kód, který najdete ve svém účtu Citace PRO pod odkazem Nástroje -&gt; Doplněk</a:t>
            </a:r>
          </a:p>
          <a:p>
            <a:pPr lvl="1">
              <a:buFont typeface="Arial" panose="020B0604020202020204" pitchFamily="34" charset="0"/>
              <a:buChar char="-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video návod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(starší verze Doplňku)</a:t>
            </a:r>
          </a:p>
        </p:txBody>
      </p:sp>
    </p:spTree>
    <p:extLst>
      <p:ext uri="{BB962C8B-B14F-4D97-AF65-F5344CB8AC3E}">
        <p14:creationId xmlns:p14="http://schemas.microsoft.com/office/powerpoint/2010/main" val="9290619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Další citační manažery</a:t>
            </a:r>
            <a:endParaRPr lang="cs-CZ" sz="4000" dirty="0"/>
          </a:p>
        </p:txBody>
      </p:sp>
      <p:pic>
        <p:nvPicPr>
          <p:cNvPr id="8" name="Picture 2" descr="Výsledek obrázku pro refworks logo">
            <a:hlinkClick r:id="rId2"/>
            <a:extLst>
              <a:ext uri="{FF2B5EF4-FFF2-40B4-BE49-F238E27FC236}">
                <a16:creationId xmlns:a16="http://schemas.microsoft.com/office/drawing/2014/main" id="{569DF8AA-88BF-42F3-806B-2EA81ECD8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655" y="3061828"/>
            <a:ext cx="3436415" cy="112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90" y="5223653"/>
            <a:ext cx="3710860" cy="1049062"/>
          </a:xfrm>
          <a:prstGeom prst="rect">
            <a:avLst/>
          </a:prstGeom>
        </p:spPr>
      </p:pic>
      <p:pic>
        <p:nvPicPr>
          <p:cNvPr id="4" name="Picture 3">
            <a:hlinkClick r:id="rId6"/>
            <a:extLst>
              <a:ext uri="{FF2B5EF4-FFF2-40B4-BE49-F238E27FC236}">
                <a16:creationId xmlns:a16="http://schemas.microsoft.com/office/drawing/2014/main" id="{9925DF54-4F6D-48AB-81F3-6DF76A9DBE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07137" y="1717362"/>
            <a:ext cx="3336863" cy="936525"/>
          </a:xfrm>
          <a:prstGeom prst="rect">
            <a:avLst/>
          </a:prstGeom>
        </p:spPr>
      </p:pic>
      <p:pic>
        <p:nvPicPr>
          <p:cNvPr id="6" name="Picture 5">
            <a:hlinkClick r:id="rId8"/>
            <a:extLst>
              <a:ext uri="{FF2B5EF4-FFF2-40B4-BE49-F238E27FC236}">
                <a16:creationId xmlns:a16="http://schemas.microsoft.com/office/drawing/2014/main" id="{761CC23D-10BF-438D-8263-7EBF9B0E02C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51863" y="4610048"/>
            <a:ext cx="2863487" cy="1227209"/>
          </a:xfrm>
          <a:prstGeom prst="rect">
            <a:avLst/>
          </a:prstGeom>
        </p:spPr>
      </p:pic>
      <p:pic>
        <p:nvPicPr>
          <p:cNvPr id="12" name="Picture 11">
            <a:hlinkClick r:id="rId10"/>
            <a:extLst>
              <a:ext uri="{FF2B5EF4-FFF2-40B4-BE49-F238E27FC236}">
                <a16:creationId xmlns:a16="http://schemas.microsoft.com/office/drawing/2014/main" id="{7A75F414-E23F-45E5-A973-7BE6D9F3991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1100" y="2881265"/>
            <a:ext cx="1801219" cy="1801219"/>
          </a:xfrm>
          <a:prstGeom prst="rect">
            <a:avLst/>
          </a:prstGeom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68FE3C80-8C89-4387-B9D9-8543E293B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64" y="1476001"/>
            <a:ext cx="4134111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28013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44010"/>
            <a:ext cx="4134111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6094" y="2222558"/>
            <a:ext cx="4627906" cy="4191432"/>
          </a:xfrm>
          <a:prstGeom prst="rect">
            <a:avLst/>
          </a:prstGeom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28650" y="1415646"/>
            <a:ext cx="6931479" cy="4821867"/>
          </a:xfrm>
        </p:spPr>
        <p:txBody>
          <a:bodyPr>
            <a:normAutofit/>
          </a:bodyPr>
          <a:lstStyle/>
          <a:p>
            <a:pPr indent="-43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volně dostupný nástroj – ke stažení na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https://www.zotero.org/</a:t>
            </a: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nejprve nainstalovat 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Zotero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Windows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poté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Zotero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Connector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pro propojení s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Firefoxem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Chromem nebo Safari, 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(rozšíření, které umožní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stahovat záznamy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přímo z webu)</a:t>
            </a:r>
          </a:p>
          <a:p>
            <a:pPr indent="-43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v češtině</a:t>
            </a:r>
          </a:p>
          <a:p>
            <a:pPr indent="-43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různé citační styly: </a:t>
            </a:r>
            <a:b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https://www.zotero.org/styles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90787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44010"/>
            <a:ext cx="4134111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28650" y="1415646"/>
            <a:ext cx="6931479" cy="4821867"/>
          </a:xfrm>
        </p:spPr>
        <p:txBody>
          <a:bodyPr>
            <a:normAutofit/>
          </a:bodyPr>
          <a:lstStyle/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cs-CZ" sz="3600" u="sng" dirty="0">
                <a:latin typeface="Arial" panose="020B0604020202020204" pitchFamily="34" charset="0"/>
                <a:cs typeface="Arial" panose="020B0604020202020204" pitchFamily="34" charset="0"/>
              </a:rPr>
              <a:t>Návody: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https://www.zotero.org/support/quick_start_guide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Knihovna univerzitního kampusu MU - 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interaktivní tutoriál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  <a:hlinkClick r:id="rId5" tooltip="Connotea"/>
            </a:endParaRPr>
          </a:p>
        </p:txBody>
      </p:sp>
    </p:spTree>
    <p:extLst>
      <p:ext uri="{BB962C8B-B14F-4D97-AF65-F5344CB8AC3E}">
        <p14:creationId xmlns:p14="http://schemas.microsoft.com/office/powerpoint/2010/main" val="182078341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8576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v Theses.cz </a:t>
            </a:r>
            <a:endParaRPr lang="cs-CZ" sz="4000" dirty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7E5B894A-5A33-40FA-99A1-5320AF7CB8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5440" y="1309421"/>
            <a:ext cx="8073120" cy="4584385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85647341-949C-46CC-AF6F-EB1BB5711E26}"/>
              </a:ext>
            </a:extLst>
          </p:cNvPr>
          <p:cNvSpPr txBox="1"/>
          <p:nvPr/>
        </p:nvSpPr>
        <p:spPr>
          <a:xfrm>
            <a:off x="368908" y="6347426"/>
            <a:ext cx="8614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</a:rPr>
              <a:t>Nutné doplnit datum citování na konec citace. 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98833239-B1F9-48F0-955B-9A04AB7C6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09421"/>
            <a:ext cx="9144000" cy="4711133"/>
          </a:xfrm>
          <a:prstGeom prst="rect">
            <a:avLst/>
          </a:prstGeom>
        </p:spPr>
      </p:pic>
      <p:sp>
        <p:nvSpPr>
          <p:cNvPr id="13" name="Šipka: dolů 12">
            <a:extLst>
              <a:ext uri="{FF2B5EF4-FFF2-40B4-BE49-F238E27FC236}">
                <a16:creationId xmlns:a16="http://schemas.microsoft.com/office/drawing/2014/main" id="{C2988605-BFDD-471F-BCC1-2C85FD5835BE}"/>
              </a:ext>
            </a:extLst>
          </p:cNvPr>
          <p:cNvSpPr/>
          <p:nvPr/>
        </p:nvSpPr>
        <p:spPr>
          <a:xfrm>
            <a:off x="4092166" y="1665838"/>
            <a:ext cx="380246" cy="99588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620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Kontrola importovaných citací</a:t>
            </a:r>
            <a:endParaRPr lang="cs-CZ" sz="4000" dirty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stažené a automaticky generované citace je nutno </a:t>
            </a:r>
            <a:r>
              <a:rPr lang="cs-CZ" b="1" u="sng" dirty="0">
                <a:latin typeface="Arial" panose="020B0604020202020204" pitchFamily="34" charset="0"/>
                <a:cs typeface="Arial" panose="020B0604020202020204" pitchFamily="34" charset="0"/>
              </a:rPr>
              <a:t>vždy kontrolovat a případně upravit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vždy se ujistěte, že byl zvolen správný citační styl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zkontrolujte překlepy, velká písmena, zda se naimportovali všichni autoři atd.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 online zdrojů, které nemají DOI, je zpravidla nutné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doplnit URL odkaz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0579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1189535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Seznam použité literatury (Reference list)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92174"/>
            <a:ext cx="7886700" cy="4865676"/>
          </a:xfrm>
        </p:spPr>
        <p:txBody>
          <a:bodyPr>
            <a:normAutofit fontScale="62500" lnSpcReduction="20000"/>
          </a:bodyPr>
          <a:lstStyle/>
          <a:p>
            <a:pPr marL="457200" indent="-45720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700" dirty="0">
                <a:latin typeface="Arial" panose="020B0604020202020204" pitchFamily="34" charset="0"/>
                <a:cs typeface="Arial" panose="020B0604020202020204" pitchFamily="34" charset="0"/>
              </a:rPr>
              <a:t>na konci práce je seznam použité literatury (Reference list)</a:t>
            </a:r>
          </a:p>
          <a:p>
            <a:pPr marL="457200" indent="-45720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700" dirty="0">
                <a:latin typeface="Arial" panose="020B0604020202020204" pitchFamily="34" charset="0"/>
                <a:cs typeface="Arial" panose="020B0604020202020204" pitchFamily="34" charset="0"/>
              </a:rPr>
              <a:t>seznam obsahuje celé bibliografické citace použitých zdrojů –&gt; přesné a úplné informace o dokumentu, podle kterých je možno dokument dohledat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8000" indent="-457200">
              <a:lnSpc>
                <a:spcPct val="210000"/>
              </a:lnSpc>
              <a:spcBef>
                <a:spcPts val="0"/>
              </a:spcBef>
              <a:buNone/>
            </a:pP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U. (2005). War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eace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 Dialogue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(1), 5–26.</a:t>
            </a:r>
          </a:p>
          <a:p>
            <a:pPr marL="468000" indent="-457200">
              <a:lnSpc>
                <a:spcPct val="210000"/>
              </a:lnSpc>
              <a:spcBef>
                <a:spcPts val="0"/>
              </a:spcBef>
              <a:buNone/>
            </a:pP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U., </a:t>
            </a:r>
            <a:r>
              <a:rPr lang="en-GB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Sznaider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N., &amp; Winter, R. (2003). </a:t>
            </a:r>
            <a:r>
              <a:rPr lang="en-GB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America?: The cultural consequences of globalization.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Liverpool University Press.</a:t>
            </a:r>
          </a:p>
        </p:txBody>
      </p:sp>
    </p:spTree>
    <p:extLst>
      <p:ext uri="{BB962C8B-B14F-4D97-AF65-F5344CB8AC3E}">
        <p14:creationId xmlns:p14="http://schemas.microsoft.com/office/powerpoint/2010/main" val="25407085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455696"/>
            <a:ext cx="7886700" cy="963802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Doporučené zdroje k APA stylu</a:t>
            </a:r>
            <a:endParaRPr lang="cs-CZ" sz="4000" dirty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0595" y="1341121"/>
            <a:ext cx="8516982" cy="5329646"/>
          </a:xfrm>
        </p:spPr>
        <p:txBody>
          <a:bodyPr>
            <a:normAutofit/>
          </a:bodyPr>
          <a:lstStyle/>
          <a:p>
            <a:pPr marL="342900" lvl="1" indent="-34290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American Psychological Association.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Publication manual of the American Psychological Association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(7th ed.). https://doi.org/10.1037/0000165-000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web APA Style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https://www.apastyle.org/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2" indent="-34290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příklady –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https://apastyle.apa.org/style-grammar-guidelines/references/examples/index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800100" lvl="2" indent="-34290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blog –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https://apastyle.apa.org/blog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Purdue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University (Indiana, USA): návody + příklady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https://owl.purdue.edu/owl/research_and_citation/apa_style/apa_formatting_and_style_guide/general_format.html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CSUDH University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Library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APA 7th.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https://libguides.csudh.edu/citation/apa-7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59156050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455695"/>
            <a:ext cx="7886700" cy="1129265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Doporučené zdroje - video</a:t>
            </a:r>
            <a:endParaRPr lang="cs-CZ" sz="4000" dirty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0595" y="1515291"/>
            <a:ext cx="8516982" cy="5155475"/>
          </a:xfrm>
        </p:spPr>
        <p:txBody>
          <a:bodyPr>
            <a:normAutofit/>
          </a:bodyPr>
          <a:lstStyle/>
          <a:p>
            <a:pPr marL="342900" lvl="1" indent="-34290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Scribbr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(2019,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November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26). 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APA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manual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7th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edition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: 17 most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notable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changes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[video].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https://www.youtube.com/watch?v=zeSIXD6y3WQ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Scribbr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(2019,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December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3).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basics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APA in-text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citations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https://www.youtube.com/watch?v=hhD4xaGAcRs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CSUDH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Library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(2019,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29).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Citation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Styles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: APA 7th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https://www.youtube.com/watch?v=_fVv2Jt0o18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Wordvice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Editing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18,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April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2).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Paraphrase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Papers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(APA, AMA).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https://www.youtube.com/watch?v=1VACN6X2eF0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851647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378" cy="6858000"/>
          </a:xfrm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95022" y="2607981"/>
            <a:ext cx="6858970" cy="1591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2913" indent="-442913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42913" marR="0" lvl="0" indent="-442913" algn="ctr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2913" algn="l"/>
              </a:tabLst>
              <a:defRPr/>
            </a:pPr>
            <a:r>
              <a:rPr kumimoji="0" lang="cs-CZ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Děkuji za pozornost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644008" y="4590041"/>
            <a:ext cx="396081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Mgr. Blanka Farkašová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blanka@fss.muni.cz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78431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7">
            <a:extLst>
              <a:ext uri="{FF2B5EF4-FFF2-40B4-BE49-F238E27FC236}">
                <a16:creationId xmlns:a16="http://schemas.microsoft.com/office/drawing/2014/main" id="{3B4F2F62-A07E-4922-ABB3-CF6AAAA204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Seznam použité literatury</a:t>
            </a:r>
            <a:endParaRPr lang="cs-CZ" sz="4000" dirty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6389" y="1309421"/>
            <a:ext cx="8018961" cy="5126213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American Psychological Association. (n.d.).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APA Style.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Retrieved March 26, 2020, from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https://apastyle.apa.org/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American Psychological Association.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Publication manual of the American Psychological Association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(7th ed.).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https://doi.org/10.1037/0000165-000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Hochschule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München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(2018, Nov 8).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Zotero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tutorial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[video].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>
                <a:hlinkClick r:id="rId5"/>
              </a:rPr>
              <a:t>https://www.youtube.com/watch?v=Hm0TboOcAuM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Masarykova univerzita (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n.d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.).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Plagiátorství. </a:t>
            </a:r>
            <a:r>
              <a:rPr lang="cs-CZ" dirty="0">
                <a:latin typeface="Arial" panose="020B0604020202020204" pitchFamily="34" charset="0"/>
                <a:hlinkClick r:id="rId6"/>
              </a:rPr>
              <a:t>https://www.muni.cz/o-univerzite/uredni-deska/plagiatorstvi</a:t>
            </a:r>
            <a:endParaRPr lang="cs-CZ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Mendeley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(2014,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April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3).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Getting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started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Mendeley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[video].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https://www.youtube.com/watch?v=Gv6_HuCYExM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Purdue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University. (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n.d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.).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APA Style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Purdue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Online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Lab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Retrieved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March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20, 2020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https://owl.purdue.edu/owl/research_and_citation/apa_style/apa_style_introduction.html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Scribbr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(2019,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November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26).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APA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manual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7th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edition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: 17 most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notable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changes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[video].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https://www.youtube.com/watch?v=zeSIXD6y3WQ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>
                <a:solidFill>
                  <a:prstClr val="black"/>
                </a:solidFill>
                <a:latin typeface="Arial" panose="020B0604020202020204" pitchFamily="34" charset="0"/>
              </a:rPr>
              <a:t>University </a:t>
            </a:r>
            <a:r>
              <a:rPr lang="cs-CZ" dirty="0" err="1">
                <a:solidFill>
                  <a:prstClr val="black"/>
                </a:solidFill>
                <a:latin typeface="Arial" panose="020B0604020202020204" pitchFamily="34" charset="0"/>
              </a:rPr>
              <a:t>of</a:t>
            </a:r>
            <a:r>
              <a:rPr lang="cs-CZ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cs-CZ" dirty="0" err="1">
                <a:solidFill>
                  <a:prstClr val="black"/>
                </a:solidFill>
                <a:latin typeface="Arial" panose="020B0604020202020204" pitchFamily="34" charset="0"/>
              </a:rPr>
              <a:t>South</a:t>
            </a:r>
            <a:r>
              <a:rPr lang="cs-CZ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cs-CZ" dirty="0" err="1">
                <a:solidFill>
                  <a:prstClr val="black"/>
                </a:solidFill>
                <a:latin typeface="Arial" panose="020B0604020202020204" pitchFamily="34" charset="0"/>
              </a:rPr>
              <a:t>Australia</a:t>
            </a:r>
            <a:r>
              <a:rPr lang="cs-CZ" dirty="0">
                <a:solidFill>
                  <a:prstClr val="black"/>
                </a:solidFill>
                <a:latin typeface="Arial" panose="020B0604020202020204" pitchFamily="34" charset="0"/>
              </a:rPr>
              <a:t>, </a:t>
            </a:r>
            <a:r>
              <a:rPr lang="cs-CZ" dirty="0" err="1">
                <a:solidFill>
                  <a:prstClr val="black"/>
                </a:solidFill>
                <a:latin typeface="Arial" panose="020B0604020202020204" pitchFamily="34" charset="0"/>
              </a:rPr>
              <a:t>Library</a:t>
            </a:r>
            <a:r>
              <a:rPr lang="cs-CZ" dirty="0">
                <a:solidFill>
                  <a:prstClr val="black"/>
                </a:solidFill>
                <a:latin typeface="Arial" panose="020B0604020202020204" pitchFamily="34" charset="0"/>
              </a:rPr>
              <a:t>. (2017, </a:t>
            </a:r>
            <a:r>
              <a:rPr lang="cs-CZ" dirty="0" err="1">
                <a:solidFill>
                  <a:prstClr val="black"/>
                </a:solidFill>
                <a:latin typeface="Arial" panose="020B0604020202020204" pitchFamily="34" charset="0"/>
              </a:rPr>
              <a:t>February</a:t>
            </a:r>
            <a:r>
              <a:rPr lang="cs-CZ" dirty="0">
                <a:solidFill>
                  <a:prstClr val="black"/>
                </a:solidFill>
                <a:latin typeface="Arial" panose="020B0604020202020204" pitchFamily="34" charset="0"/>
              </a:rPr>
              <a:t> 9). 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</a:rPr>
              <a:t>Manage Your References: Tools to Help You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[video]</a:t>
            </a:r>
            <a:r>
              <a:rPr lang="cs-CZ" dirty="0">
                <a:solidFill>
                  <a:prstClr val="black"/>
                </a:solidFill>
                <a:latin typeface="Arial" panose="020B0604020202020204" pitchFamily="34" charset="0"/>
              </a:rPr>
              <a:t>.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hlinkClick r:id="rId10"/>
              </a:rPr>
              <a:t>https://media.unisa.edu.au/Play/24409</a:t>
            </a:r>
            <a:r>
              <a:rPr lang="cs-CZ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284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Proč citujeme?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309421"/>
            <a:ext cx="7886700" cy="5404888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autorský zákon (121/2000 Sb.) –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ochrana intelektuálního vlastnictví a autorských práv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citační etika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citovat všechny použité zdroje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citovat přesně, aby bylo možno jednoznačně identifikovat a dohledat použité zdroje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identifikované a dohledání zdroje, zpětné ověření uvedených tezí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podpoření naší argumentace, polemiky s jinými autory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důkaz znalosti tématu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získání širšího kontextu k popisované problematice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možnost uvedení čtenáře do souvislostí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citační analýza –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zkoumání vazeb mezi autory, hodnocení citovanosti díla, hodnocení kvality díla a autora</a:t>
            </a:r>
          </a:p>
        </p:txBody>
      </p:sp>
    </p:spTree>
    <p:extLst>
      <p:ext uri="{BB962C8B-B14F-4D97-AF65-F5344CB8AC3E}">
        <p14:creationId xmlns:p14="http://schemas.microsoft.com/office/powerpoint/2010/main" val="15660755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Vlastní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0563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Motiv Office">
  <a:themeElements>
    <a:clrScheme name="Vlastní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0070C0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4931</TotalTime>
  <Words>7428</Words>
  <Application>Microsoft Office PowerPoint</Application>
  <PresentationFormat>Předvádění na obrazovce (4:3)</PresentationFormat>
  <Paragraphs>556</Paragraphs>
  <Slides>83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83</vt:i4>
      </vt:variant>
    </vt:vector>
  </HeadingPairs>
  <TitlesOfParts>
    <vt:vector size="90" baseType="lpstr">
      <vt:lpstr>Arial</vt:lpstr>
      <vt:lpstr>Calibri</vt:lpstr>
      <vt:lpstr>Calibri Light</vt:lpstr>
      <vt:lpstr>Verdana</vt:lpstr>
      <vt:lpstr>Wingdings</vt:lpstr>
      <vt:lpstr>Motiv Office</vt:lpstr>
      <vt:lpstr>2_Motiv Office</vt:lpstr>
      <vt:lpstr>Prezentace aplikace PowerPoint</vt:lpstr>
      <vt:lpstr>Obsah</vt:lpstr>
      <vt:lpstr>Prezentace aplikace PowerPoint</vt:lpstr>
      <vt:lpstr>Přímá citace (direct quotation)</vt:lpstr>
      <vt:lpstr>Přímá citace – příklady </vt:lpstr>
      <vt:lpstr>Parafráze</vt:lpstr>
      <vt:lpstr>Parafráze – příklady </vt:lpstr>
      <vt:lpstr>Seznam použité literatury (Reference list)</vt:lpstr>
      <vt:lpstr>Proč citujeme?</vt:lpstr>
      <vt:lpstr>Co nemusíme citovat</vt:lpstr>
      <vt:lpstr>Prezentace aplikace PowerPoint</vt:lpstr>
      <vt:lpstr>Plagiátorství</vt:lpstr>
      <vt:lpstr>Formy plagiátorství</vt:lpstr>
      <vt:lpstr>Formy plagiátorství</vt:lpstr>
      <vt:lpstr>Nástroje Artificial Intelligence (AI)  a psaní závěrečných prací</vt:lpstr>
      <vt:lpstr>Prezentace aplikace PowerPoint</vt:lpstr>
      <vt:lpstr>Citační styl</vt:lpstr>
      <vt:lpstr>Nejpoužívanější styly na FSS</vt:lpstr>
      <vt:lpstr>Nejpoužívanější styly na FSS</vt:lpstr>
      <vt:lpstr>Prezentace aplikace PowerPoint</vt:lpstr>
      <vt:lpstr>APA style</vt:lpstr>
      <vt:lpstr>Citace v textu</vt:lpstr>
      <vt:lpstr>Citace v textu</vt:lpstr>
      <vt:lpstr>Citace v textu</vt:lpstr>
      <vt:lpstr>Citace v textu</vt:lpstr>
      <vt:lpstr>Citace v textu</vt:lpstr>
      <vt:lpstr>Citace v textu</vt:lpstr>
      <vt:lpstr>Citace v textu</vt:lpstr>
      <vt:lpstr>Citace v textu</vt:lpstr>
      <vt:lpstr>Sekundární citace</vt:lpstr>
      <vt:lpstr>Sekundární citace</vt:lpstr>
      <vt:lpstr>Prezentace aplikace PowerPoint</vt:lpstr>
      <vt:lpstr>Reference list</vt:lpstr>
      <vt:lpstr>Autor – způsob zápisu jmen autorů</vt:lpstr>
      <vt:lpstr>Autor – způsob zápisu jmen autorů</vt:lpstr>
      <vt:lpstr>Autor - organizace </vt:lpstr>
      <vt:lpstr>Autor – dokumenty bez autora</vt:lpstr>
      <vt:lpstr>Datum</vt:lpstr>
      <vt:lpstr>Datum</vt:lpstr>
      <vt:lpstr>Název</vt:lpstr>
      <vt:lpstr>Název</vt:lpstr>
      <vt:lpstr>Zdroj </vt:lpstr>
      <vt:lpstr>DOI a URL</vt:lpstr>
      <vt:lpstr>Prezentace aplikace PowerPoint</vt:lpstr>
      <vt:lpstr>Knihy</vt:lpstr>
      <vt:lpstr>Knihy</vt:lpstr>
      <vt:lpstr>Knihy</vt:lpstr>
      <vt:lpstr>Kapitola v editované knize</vt:lpstr>
      <vt:lpstr>Heslo ve slovníku/encyklopedii</vt:lpstr>
      <vt:lpstr>Článek v časopise</vt:lpstr>
      <vt:lpstr>Článek v časopise</vt:lpstr>
      <vt:lpstr>Článek v časopise</vt:lpstr>
      <vt:lpstr>Článek</vt:lpstr>
      <vt:lpstr>Disertace, diplomové práce – dostupné v archívech/databázích</vt:lpstr>
      <vt:lpstr>Disertace, diplomové práce – dostupné pouze v tištěné podobě</vt:lpstr>
      <vt:lpstr>Zákony</vt:lpstr>
      <vt:lpstr>Výzkumné a jiné zprávy (reports)</vt:lpstr>
      <vt:lpstr>Příspěvek na webu, část webu</vt:lpstr>
      <vt:lpstr>Sociální média</vt:lpstr>
      <vt:lpstr>YouTube, streamovaná videa</vt:lpstr>
      <vt:lpstr>Příspěvek na blogu</vt:lpstr>
      <vt:lpstr>Prezentace aplikace PowerPoint</vt:lpstr>
      <vt:lpstr>Seznam použité literatury</vt:lpstr>
      <vt:lpstr>Seznam použité literatury</vt:lpstr>
      <vt:lpstr>Prezentace aplikace PowerPoint</vt:lpstr>
      <vt:lpstr>Citační manažery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Další citační manažery</vt:lpstr>
      <vt:lpstr>Prezentace aplikace PowerPoint</vt:lpstr>
      <vt:lpstr>Prezentace aplikace PowerPoint</vt:lpstr>
      <vt:lpstr>Citace v Theses.cz </vt:lpstr>
      <vt:lpstr>Kontrola importovaných citací</vt:lpstr>
      <vt:lpstr>Doporučené zdroje k APA stylu</vt:lpstr>
      <vt:lpstr>Doporučené zdroje - video</vt:lpstr>
      <vt:lpstr>Prezentace aplikace PowerPoint</vt:lpstr>
      <vt:lpstr>Seznam použité literatury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Informační zdroje, plagiátorství, citování a citační software</dc:title>
  <dc:creator>Blanka Farkašová</dc:creator>
  <cp:lastModifiedBy>Blanka Farkašová</cp:lastModifiedBy>
  <cp:revision>555</cp:revision>
  <dcterms:created xsi:type="dcterms:W3CDTF">2019-07-22T10:37:01Z</dcterms:created>
  <dcterms:modified xsi:type="dcterms:W3CDTF">2025-03-14T17:27:23Z</dcterms:modified>
</cp:coreProperties>
</file>