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F688-8F76-4575-B98B-64B3C7CDA0C9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596E-93A1-4F07-984F-460EA9287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90A8-16D6-4019-8C08-FA4046BC76EC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635FA-6F97-4EC6-A0D6-AD29790BB1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533E-A7B2-45ED-AD9B-B052C4F7040A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7970-C6E2-4233-BBFB-D8423B7D7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16F42D-C6FE-42FB-998B-C078663BEC4B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883FA1-F760-4A98-9AC1-47586CEECB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2B8E-10CB-49C0-BE6A-59DE60F4CB7B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C9E6-88AA-4E7C-A90C-D24D287281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AA1C-3456-4B73-9165-6F689F8F4841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341A-BE85-4CBF-97F2-56A1A38EBD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5915-73BE-4EB3-B4AD-51ABFE6AA3D2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CE6D-E139-418D-861A-B3F974B89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FE5B3C-5F80-4BEA-935B-B0D141275F8A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B6576-1300-4BEF-A1E2-AC3F5FA3AC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BB355-9253-44F9-B59A-68E0CC425BC2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8F0C-AA63-4087-98ED-8547590AF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76EBB8-848B-4C11-847C-EF4D4C1FBD41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B13AA6-F2A3-44CD-B683-20B7D3649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7BDC6B-397C-41AE-8572-2D68420CD276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99D44C-2645-4A98-AFF3-4554639BF9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B47126-1A7B-4C5E-B39E-3E2CF494F715}" type="datetimeFigureOut">
              <a:rPr lang="cs-CZ"/>
              <a:pPr>
                <a:defRPr/>
              </a:pPr>
              <a:t>22.2.2008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32C8136-90AF-489E-97EA-8BF7C4A3BC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PRÁVO ŽIVOTNÍHO PROSTŘEDÍ</a:t>
            </a:r>
            <a:r>
              <a:rPr lang="cs-CZ" cap="none" smtClean="0">
                <a:latin typeface="Arial" charset="0"/>
              </a:rPr>
              <a:t/>
            </a:r>
            <a:br>
              <a:rPr lang="cs-CZ" cap="none" smtClean="0">
                <a:latin typeface="Arial" charset="0"/>
              </a:rPr>
            </a:br>
            <a:r>
              <a:rPr lang="cs-CZ" sz="2800" cap="none" smtClean="0">
                <a:latin typeface="Arial" charset="0"/>
              </a:rPr>
              <a:t>- úvod do problematiky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r" eaLnBrk="1" hangingPunct="1"/>
            <a:r>
              <a:rPr lang="cs-CZ" smtClean="0"/>
              <a:t>JUDr. Jana Tkáčiková, PhD.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/>
              <a:t>Právo jako nepřímý prostředek k ochraně životního prostředí </a:t>
            </a:r>
          </a:p>
          <a:p>
            <a:pPr eaLnBrk="1" hangingPunct="1">
              <a:defRPr/>
            </a:pPr>
            <a:r>
              <a:rPr lang="cs-CZ" smtClean="0"/>
              <a:t>Právní odvětví, soubor právních norem a institutů</a:t>
            </a:r>
          </a:p>
          <a:p>
            <a:pPr eaLnBrk="1" hangingPunct="1">
              <a:defRPr/>
            </a:pPr>
            <a:r>
              <a:rPr lang="cs-CZ" smtClean="0"/>
              <a:t>Předmět regulace - společenské vztahy související s ochranou životního prostředí </a:t>
            </a:r>
            <a:r>
              <a:rPr lang="cs-CZ" sz="1800" smtClean="0"/>
              <a:t>=</a:t>
            </a:r>
            <a:r>
              <a:rPr lang="cs-CZ" smtClean="0"/>
              <a:t> </a:t>
            </a:r>
            <a:r>
              <a:rPr lang="cs-CZ" sz="1800" smtClean="0"/>
              <a:t>činnosti, jimiž se předchází znečišťování nebo poškozování životního prostředí, nebo se toto znečišťování nebo poškozování omezuje a odstraňuje</a:t>
            </a:r>
            <a:endParaRPr lang="cs-CZ" smtClean="0"/>
          </a:p>
          <a:p>
            <a:pPr eaLnBrk="1" hangingPunct="1">
              <a:defRPr/>
            </a:pPr>
            <a:r>
              <a:rPr lang="cs-CZ" smtClean="0"/>
              <a:t>Objekt - hmotná část (složky) životního prostředí </a:t>
            </a:r>
          </a:p>
          <a:p>
            <a:pPr algn="just" eaLnBrk="1" hangingPunct="1">
              <a:defRPr/>
            </a:pPr>
            <a:r>
              <a:rPr lang="cs-CZ" sz="2000" b="1" smtClean="0"/>
              <a:t>Životní prostředí</a:t>
            </a:r>
            <a:r>
              <a:rPr lang="cs-CZ" sz="2000" smtClean="0"/>
              <a:t> = vše, co vytváří přirozené podmínky existence organismů včetně člověka a je předpokladem jejich dalšího vývoje. Jeho složkami jsou zejména ovzduší, voda, horniny, půda, organismy, ekosystémy a energie.</a:t>
            </a:r>
          </a:p>
          <a:p>
            <a:pPr algn="just" eaLnBrk="1" hangingPunct="1">
              <a:defRPr/>
            </a:pPr>
            <a:r>
              <a:rPr lang="cs-CZ" sz="2000" smtClean="0"/>
              <a:t>Životní podmínky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PRÁVO ŽIVOTNÍHO PROSTŘEDÍ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ZVLÁŠTNOSTI životního prostředí</a:t>
            </a:r>
          </a:p>
        </p:txBody>
      </p:sp>
      <p:sp>
        <p:nvSpPr>
          <p:cNvPr id="15362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Životní prostředí předpokladem jakékoli formy života při udržení určité kvality</a:t>
            </a:r>
          </a:p>
          <a:p>
            <a:pPr eaLnBrk="1" hangingPunct="1"/>
            <a:r>
              <a:rPr lang="cs-CZ" smtClean="0"/>
              <a:t>Nezrušitelná jednota a propojení živých organismů a životního prostředí</a:t>
            </a:r>
          </a:p>
          <a:p>
            <a:pPr eaLnBrk="1" hangingPunct="1"/>
            <a:r>
              <a:rPr lang="cs-CZ" smtClean="0"/>
              <a:t>Stav životního prostředí výsledkem spolupůsobení mnoha různých faktorů s časově rozdílnými důsledky</a:t>
            </a:r>
          </a:p>
          <a:p>
            <a:pPr eaLnBrk="1" hangingPunct="1"/>
            <a:r>
              <a:rPr lang="cs-CZ" smtClean="0"/>
              <a:t>Nezvratnost nebo velká nákladnost odstranění nepříznivých důsledků</a:t>
            </a:r>
          </a:p>
          <a:p>
            <a:pPr eaLnBrk="1" hangingPunct="1"/>
            <a:r>
              <a:rPr lang="cs-CZ" smtClean="0"/>
              <a:t>Působení přírodních zákonů</a:t>
            </a:r>
          </a:p>
          <a:p>
            <a:pPr eaLnBrk="1" hangingPunct="1"/>
            <a:r>
              <a:rPr lang="cs-CZ" smtClean="0"/>
              <a:t>Zájem jednotlivce i zájem veřejnosti na ochraně životního prostředí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METODA PRÁVNÍ REGULACE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= právní prostředky k regulaci společenských vztahů </a:t>
            </a:r>
          </a:p>
          <a:p>
            <a:pPr eaLnBrk="1" hangingPunct="1"/>
            <a:r>
              <a:rPr lang="cs-CZ" sz="2000" smtClean="0"/>
              <a:t>kombinace veřejnoprávních (převaha) a soukromoprávních</a:t>
            </a:r>
          </a:p>
          <a:p>
            <a:pPr eaLnBrk="1" hangingPunct="1"/>
            <a:r>
              <a:rPr lang="cs-CZ" sz="2000" smtClean="0"/>
              <a:t>Druhy prostředků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000" b="1" smtClean="0"/>
              <a:t>Administrativně-právní a koncepční</a:t>
            </a:r>
            <a:r>
              <a:rPr lang="cs-CZ" sz="2000" smtClean="0"/>
              <a:t> – přímé působení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	- např. ukládání povinností, stanovování standardů, kategorizace objektů ochrany, kontrola a dozor, řízení a jiné postupy, právní odpovědnost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	- např. plánování, vytváření koncepcí, programů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000" b="1" smtClean="0"/>
              <a:t>Ekonomické</a:t>
            </a:r>
            <a:r>
              <a:rPr lang="cs-CZ" sz="2000" smtClean="0"/>
              <a:t> – nepřímé působení, funkce motivační, fiskální, kompenzační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	- např. poplatky, daně, daňová zvýhodnění, dotace, půjčky, obchodovatelné emisní povolenky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SYSTÉM A PRAMENY PRÁVA ŽIVOTNÍHO PROSTŘEDÍ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smtClean="0"/>
              <a:t>Obecná část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Ústava a Listina základních práv a svobod</a:t>
            </a:r>
            <a:endParaRPr lang="cs-CZ" sz="2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>
                <a:latin typeface="Arial" charset="0"/>
              </a:rPr>
              <a:t>	- </a:t>
            </a:r>
            <a:r>
              <a:rPr lang="cs-CZ" sz="2200" smtClean="0"/>
              <a:t>zákon č. 17/1992 Sb., o životním prostředí</a:t>
            </a:r>
            <a:endParaRPr lang="cs-CZ" sz="2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>
                <a:latin typeface="Arial" charset="0"/>
              </a:rPr>
              <a:t>	- </a:t>
            </a:r>
            <a:r>
              <a:rPr lang="cs-CZ" sz="2200" smtClean="0"/>
              <a:t>zákon organizačního zabezpečení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zákony odpovědnostní</a:t>
            </a:r>
            <a:endParaRPr lang="cs-CZ" sz="2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průřezové zákony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Zvláštní část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zákony na ochranu složek životního prostředí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zákony na ochrany životního prostředí před zdroji ohrožení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- dotýkající se ochrany životního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Mezinárodní právo – čl. 10 generální recepční klauzule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Komunitární právo – ČR jako členský stát EU i 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ÚSTAVNÍ ZÁKLADY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Ústava – čl. 7 „stát dbá o šetrné využívání přírodních zdrojů a ochranu přírodního bohatství“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Listina základních práva a svobod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čl. 35</a:t>
            </a:r>
            <a:r>
              <a:rPr lang="cs-CZ" sz="2000" smtClean="0"/>
              <a:t> – ekologický článek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!!čl. 41 – možnost dovolávat se v mezích zákonů!!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000" smtClean="0"/>
              <a:t>odst. 1 – právo na příznivé životní prostředí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000" smtClean="0"/>
              <a:t>odst. 2 – právo na včasné a úplné informace o stavu životního prostředí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000" smtClean="0"/>
              <a:t>odst. 3 – zákaz ohrožování nebo poškozování životního prostředí nad míru stanovenou zákonem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čl. 6</a:t>
            </a:r>
            <a:r>
              <a:rPr lang="cs-CZ" sz="2000" smtClean="0"/>
              <a:t> – právo na život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čl. 31</a:t>
            </a:r>
            <a:r>
              <a:rPr lang="cs-CZ" sz="2000" smtClean="0"/>
              <a:t> – právo na ochranu zdraví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čl. 11</a:t>
            </a:r>
            <a:r>
              <a:rPr lang="cs-CZ" sz="2000" smtClean="0"/>
              <a:t> – vlastnictví a ochrana životního prostředí</a:t>
            </a:r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PRINCIPY PRÁVA ŽIVOTNÍHO PROSTŘEDÍ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Princip nejvyšší ochrany (čl. 11 a 35 LZPS)</a:t>
            </a:r>
          </a:p>
          <a:p>
            <a:pPr eaLnBrk="1" hangingPunct="1"/>
            <a:r>
              <a:rPr lang="cs-CZ" smtClean="0"/>
              <a:t>Princip komplexní a integrované ochrany ŽP </a:t>
            </a:r>
          </a:p>
          <a:p>
            <a:pPr eaLnBrk="1" hangingPunct="1"/>
            <a:r>
              <a:rPr lang="cs-CZ" smtClean="0"/>
              <a:t>Princip trvale udržitelného rozvoje (§ 6 ZŽP)</a:t>
            </a:r>
          </a:p>
          <a:p>
            <a:pPr eaLnBrk="1" hangingPunct="1"/>
            <a:r>
              <a:rPr lang="cs-CZ" smtClean="0"/>
              <a:t>Princip únosného zatížení území (§ 5 ZŽP)</a:t>
            </a:r>
          </a:p>
          <a:p>
            <a:pPr eaLnBrk="1" hangingPunct="1"/>
            <a:r>
              <a:rPr lang="cs-CZ" smtClean="0"/>
              <a:t>Princip přípustné míry znečišťování (§ 12 ZŽP)</a:t>
            </a:r>
          </a:p>
          <a:p>
            <a:pPr eaLnBrk="1" hangingPunct="1"/>
            <a:r>
              <a:rPr lang="cs-CZ" smtClean="0"/>
              <a:t>Princip prevence (§ 17 a 18 ZŽP)</a:t>
            </a:r>
          </a:p>
          <a:p>
            <a:pPr eaLnBrk="1" hangingPunct="1"/>
            <a:r>
              <a:rPr lang="cs-CZ" smtClean="0"/>
              <a:t>Princip předběžné opatrnosti (§ 13 ZŽP)</a:t>
            </a:r>
          </a:p>
          <a:p>
            <a:pPr eaLnBrk="1" hangingPunct="1"/>
            <a:r>
              <a:rPr lang="cs-CZ" smtClean="0"/>
              <a:t>Princip znečišťovatel platí = odpovědnost původce</a:t>
            </a:r>
          </a:p>
          <a:p>
            <a:pPr eaLnBrk="1" hangingPunct="1"/>
            <a:r>
              <a:rPr lang="cs-CZ" smtClean="0"/>
              <a:t>Princip účasti veřejnosti</a:t>
            </a:r>
          </a:p>
          <a:p>
            <a:pPr eaLnBrk="1" hangingPunct="1"/>
            <a:r>
              <a:rPr lang="cs-CZ" smtClean="0"/>
              <a:t>Princip ochrany životního prostředí jako všeobecné povinnosti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415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7</vt:i4>
      </vt:variant>
    </vt:vector>
  </HeadingPairs>
  <TitlesOfParts>
    <vt:vector size="19" baseType="lpstr">
      <vt:lpstr>Arial</vt:lpstr>
      <vt:lpstr>Century Schoolbook</vt:lpstr>
      <vt:lpstr>Wingdings</vt:lpstr>
      <vt:lpstr>Wingdings 2</vt:lpstr>
      <vt:lpstr>Calibri</vt:lpstr>
      <vt:lpstr>Arkýř</vt:lpstr>
      <vt:lpstr>Arkýř</vt:lpstr>
      <vt:lpstr>Arkýř</vt:lpstr>
      <vt:lpstr>Arkýř</vt:lpstr>
      <vt:lpstr>Arkýř</vt:lpstr>
      <vt:lpstr>Arkýř</vt:lpstr>
      <vt:lpstr>Arkýř</vt:lpstr>
      <vt:lpstr>PRÁVO ŽIVOTNÍHO PROSTŘEDÍ - úvod do problematiky</vt:lpstr>
      <vt:lpstr>PRÁVO ŽIVOTNÍHO PROSTŘEDÍ</vt:lpstr>
      <vt:lpstr>ZVLÁŠTNOSTI životního prostředí</vt:lpstr>
      <vt:lpstr>METODA PRÁVNÍ REGULACE</vt:lpstr>
      <vt:lpstr>SYSTÉM A PRAMENY PRÁVA ŽIVOTNÍHO PROSTŘEDÍ</vt:lpstr>
      <vt:lpstr>ÚSTAVNÍ ZÁKLADY</vt:lpstr>
      <vt:lpstr>PRINCIPY PRÁVA ŽIVOTNÍHO PROSTŘEDÍ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životního prostředí</dc:title>
  <dc:creator>Petr Vaculík</dc:creator>
  <cp:lastModifiedBy>14747</cp:lastModifiedBy>
  <cp:revision>10</cp:revision>
  <dcterms:created xsi:type="dcterms:W3CDTF">2008-02-19T18:33:47Z</dcterms:created>
  <dcterms:modified xsi:type="dcterms:W3CDTF">2008-02-22T09:58:21Z</dcterms:modified>
</cp:coreProperties>
</file>