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C1425B3-1974-4C31-A00B-E5664781D3F7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F9A10E-B83B-45C3-8635-0125B1A9F9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66280-A327-4633-9F81-8E7CBE68871A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92F9-9C4D-4EBF-8C31-2998005A8D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E588-D594-42E3-9368-FED51DA7241F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F0D3-AF1C-4E01-8F25-262F242A85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3D7F-FB5E-418C-AD81-94F7796773E2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C47B-CEC5-4ECB-A3E1-9F76AC4BE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71B1A6-B29A-40D1-9C10-DEF270AD2318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0715E8-C222-42C3-AC38-9F49427436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F0CFD9-366A-48BE-9301-5D4002EBF98F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DD2BD9-F89E-45BD-A833-37A160BB75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E73423-EE7F-49A7-A442-638D7E388381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208CA9-F288-4DC7-BA73-43DC250546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1D4FF8-A86D-46AB-8DB1-8E516483BCA8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E716DF-C5C7-4141-B19F-74E897A3A3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D3388-4253-42E5-B14C-B8D6DDC9A508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878C-C569-4C7D-B6D2-37D031E10E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B8DD40-98F8-45EB-8DFD-3A6455FC8D8B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A8856E-9509-472B-A21A-71B5EDC047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5FB5688-04A9-40F9-A28A-FF68B4E079B4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0DD9C6-F923-48A0-8707-911529928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2055987-D9D7-4256-BAB9-D2D13EE7197A}" type="datetimeFigureOut">
              <a:rPr lang="cs-CZ"/>
              <a:pPr>
                <a:defRPr/>
              </a:pPr>
              <a:t>22.2.2008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34FE7FA-FE0C-4ED2-ACC7-BC37F104F5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Prevence v právu životního prostředí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cs-CZ" smtClean="0"/>
              <a:t>JUDr. Jana Tkáčiková,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Zařízení: stacionární technická jednotka, ve které probíhá jedna či více průmyslových činností uvedených v příloze č. 1 k tomuto zákonu, a jakékoli další s tím přímo spojené činnosti, které po technické stránce souvisejí s průmyslovými činnostmi uvedenými v příloze č. 1 k tomuto zákonu probíhajícími v dotčeném místě a mohly by ovlivnit emise a znečištění, nejde-li o stacionární technickou jednotku používanou k výzkumu, vývoji a zkoušení nových výrobků a procesů; za zařízení se považuje i stacionární technická jednotka neuvedená v příloze č. 1 k tomuto zákonu, jestliže provozovatel zařízení pro ni požádá o vydání integrovaného povolení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Předmět integrovaného povolování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Podání ž</a:t>
            </a:r>
            <a:r>
              <a:rPr lang="pt-BR" dirty="0" smtClean="0"/>
              <a:t>ádost</a:t>
            </a:r>
            <a:r>
              <a:rPr lang="cs-CZ" dirty="0" smtClean="0"/>
              <a:t>i</a:t>
            </a:r>
            <a:r>
              <a:rPr lang="pt-BR" dirty="0" smtClean="0"/>
              <a:t> o vydání integrovaného povolení</a:t>
            </a:r>
            <a:r>
              <a:rPr lang="cs-CZ" dirty="0" smtClean="0"/>
              <a:t> provozovatelem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Vyjádření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účastníků řízení (provozovatel, dotčená obec a kraj, občanské sdružení)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příslušných správních úřadů podle zvláštních předpisů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dotčeného státu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odborně způsobilé osoby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Ústní jednání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Rozhodnutí o žádosti (vč. závazných podmínek provozu)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Přezkum plnění závazných podmínek integrovaného povolení po 8 letech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Řízení o vydání integrovaného povolení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Prevence</a:t>
            </a:r>
          </a:p>
          <a:p>
            <a:r>
              <a:rPr lang="cs-CZ" smtClean="0"/>
              <a:t>Včasnosti a průběžné kontroly</a:t>
            </a:r>
          </a:p>
          <a:p>
            <a:r>
              <a:rPr lang="cs-CZ" smtClean="0"/>
              <a:t>Výběru zařízení</a:t>
            </a:r>
          </a:p>
          <a:p>
            <a:r>
              <a:rPr lang="cs-CZ" smtClean="0"/>
              <a:t>Nejlepších dostupných technik</a:t>
            </a:r>
          </a:p>
          <a:p>
            <a:r>
              <a:rPr lang="cs-CZ" smtClean="0"/>
              <a:t>Odbornosti</a:t>
            </a:r>
          </a:p>
          <a:p>
            <a:r>
              <a:rPr lang="cs-CZ" smtClean="0"/>
              <a:t>Informovanosti a účasti veřejnosti</a:t>
            </a:r>
          </a:p>
          <a:p>
            <a:r>
              <a:rPr lang="cs-CZ" smtClean="0"/>
              <a:t>Spolupráce</a:t>
            </a:r>
          </a:p>
          <a:p>
            <a:r>
              <a:rPr lang="cs-CZ" smtClean="0"/>
              <a:t>Komplexnosti</a:t>
            </a:r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Principy integrovaného povolování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Zákon č. 183/2006 Sb.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Cílem územního plánování je vytvářet předpoklady pro výstavbu a pro udržitelný rozvoj území, spočívající ve vyváženém vztahu podmínek pro příznivé životní prostředí, pro hospodářský rozvoj a pro soudržnost společenství obyvatel území a který uspokojuje potřeby současné generace, aniž by ohrožoval podmínky života generací budoucích.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Koordinace veřejných a soukromých zájmů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Územní plánování a územní řízení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zjišťovat a posuzovat stav území, jeho přírodní, kulturní a civilizační hodnoty,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prověřovat a posuzovat potřebu změn v území, veřejný zájem na jejich provedení, jejich přínosy, problémy, rizika s ohledem například na veřejné zdraví, životní prostředí, geologickou stavbu území, vliv na veřejnou infrastrukturu a na její hospodárné využívání,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vytvářet v území podmínky pro snižování nebezpečí ekologických a přírodních katastrof a pro odstraňování jejich důsledků, a to přírodě blízkým způsobem, …..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Úkoly územního plánování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Územně plánovací podklady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územně analytické podklady - zjišťují a vyhodnocují stav a vývoj území, obsahují mj. limity využití území a rozbor udržitelného rozvoje území</a:t>
            </a:r>
          </a:p>
          <a:p>
            <a:pPr marL="365760" indent="-256032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 smtClean="0"/>
              <a:t>územní studie - ověřují možnosti a podmínky změn v území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Politika územního rozvoje - </a:t>
            </a:r>
            <a:r>
              <a:rPr lang="cs-CZ" sz="2200" dirty="0" smtClean="0"/>
              <a:t>určuje v daném období požadavky na konkretizaci úkolů územního plánování v republikových, </a:t>
            </a:r>
            <a:r>
              <a:rPr lang="cs-CZ" sz="2200" dirty="0" err="1" smtClean="0"/>
              <a:t>přeshraničních</a:t>
            </a:r>
            <a:r>
              <a:rPr lang="cs-CZ" sz="2200" dirty="0" smtClean="0"/>
              <a:t> a mezinárodních souvislostech, zejména s ohledem na udržitelný rozvoj území, a určuje strategii a základní podmínky pro naplňování těchto úkolů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Pořizovatelem Ministerstvo pro místní rozvoj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Schvaluje vláda ve formě sdělení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Závaznost pro nižší nástroje územního plánování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Podléhá vyhodnocení vlivů na trvale udržitelný rozvoj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Nástroje územního plánování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Územně plánovací dokumentace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Zásady územního rozvoje </a:t>
            </a:r>
            <a:r>
              <a:rPr lang="cs-CZ" dirty="0" smtClean="0"/>
              <a:t>- stanoví základní požadavky na účelné a hospodárné uspořádání území kraje, vymezí plochy nebo koridory </a:t>
            </a:r>
            <a:r>
              <a:rPr lang="cs-CZ" dirty="0" err="1" smtClean="0"/>
              <a:t>nadmístního</a:t>
            </a:r>
            <a:r>
              <a:rPr lang="cs-CZ" dirty="0" smtClean="0"/>
              <a:t> významu a stanoví požadavky na jejich využití, zejména plochy nebo koridory pro veřejně prospěšné stavby, veřejně prospěšná opatření, stanoví kritéria pro rozhodování o možných variantách nebo alternativách změn v jejich využití.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Územní plán </a:t>
            </a:r>
            <a:r>
              <a:rPr lang="cs-CZ" dirty="0" smtClean="0"/>
              <a:t>– stanoví základní koncepci rozvoje území obce, ochrany jeho hodnot, jeho plošného a prostorového uspořádání (dále jen "urbanistická koncepce"), uspořádání krajiny a koncepci veřejné infrastruktury.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Regulační plán </a:t>
            </a:r>
            <a:r>
              <a:rPr lang="cs-CZ" dirty="0" smtClean="0"/>
              <a:t>- stanoví podrobné podmínky pro využití pozemků, pro umístění a prostorové uspořádání staveb, pro ochranu hodnot a charakteru území a pro vytváření příznivého životního prostředí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Nástroje územního plánování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Opatření obecné povahy podle správního řádu</a:t>
            </a:r>
          </a:p>
          <a:p>
            <a:r>
              <a:rPr lang="cs-CZ" smtClean="0"/>
              <a:t>Hierarchická závaznost</a:t>
            </a:r>
          </a:p>
          <a:p>
            <a:r>
              <a:rPr lang="cs-CZ" smtClean="0"/>
              <a:t>Pořizovatel: krajský nebo obecní úřad</a:t>
            </a:r>
          </a:p>
          <a:p>
            <a:r>
              <a:rPr lang="cs-CZ" smtClean="0"/>
              <a:t>Schválení zastupitelstvem kraje nebo obce</a:t>
            </a:r>
          </a:p>
          <a:p>
            <a:r>
              <a:rPr lang="cs-CZ" smtClean="0"/>
              <a:t>Účast veřejnosti</a:t>
            </a:r>
          </a:p>
          <a:p>
            <a:r>
              <a:rPr lang="cs-CZ" smtClean="0"/>
              <a:t>Podléhá vyhodnocení vlivů na udržitelný rozvoj území, resp. na životní prostředí</a:t>
            </a:r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Územně plánovací dokumentace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i="1" dirty="0" smtClean="0"/>
              <a:t>„Umisťovat stavby nebo zařízení, jejich změny, měnit jejich vliv na využití území, měnit využití území a chránit důležité zájmy v území lze jen na základě územního rozhodnutí nebo územního souhlasu, nestanoví-li zákon jinak.“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např. schválení regulační plán, rozhodnutí pozemkového úřadu v rámci pozemkových úprav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Druhy územních rozhodnutí: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 umístění stavby nebo zařízení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 změně využití území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 změně stavby a o změně vlivu stavby na využití území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 ochranném pásmu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Územní rozhodnutí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Subjekty: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Stavební úřad - rozhodnutí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Dotčené orgány - stanoviska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Účastníci řízení - námitky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Veřejnost – připomínky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Soulad záměru s: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s vydanou územně plánovací dokumentací,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s cíli a úkoly územního plánování,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s obecnými požadavky na využívání území,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2200" dirty="0" smtClean="0"/>
              <a:t>s požadavky zvláštních právních předpisů a se stanovisky dotčených orgánů a s ochranou práv a právem chráněných zájmů účastníků řízení.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Územní řízení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Listina základních práva a svobod</a:t>
            </a:r>
          </a:p>
          <a:p>
            <a:r>
              <a:rPr lang="cs-CZ" smtClean="0"/>
              <a:t>Zákon č. 17/1992 Sb., o životním prostředí</a:t>
            </a:r>
          </a:p>
          <a:p>
            <a:r>
              <a:rPr lang="cs-CZ" smtClean="0"/>
              <a:t>Občanský zákoník §§ 415 an.</a:t>
            </a:r>
          </a:p>
          <a:p>
            <a:r>
              <a:rPr lang="cs-CZ" smtClean="0"/>
              <a:t>Zákon č. 183/2006 Sb., stavební zákon</a:t>
            </a:r>
          </a:p>
          <a:p>
            <a:r>
              <a:rPr lang="cs-CZ" smtClean="0"/>
              <a:t>Zákon č. 100/2001 Sb., o posuzování vlivů na životní prostředí</a:t>
            </a:r>
          </a:p>
          <a:p>
            <a:r>
              <a:rPr lang="cs-CZ" smtClean="0"/>
              <a:t>Zákon č. 76/2002 Sb., o integrované prevenci a omezování znečištění</a:t>
            </a:r>
          </a:p>
          <a:p>
            <a:r>
              <a:rPr lang="cs-CZ" smtClean="0"/>
              <a:t>Zákon č. 59/2006 Sb., o prevenci závažných havárií</a:t>
            </a:r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Prameny právní úpravy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Prevence závažných havárií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Zákon č. 59/2006 Sb. + negativní vymezení</a:t>
            </a:r>
          </a:p>
          <a:p>
            <a:r>
              <a:rPr lang="cs-CZ" i="1" smtClean="0">
                <a:latin typeface="Arial" charset="0"/>
              </a:rPr>
              <a:t>systém prevence závažných havárií pro </a:t>
            </a:r>
            <a:r>
              <a:rPr lang="cs-CZ" b="1" i="1" smtClean="0">
                <a:latin typeface="Arial" charset="0"/>
              </a:rPr>
              <a:t>objekty a zařízení</a:t>
            </a:r>
            <a:r>
              <a:rPr lang="cs-CZ" i="1" smtClean="0">
                <a:latin typeface="Arial" charset="0"/>
              </a:rPr>
              <a:t>, v nichž je umístěna vybraná </a:t>
            </a:r>
            <a:r>
              <a:rPr lang="cs-CZ" b="1" i="1" smtClean="0">
                <a:latin typeface="Arial" charset="0"/>
              </a:rPr>
              <a:t>nebezpečná chemická látka nebo chemický přípravek</a:t>
            </a:r>
            <a:r>
              <a:rPr lang="cs-CZ" i="1" smtClean="0">
                <a:latin typeface="Arial" charset="0"/>
              </a:rPr>
              <a:t> s cílem snížit pravděpodobnost vzniku a omezit následky </a:t>
            </a:r>
            <a:r>
              <a:rPr lang="cs-CZ" b="1" i="1" smtClean="0">
                <a:latin typeface="Arial" charset="0"/>
              </a:rPr>
              <a:t>závažných havárií</a:t>
            </a:r>
            <a:r>
              <a:rPr lang="cs-CZ" i="1" smtClean="0">
                <a:latin typeface="Arial" charset="0"/>
              </a:rPr>
              <a:t> na zdraví a životy lidí, hospodářská zvířata, životní prostředí a majetek v objektech a zařízeních a v jejich okolí</a:t>
            </a:r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Povinnosti provozovatele objektu nebo zařízení</a:t>
            </a:r>
            <a:r>
              <a:rPr lang="cs-CZ" sz="3700" smtClean="0">
                <a:effectLst/>
                <a:latin typeface="Arial" charset="0"/>
              </a:rPr>
              <a:t> 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Seznam nebezpečných látek 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Zařazení do skupiny A nebo B krajským úřadem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Provedení analýzy a zhodnocení rizik závažné havárie provozovatelem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Zpracování bezpečnostního programu (sk. A)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Zpracování bezpečnostní zprávy (sk. B)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Sjednání pojištění za škody vzniklé v důsledku závažné havárie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Zpracování plánu fyzické ochrany</a:t>
            </a:r>
          </a:p>
          <a:p>
            <a:pPr>
              <a:lnSpc>
                <a:spcPct val="90000"/>
              </a:lnSpc>
            </a:pPr>
            <a:r>
              <a:rPr lang="cs-CZ" smtClean="0">
                <a:latin typeface="Arial" charset="0"/>
              </a:rPr>
              <a:t>Havarijní plánování – vnější a vnitřní havarijní plán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17/1 povinnost každého předcházet  znečišťování nebo poškozování ŽP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17/2 povinnost provádět zhodnocení vlivu činností na ŽP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17/3 povinnost zabezpečit plnění podmínek ochrany ŽP u výrobků, látek, technologií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18/1 povinnost sledovat působení možné negativní činnosti na ŽP a znát možné důsledky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18/2 povinnost poskytovat informace o působení na ŽP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§ 19 povinnost </a:t>
            </a:r>
            <a:r>
              <a:rPr lang="cs-CZ" dirty="0" err="1" smtClean="0"/>
              <a:t>zakročovací</a:t>
            </a:r>
            <a:r>
              <a:rPr lang="cs-CZ" dirty="0" smtClean="0"/>
              <a:t> a ohlašovací v případě zjištění ohrožení nebo poškození ŽP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Zákon o životním prostředí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Zákon č. 100/2001 Sb.</a:t>
            </a:r>
          </a:p>
          <a:p>
            <a:r>
              <a:rPr lang="cs-CZ" smtClean="0"/>
              <a:t>Zvláštní právní úprava:</a:t>
            </a:r>
          </a:p>
          <a:p>
            <a:r>
              <a:rPr lang="cs-CZ" smtClean="0"/>
              <a:t>Zákon č. 114/1992 Sb., o ochraně přírody a krajiny</a:t>
            </a:r>
          </a:p>
          <a:p>
            <a:r>
              <a:rPr lang="cs-CZ" smtClean="0"/>
              <a:t>Zákon č. 183/2006 Sb., stavební zákon</a:t>
            </a:r>
          </a:p>
          <a:p>
            <a:r>
              <a:rPr lang="cs-CZ" smtClean="0"/>
              <a:t>Cíl: komplexní odborné posouzení přímých i nepřímých vlivů záměru nebo koncepce na životní prostředí a zdraví před samotným rozhodováním o jejich provedení</a:t>
            </a:r>
          </a:p>
          <a:p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Posuzování vlivů na životní prostředí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Záměry: stavby, činnosti a technologie uvedené v příloze č. 1</a:t>
            </a:r>
          </a:p>
          <a:p>
            <a:r>
              <a:rPr lang="cs-CZ" smtClean="0"/>
              <a:t>Koncepce: strategie, politiky, plány nebo programy zpracované nebo zadané orgánem veřejné správy a následně orgánem veřejné správy schvalované nebo ke schválení předkládané</a:t>
            </a:r>
          </a:p>
          <a:p>
            <a:r>
              <a:rPr lang="cs-CZ" smtClean="0"/>
              <a:t>Vnitrostátní nebo mezistátní rozměr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Předmět posuzování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Příslušný úřad</a:t>
            </a:r>
            <a:r>
              <a:rPr lang="cs-CZ" dirty="0" smtClean="0"/>
              <a:t>: Ministerstvo životního prostředí (sloupec A) nebo orgán kraje v přenesené působnosti (sloupec B)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Dotčený správní úřad</a:t>
            </a:r>
            <a:r>
              <a:rPr lang="cs-CZ" dirty="0" smtClean="0"/>
              <a:t>: správní úřad hájící zájmy chráněné zvláštními právními předpisy a Česká inspekce životního prostředí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Dotčený územní samosprávný celek</a:t>
            </a:r>
            <a:r>
              <a:rPr lang="cs-CZ" dirty="0" smtClean="0"/>
              <a:t>: územní samosprávný celek, jehož správní obvod alespoň zčásti tvoří území, jehož životní prostředí a obyvatelstvo by mohlo být závažně ovlivněno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Oznamovatel</a:t>
            </a:r>
            <a:r>
              <a:rPr lang="cs-CZ" dirty="0" smtClean="0"/>
              <a:t>: ten, kdo hodlá provést záměr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Předkladatel</a:t>
            </a:r>
            <a:r>
              <a:rPr lang="cs-CZ" dirty="0" smtClean="0"/>
              <a:t>: ten, kdo předkládá podnět ke zpracování koncepce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Veřejnost</a:t>
            </a:r>
            <a:r>
              <a:rPr lang="cs-CZ" dirty="0" smtClean="0"/>
              <a:t>: každá fyzická nebo právnická osoba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 smtClean="0"/>
              <a:t>Občanské sdružení nebo obecně prospěšná společnost (</a:t>
            </a:r>
            <a:r>
              <a:rPr lang="cs-CZ" dirty="0" smtClean="0"/>
              <a:t>§ 23 odst. 9)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Zpracovávat dokumentaci, posudek a zpracovávat vyhodnocení jsou oprávněny jen fyzické osoby, které jsou </a:t>
            </a:r>
            <a:r>
              <a:rPr lang="cs-CZ" b="1" dirty="0" smtClean="0"/>
              <a:t>držiteli autorizace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Subjekty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Proces posuzování vlivů </a:t>
            </a:r>
            <a:br>
              <a:rPr lang="cs-CZ" dirty="0" smtClean="0"/>
            </a:br>
            <a:r>
              <a:rPr lang="cs-CZ" dirty="0" smtClean="0"/>
              <a:t>záměru a koncepce</a:t>
            </a:r>
            <a:endParaRPr lang="cs-CZ" dirty="0"/>
          </a:p>
        </p:txBody>
      </p:sp>
      <p:sp>
        <p:nvSpPr>
          <p:cNvPr id="19458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9459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endParaRPr lang="cs-CZ" smtClean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</p:spPr>
        <p:txBody>
          <a:bodyPr>
            <a:normAutofit fontScale="92500" lnSpcReduction="20000"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Oznámení záměru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Zjišťovací řízení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Zpracování dokumentace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Zpracování posudku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Veřejné projednání dokumentace a posudku</a:t>
            </a:r>
          </a:p>
          <a:p>
            <a:pPr marL="624078" indent="-514350" fontAlgn="auto">
              <a:spcAft>
                <a:spcPts val="0"/>
              </a:spcAft>
              <a:buFont typeface="Wingdings 3"/>
              <a:buAutoNum type="arabicParenR"/>
              <a:defRPr/>
            </a:pPr>
            <a:r>
              <a:rPr lang="cs-CZ" dirty="0" smtClean="0"/>
              <a:t>Vydání stanoviska k posouzení vlivů provedení záměru na životní prostředí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</p:spPr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Oznámení koncepce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Zjišťovací řízení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Zpracování vyhodnocení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Veřejné projednání návrhu koncepce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Vydání stanoviska k návrhu koncepce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Sledování a rozbor vlivů schválené koncepce na životní prostředí a veřejné zdraví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Trvale udržitelného rozvoje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Integrace ochrany ŽP do plánovacích a rozhodovacích procesů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Prevence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Výběru aktivit podléhajících posuzování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Komplexnosti hodnocení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Variantnosti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Včasnosti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Odbornosti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Účasti veřejnosti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err="1" smtClean="0"/>
              <a:t>Dvoustupňovosti</a:t>
            </a:r>
            <a:endParaRPr lang="cs-CZ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(ne)závaznosti stanoviska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Zásady posuzování vlivů na ŽP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Zákon č. 76/2002 Sb.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Cíl: maximální ochrana životního prostředí JAKO CELKU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Integrované povolení: rozhodnutí, kterým se stanoví podmínky k provozu zařízení, včetně provozu činností přímo spojených s provozem zařízení v místě a které se vydává namísto rozhodnutí, stanovisek, vyjádření a souhlasů vydávaných podle zvláštních právních předpisů v oblasti ochrany životního prostředí, ochrany veřejného zdraví a v oblasti zemědělství.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Předmět povolování: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Integrované povolování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1170</Words>
  <Application>Microsoft Office PowerPoint</Application>
  <PresentationFormat>On-screen Show (4:3)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21</vt:i4>
      </vt:variant>
    </vt:vector>
  </HeadingPairs>
  <TitlesOfParts>
    <vt:vector size="36" baseType="lpstr">
      <vt:lpstr>Lucida Sans Unicode</vt:lpstr>
      <vt:lpstr>Arial</vt:lpstr>
      <vt:lpstr>Wingdings 3</vt:lpstr>
      <vt:lpstr>Verdana</vt:lpstr>
      <vt:lpstr>Wingdings 2</vt:lpstr>
      <vt:lpstr>Calibri</vt:lpstr>
      <vt:lpstr>Wingdings</vt:lpstr>
      <vt:lpstr>Shluk</vt:lpstr>
      <vt:lpstr>Shluk</vt:lpstr>
      <vt:lpstr>Shluk</vt:lpstr>
      <vt:lpstr>Shluk</vt:lpstr>
      <vt:lpstr>Shluk</vt:lpstr>
      <vt:lpstr>Shluk</vt:lpstr>
      <vt:lpstr>Shluk</vt:lpstr>
      <vt:lpstr>Shluk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Prevence závažných havárií</vt:lpstr>
      <vt:lpstr>Povinnosti provozovatele objektu nebo zařízení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v právu životního prostředí</dc:title>
  <dc:creator>Petr Vaculík</dc:creator>
  <cp:lastModifiedBy>14747</cp:lastModifiedBy>
  <cp:revision>16</cp:revision>
  <dcterms:created xsi:type="dcterms:W3CDTF">2008-02-21T21:43:43Z</dcterms:created>
  <dcterms:modified xsi:type="dcterms:W3CDTF">2008-02-22T09:52:13Z</dcterms:modified>
</cp:coreProperties>
</file>