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50"/>
  </p:notesMasterIdLst>
  <p:handoutMasterIdLst>
    <p:handoutMasterId r:id="rId51"/>
  </p:handoutMasterIdLst>
  <p:sldIdLst>
    <p:sldId id="286" r:id="rId2"/>
    <p:sldId id="294" r:id="rId3"/>
    <p:sldId id="295" r:id="rId4"/>
    <p:sldId id="314" r:id="rId5"/>
    <p:sldId id="347" r:id="rId6"/>
    <p:sldId id="309" r:id="rId7"/>
    <p:sldId id="310" r:id="rId8"/>
    <p:sldId id="311" r:id="rId9"/>
    <p:sldId id="312" r:id="rId10"/>
    <p:sldId id="313" r:id="rId11"/>
    <p:sldId id="315" r:id="rId12"/>
    <p:sldId id="316" r:id="rId13"/>
    <p:sldId id="317" r:id="rId14"/>
    <p:sldId id="348" r:id="rId15"/>
    <p:sldId id="318" r:id="rId16"/>
    <p:sldId id="319" r:id="rId17"/>
    <p:sldId id="320" r:id="rId18"/>
    <p:sldId id="321" r:id="rId19"/>
    <p:sldId id="352" r:id="rId20"/>
    <p:sldId id="353" r:id="rId21"/>
    <p:sldId id="354" r:id="rId22"/>
    <p:sldId id="355" r:id="rId23"/>
    <p:sldId id="356" r:id="rId24"/>
    <p:sldId id="326" r:id="rId25"/>
    <p:sldId id="327" r:id="rId26"/>
    <p:sldId id="357" r:id="rId27"/>
    <p:sldId id="329" r:id="rId28"/>
    <p:sldId id="330" r:id="rId29"/>
    <p:sldId id="363" r:id="rId30"/>
    <p:sldId id="331" r:id="rId31"/>
    <p:sldId id="332" r:id="rId32"/>
    <p:sldId id="333" r:id="rId33"/>
    <p:sldId id="334" r:id="rId34"/>
    <p:sldId id="335" r:id="rId35"/>
    <p:sldId id="358" r:id="rId36"/>
    <p:sldId id="359" r:id="rId37"/>
    <p:sldId id="360" r:id="rId38"/>
    <p:sldId id="361" r:id="rId39"/>
    <p:sldId id="362" r:id="rId40"/>
    <p:sldId id="351" r:id="rId41"/>
    <p:sldId id="349" r:id="rId42"/>
    <p:sldId id="350" r:id="rId43"/>
    <p:sldId id="364" r:id="rId44"/>
    <p:sldId id="342" r:id="rId45"/>
    <p:sldId id="343" r:id="rId46"/>
    <p:sldId id="344" r:id="rId47"/>
    <p:sldId id="345" r:id="rId48"/>
    <p:sldId id="346" r:id="rId4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90"/>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EBF2B88-D412-4820-A31E-1000DAA1FBE5}" type="slidenum">
              <a:rPr lang="cs-CZ"/>
              <a:pPr/>
              <a:t>‹#›</a:t>
            </a:fld>
            <a:endParaRPr lang="cs-CZ"/>
          </a:p>
        </p:txBody>
      </p:sp>
    </p:spTree>
    <p:extLst>
      <p:ext uri="{BB962C8B-B14F-4D97-AF65-F5344CB8AC3E}">
        <p14:creationId xmlns:p14="http://schemas.microsoft.com/office/powerpoint/2010/main" val="3901259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48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E912C43-8B0E-4EC6-BDF3-53177EEF97DD}" type="slidenum">
              <a:rPr lang="cs-CZ"/>
              <a:pPr/>
              <a:t>‹#›</a:t>
            </a:fld>
            <a:endParaRPr lang="cs-CZ"/>
          </a:p>
        </p:txBody>
      </p:sp>
    </p:spTree>
    <p:extLst>
      <p:ext uri="{BB962C8B-B14F-4D97-AF65-F5344CB8AC3E}">
        <p14:creationId xmlns:p14="http://schemas.microsoft.com/office/powerpoint/2010/main" val="6310155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99F9E3-64E3-4BEC-A074-1C3F1D6BCB96}" type="slidenum">
              <a:rPr lang="cs-CZ" smtClean="0"/>
              <a:pPr/>
              <a:t>38</a:t>
            </a:fld>
            <a:endParaRPr lang="cs-CZ"/>
          </a:p>
        </p:txBody>
      </p:sp>
    </p:spTree>
    <p:extLst>
      <p:ext uri="{BB962C8B-B14F-4D97-AF65-F5344CB8AC3E}">
        <p14:creationId xmlns:p14="http://schemas.microsoft.com/office/powerpoint/2010/main" val="420544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Rectangle 16"/>
          <p:cNvSpPr/>
          <p:nvPr/>
        </p:nvSpPr>
        <p:spPr>
          <a:xfrm>
            <a:off x="0" y="2438400"/>
            <a:ext cx="9144000" cy="457200"/>
          </a:xfrm>
          <a:prstGeom prst="rect">
            <a:avLst/>
          </a:prstGeom>
          <a:solidFill>
            <a:schemeClr val="accent1">
              <a:shade val="75000"/>
            </a:scheme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1" name="Rectangle 30"/>
          <p:cNvSpPr/>
          <p:nvPr/>
        </p:nvSpPr>
        <p:spPr>
          <a:xfrm>
            <a:off x="0" y="914400"/>
            <a:ext cx="9144000" cy="1524000"/>
          </a:xfrm>
          <a:prstGeom prst="rect">
            <a:avLst/>
          </a:prstGeom>
          <a:solidFill>
            <a:srgbClr val="000000">
              <a:alpha val="89800"/>
            </a:srgb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Date Placeholder 9"/>
          <p:cNvSpPr>
            <a:spLocks noGrp="1"/>
          </p:cNvSpPr>
          <p:nvPr>
            <p:ph type="dt" sz="half" idx="10"/>
          </p:nvPr>
        </p:nvSpPr>
        <p:spPr/>
        <p:txBody>
          <a:bodyPr rtlCol="0"/>
          <a:lstStyle/>
          <a:p>
            <a:endParaRPr lang="cs-CZ"/>
          </a:p>
        </p:txBody>
      </p:sp>
      <p:sp>
        <p:nvSpPr>
          <p:cNvPr id="11" name="Slide Number Placeholder 10"/>
          <p:cNvSpPr>
            <a:spLocks noGrp="1"/>
          </p:cNvSpPr>
          <p:nvPr>
            <p:ph type="sldNum" sz="quarter" idx="11"/>
          </p:nvPr>
        </p:nvSpPr>
        <p:spPr/>
        <p:txBody>
          <a:bodyPr rtlCol="0"/>
          <a:lstStyle/>
          <a:p>
            <a:fld id="{38E6705D-0015-4F79-8F36-973569336BE6}" type="slidenum">
              <a:rPr lang="cs-CZ" smtClean="0"/>
              <a:pPr/>
              <a:t>‹#›</a:t>
            </a:fld>
            <a:endParaRPr lang="cs-CZ"/>
          </a:p>
        </p:txBody>
      </p:sp>
      <p:sp>
        <p:nvSpPr>
          <p:cNvPr id="12" name="Footer Placeholder 11"/>
          <p:cNvSpPr>
            <a:spLocks noGrp="1"/>
          </p:cNvSpPr>
          <p:nvPr>
            <p:ph type="ftr" sz="quarter" idx="12"/>
          </p:nvPr>
        </p:nvSpPr>
        <p:spPr/>
        <p:txBody>
          <a:bodyPr rtlCol="0"/>
          <a:lstStyle/>
          <a:p>
            <a:endParaRPr lang="cs-CZ"/>
          </a:p>
        </p:txBody>
      </p:sp>
      <p:sp>
        <p:nvSpPr>
          <p:cNvPr id="9" name="Subtitle 8"/>
          <p:cNvSpPr>
            <a:spLocks noGrp="1"/>
          </p:cNvSpPr>
          <p:nvPr>
            <p:ph type="subTitle" idx="1"/>
          </p:nvPr>
        </p:nvSpPr>
        <p:spPr>
          <a:xfrm>
            <a:off x="457200" y="2476108"/>
            <a:ext cx="8305800" cy="381000"/>
          </a:xfrm>
        </p:spPr>
        <p:txBody>
          <a:bodyPr>
            <a:noAutofit/>
          </a:bodyPr>
          <a:lstStyle>
            <a:lvl1pPr marL="0" indent="0" algn="l">
              <a:buNone/>
              <a:defRPr sz="2000" spc="100" baseline="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28" name="Title 27"/>
          <p:cNvSpPr>
            <a:spLocks noGrp="1"/>
          </p:cNvSpPr>
          <p:nvPr>
            <p:ph type="ctrTitle"/>
          </p:nvPr>
        </p:nvSpPr>
        <p:spPr>
          <a:xfrm>
            <a:off x="457200" y="1066800"/>
            <a:ext cx="8305800" cy="1295400"/>
          </a:xfrm>
        </p:spPr>
        <p:txBody>
          <a:bodyPr anchor="ctr" anchorCtr="0">
            <a:noAutofit/>
          </a:bodyPr>
          <a:lstStyle>
            <a:lvl1pPr algn="l">
              <a:defRPr sz="4800" cap="all" spc="-100" baseline="0">
                <a:solidFill>
                  <a:srgbClr val="FFFFFF"/>
                </a:solidFill>
              </a:defRPr>
            </a:lvl1pPr>
          </a:lstStyle>
          <a:p>
            <a:r>
              <a:rPr lang="cs-CZ" smtClean="0"/>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2ECD3C0-9CEC-4D64-B373-2AF3396B4E0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25FDDCB-2EE4-4EA8-9B9E-2FDB05F792B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Rectangle 7"/>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Date Placeholder 9"/>
          <p:cNvSpPr>
            <a:spLocks noGrp="1"/>
          </p:cNvSpPr>
          <p:nvPr>
            <p:ph type="dt" sz="half" idx="14"/>
          </p:nvPr>
        </p:nvSpPr>
        <p:spPr/>
        <p:txBody>
          <a:bodyPr rtlCol="0"/>
          <a:lstStyle/>
          <a:p>
            <a:endParaRPr lang="cs-CZ"/>
          </a:p>
        </p:txBody>
      </p:sp>
      <p:sp>
        <p:nvSpPr>
          <p:cNvPr id="11" name="Slide Number Placeholder 10"/>
          <p:cNvSpPr>
            <a:spLocks noGrp="1"/>
          </p:cNvSpPr>
          <p:nvPr>
            <p:ph type="sldNum" sz="quarter" idx="15"/>
          </p:nvPr>
        </p:nvSpPr>
        <p:spPr/>
        <p:txBody>
          <a:bodyPr rtlCol="0"/>
          <a:lstStyle/>
          <a:p>
            <a:fld id="{725067BA-AEFD-40D8-B1C0-1901F6EBC14B}" type="slidenum">
              <a:rPr lang="cs-CZ" smtClean="0"/>
              <a:pPr/>
              <a:t>‹#›</a:t>
            </a:fld>
            <a:endParaRPr lang="cs-CZ"/>
          </a:p>
        </p:txBody>
      </p:sp>
      <p:sp>
        <p:nvSpPr>
          <p:cNvPr id="12" name="Footer Placeholder 11"/>
          <p:cNvSpPr>
            <a:spLocks noGrp="1"/>
          </p:cNvSpPr>
          <p:nvPr>
            <p:ph type="ftr" sz="quarter" idx="16"/>
          </p:nvPr>
        </p:nvSpPr>
        <p:spPr/>
        <p:txBody>
          <a:bodyPr rtlCol="0"/>
          <a:lstStyle/>
          <a:p>
            <a:endParaRPr lang="cs-CZ"/>
          </a:p>
        </p:txBody>
      </p:sp>
      <p:sp>
        <p:nvSpPr>
          <p:cNvPr id="2" name="Title 1"/>
          <p:cNvSpPr>
            <a:spLocks noGrp="1"/>
          </p:cNvSpPr>
          <p:nvPr>
            <p:ph type="title"/>
          </p:nvPr>
        </p:nvSpPr>
        <p:spPr>
          <a:xfrm>
            <a:off x="457200" y="158926"/>
            <a:ext cx="8229600" cy="1143000"/>
          </a:xfrm>
        </p:spPr>
        <p:txBody>
          <a:bodyPr/>
          <a:lstStyle>
            <a:lvl1pPr>
              <a:defRPr>
                <a:solidFill>
                  <a:schemeClr val="tx2"/>
                </a:solidFill>
              </a:defRPr>
            </a:lvl1pPr>
          </a:lstStyle>
          <a:p>
            <a:r>
              <a:rPr lang="cs-CZ" smtClean="0"/>
              <a:t>Kliknutím lze upravit styl.</a:t>
            </a:r>
            <a:endParaRPr lang="en-US" dirty="0"/>
          </a:p>
        </p:txBody>
      </p:sp>
      <p:sp>
        <p:nvSpPr>
          <p:cNvPr id="9" name="Content Placeholder 8"/>
          <p:cNvSpPr>
            <a:spLocks noGrp="1"/>
          </p:cNvSpPr>
          <p:nvPr>
            <p:ph sz="quarter" idx="1"/>
          </p:nvPr>
        </p:nvSpPr>
        <p:spPr>
          <a:xfrm>
            <a:off x="457200" y="1524000"/>
            <a:ext cx="822960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6" name="Rectangle 25"/>
          <p:cNvSpPr/>
          <p:nvPr/>
        </p:nvSpPr>
        <p:spPr>
          <a:xfrm>
            <a:off x="0" y="4958864"/>
            <a:ext cx="9144000" cy="457200"/>
          </a:xfrm>
          <a:prstGeom prst="rect">
            <a:avLst/>
          </a:prstGeom>
          <a:solidFill>
            <a:schemeClr val="accent1">
              <a:shade val="75000"/>
            </a:scheme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7" name="Rectangle 26"/>
          <p:cNvSpPr/>
          <p:nvPr/>
        </p:nvSpPr>
        <p:spPr>
          <a:xfrm>
            <a:off x="0" y="3429000"/>
            <a:ext cx="9144000" cy="1527048"/>
          </a:xfrm>
          <a:prstGeom prst="rect">
            <a:avLst/>
          </a:prstGeom>
          <a:solidFill>
            <a:srgbClr val="000000"/>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D5B1FC8-F70F-47AC-88CC-4D1279397D19}" type="slidenum">
              <a:rPr lang="cs-CZ" smtClean="0"/>
              <a:pPr/>
              <a:t>‹#›</a:t>
            </a:fld>
            <a:endParaRPr lang="cs-CZ"/>
          </a:p>
        </p:txBody>
      </p:sp>
      <p:sp>
        <p:nvSpPr>
          <p:cNvPr id="2" name="Title 1"/>
          <p:cNvSpPr>
            <a:spLocks noGrp="1"/>
          </p:cNvSpPr>
          <p:nvPr>
            <p:ph type="title"/>
          </p:nvPr>
        </p:nvSpPr>
        <p:spPr>
          <a:xfrm>
            <a:off x="685800" y="3505200"/>
            <a:ext cx="7924800" cy="1371600"/>
          </a:xfrm>
        </p:spPr>
        <p:txBody>
          <a:bodyPr>
            <a:noAutofit/>
          </a:bodyPr>
          <a:lstStyle>
            <a:lvl1pPr algn="l">
              <a:buNone/>
              <a:defRPr sz="4200" b="0" cap="all">
                <a:solidFill>
                  <a:srgbClr val="FFFFFF"/>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685800" y="4958864"/>
            <a:ext cx="7924800" cy="457200"/>
          </a:xfrm>
        </p:spPr>
        <p:txBody>
          <a:bodyPr anchor="ctr"/>
          <a:lstStyle>
            <a:lvl1pPr>
              <a:buNone/>
              <a:defRPr sz="2000" spc="100" baseline="0">
                <a:solidFill>
                  <a:srgbClr val="FFFFFF"/>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9" name="Rectangle 8"/>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8FAA0A3-4DB3-4D57-9AA0-1DD63E339C1A}" type="slidenum">
              <a:rPr lang="cs-CZ" smtClean="0"/>
              <a:pPr/>
              <a:t>‹#›</a:t>
            </a:fld>
            <a:endParaRPr lang="cs-CZ"/>
          </a:p>
        </p:txBody>
      </p:sp>
      <p:sp>
        <p:nvSpPr>
          <p:cNvPr id="2" name="Title 1"/>
          <p:cNvSpPr>
            <a:spLocks noGrp="1"/>
          </p:cNvSpPr>
          <p:nvPr>
            <p:ph type="title"/>
          </p:nvPr>
        </p:nvSpPr>
        <p:spPr/>
        <p:txBody>
          <a:bodyPr/>
          <a:lstStyle/>
          <a:p>
            <a:r>
              <a:rPr lang="cs-CZ" smtClean="0"/>
              <a:t>Kliknutím lze upravit styl.</a:t>
            </a:r>
            <a:endParaRPr lang="en-US" dirty="0"/>
          </a:p>
        </p:txBody>
      </p:sp>
      <p:sp>
        <p:nvSpPr>
          <p:cNvPr id="11" name="Content Placeholder 10"/>
          <p:cNvSpPr>
            <a:spLocks noGrp="1"/>
          </p:cNvSpPr>
          <p:nvPr>
            <p:ph sz="quarter" idx="1"/>
          </p:nvPr>
        </p:nvSpPr>
        <p:spPr>
          <a:xfrm>
            <a:off x="457200" y="1524000"/>
            <a:ext cx="4059936"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12"/>
          <p:cNvSpPr>
            <a:spLocks noGrp="1"/>
          </p:cNvSpPr>
          <p:nvPr>
            <p:ph sz="quarter" idx="2"/>
          </p:nvPr>
        </p:nvSpPr>
        <p:spPr>
          <a:xfrm>
            <a:off x="4648200" y="1524000"/>
            <a:ext cx="4059936"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1CFF777-8A27-47DE-A949-897A9BF254D3}" type="slidenum">
              <a:rPr lang="cs-CZ" smtClean="0"/>
              <a:pPr/>
              <a:t>‹#›</a:t>
            </a:fld>
            <a:endParaRPr lang="cs-CZ"/>
          </a:p>
        </p:txBody>
      </p:sp>
      <p:sp>
        <p:nvSpPr>
          <p:cNvPr id="8" name="Footer Placeholder 7"/>
          <p:cNvSpPr>
            <a:spLocks noGrp="1"/>
          </p:cNvSpPr>
          <p:nvPr>
            <p:ph type="ftr" sz="quarter" idx="11"/>
          </p:nvPr>
        </p:nvSpPr>
        <p:spPr/>
        <p:txBody>
          <a:bodyPr/>
          <a:lstStyle/>
          <a:p>
            <a:endParaRPr lang="cs-CZ"/>
          </a:p>
        </p:txBody>
      </p:sp>
      <p:sp>
        <p:nvSpPr>
          <p:cNvPr id="7" name="Date Placeholder 6"/>
          <p:cNvSpPr>
            <a:spLocks noGrp="1"/>
          </p:cNvSpPr>
          <p:nvPr>
            <p:ph type="dt" sz="half" idx="10"/>
          </p:nvPr>
        </p:nvSpPr>
        <p:spPr/>
        <p:txBody>
          <a:bodyPr/>
          <a:lstStyle/>
          <a:p>
            <a:endParaRPr lang="cs-CZ"/>
          </a:p>
        </p:txBody>
      </p:sp>
      <p:sp>
        <p:nvSpPr>
          <p:cNvPr id="3" name="Text Placeholder 2"/>
          <p:cNvSpPr>
            <a:spLocks noGrp="1"/>
          </p:cNvSpPr>
          <p:nvPr>
            <p:ph type="body" idx="1"/>
          </p:nvPr>
        </p:nvSpPr>
        <p:spPr>
          <a:xfrm>
            <a:off x="457200" y="1371600"/>
            <a:ext cx="4040188" cy="838200"/>
          </a:xfrm>
          <a:solidFill>
            <a:schemeClr val="accent1">
              <a:alpha val="83000"/>
            </a:schemeClr>
          </a:solidFill>
          <a:ln w="25400" cap="rnd" cmpd="sng" algn="ctr">
            <a:noFill/>
            <a:prstDash val="solid"/>
          </a:ln>
          <a:effectLst/>
          <a:sp3d prstMaterial="flat"/>
        </p:spPr>
        <p:style>
          <a:lnRef idx="3">
            <a:schemeClr val="lt1"/>
          </a:lnRef>
          <a:fillRef idx="1">
            <a:schemeClr val="accent5"/>
          </a:fillRef>
          <a:effectRef idx="1">
            <a:schemeClr val="accent5"/>
          </a:effectRef>
          <a:fontRef idx="minor">
            <a:schemeClr val="lt1"/>
          </a:fontRef>
        </p:style>
        <p:txBody>
          <a:bodyPr lIns="182880" tIns="91440" bIns="91440" anchor="ctr">
            <a:noAutofit/>
          </a:bodyPr>
          <a:lstStyle>
            <a:lvl1pPr marL="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32" name="Content Placeholder 31"/>
          <p:cNvSpPr>
            <a:spLocks noGrp="1"/>
          </p:cNvSpPr>
          <p:nvPr>
            <p:ph sz="quarter" idx="2"/>
          </p:nvPr>
        </p:nvSpPr>
        <p:spPr>
          <a:xfrm>
            <a:off x="457200" y="2220558"/>
            <a:ext cx="4038600" cy="391363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34" name="Content Placeholder 33"/>
          <p:cNvSpPr>
            <a:spLocks noGrp="1"/>
          </p:cNvSpPr>
          <p:nvPr>
            <p:ph sz="quarter" idx="4"/>
          </p:nvPr>
        </p:nvSpPr>
        <p:spPr>
          <a:xfrm>
            <a:off x="4649788" y="2220558"/>
            <a:ext cx="4038600" cy="391363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cs-CZ" smtClean="0"/>
              <a:t>Kliknutím lze upravit styl.</a:t>
            </a:r>
            <a:endParaRPr lang="en-US" dirty="0"/>
          </a:p>
        </p:txBody>
      </p:sp>
      <p:sp>
        <p:nvSpPr>
          <p:cNvPr id="12" name="Text Placeholder 11"/>
          <p:cNvSpPr>
            <a:spLocks noGrp="1"/>
          </p:cNvSpPr>
          <p:nvPr>
            <p:ph type="body" idx="3"/>
          </p:nvPr>
        </p:nvSpPr>
        <p:spPr>
          <a:xfrm>
            <a:off x="4648200" y="1371600"/>
            <a:ext cx="4040188" cy="838200"/>
          </a:xfrm>
          <a:solidFill>
            <a:schemeClr val="accent2">
              <a:alpha val="83000"/>
            </a:schemeClr>
          </a:solidFill>
          <a:ln w="25400" cap="rnd" cmpd="sng" algn="ctr">
            <a:noFill/>
            <a:prstDash val="solid"/>
          </a:ln>
          <a:effectLst/>
          <a:sp3d prstMaterial="flat"/>
        </p:spPr>
        <p:style>
          <a:lnRef idx="3">
            <a:schemeClr val="lt1"/>
          </a:lnRef>
          <a:fillRef idx="1">
            <a:schemeClr val="accent5"/>
          </a:fillRef>
          <a:effectRef idx="1">
            <a:schemeClr val="accent5"/>
          </a:effectRef>
          <a:fontRef idx="minor">
            <a:schemeClr val="lt1"/>
          </a:fontRef>
        </p:style>
        <p:txBody>
          <a:bodyPr lIns="182880" tIns="91440" bIns="91440" anchor="ctr">
            <a:noAutofit/>
          </a:bodyPr>
          <a:lstStyle>
            <a:lvl1pPr marL="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8" name="Rectangle 7"/>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 name="Date Placeholder 2"/>
          <p:cNvSpPr>
            <a:spLocks noGrp="1"/>
          </p:cNvSpPr>
          <p:nvPr>
            <p:ph type="dt" sz="half" idx="10"/>
          </p:nvPr>
        </p:nvSpPr>
        <p:spPr/>
        <p:txBody>
          <a:bodyPr/>
          <a:lstStyle/>
          <a:p>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ADC9919-E798-4E16-BA2A-AD2CA31C0C9E}" type="slidenum">
              <a:rPr lang="cs-CZ" smtClean="0"/>
              <a:pPr/>
              <a:t>‹#›</a:t>
            </a:fld>
            <a:endParaRPr lang="cs-CZ"/>
          </a:p>
        </p:txBody>
      </p:sp>
      <p:sp>
        <p:nvSpPr>
          <p:cNvPr id="2" name="Title 1"/>
          <p:cNvSpPr>
            <a:spLocks noGrp="1"/>
          </p:cNvSpPr>
          <p:nvPr>
            <p:ph type="title"/>
          </p:nvPr>
        </p:nvSpPr>
        <p:spPr/>
        <p:txBody>
          <a:bodyPr/>
          <a:lstStyle/>
          <a:p>
            <a:r>
              <a:rPr lang="cs-CZ" smtClean="0"/>
              <a:t>Kliknutím lze upravit styl.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DE530AB-4E39-4113-919C-6787A13F1DD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2590800" cy="6858000"/>
          </a:xfrm>
          <a:prstGeom prst="rect">
            <a:avLst/>
          </a:prstGeom>
          <a:solidFill>
            <a:schemeClr val="accent1"/>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7" name="Oval 16"/>
          <p:cNvSpPr/>
          <p:nvPr/>
        </p:nvSpPr>
        <p:spPr>
          <a:xfrm>
            <a:off x="1563892" y="4337173"/>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ectangle 17"/>
          <p:cNvSpPr/>
          <p:nvPr/>
        </p:nvSpPr>
        <p:spPr>
          <a:xfrm>
            <a:off x="0" y="381000"/>
            <a:ext cx="2133600"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9" name="Rectangle 18"/>
          <p:cNvSpPr/>
          <p:nvPr/>
        </p:nvSpPr>
        <p:spPr>
          <a:xfrm>
            <a:off x="1447800" y="0"/>
            <a:ext cx="1175303" cy="633656"/>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0" name="Oval 19"/>
          <p:cNvSpPr/>
          <p:nvPr/>
        </p:nvSpPr>
        <p:spPr>
          <a:xfrm>
            <a:off x="59403" y="0"/>
            <a:ext cx="2302797" cy="2378511"/>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1" name="Oval 20"/>
          <p:cNvSpPr/>
          <p:nvPr/>
        </p:nvSpPr>
        <p:spPr>
          <a:xfrm>
            <a:off x="0" y="3276600"/>
            <a:ext cx="891076" cy="886968"/>
          </a:xfrm>
          <a:prstGeom prst="ellipse">
            <a:avLst/>
          </a:prstGeom>
          <a:solidFill>
            <a:schemeClr val="tx2">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2" name="Oval 21"/>
          <p:cNvSpPr/>
          <p:nvPr/>
        </p:nvSpPr>
        <p:spPr>
          <a:xfrm>
            <a:off x="793097" y="1721630"/>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Oval 22"/>
          <p:cNvSpPr/>
          <p:nvPr/>
        </p:nvSpPr>
        <p:spPr>
          <a:xfrm>
            <a:off x="609600" y="4038600"/>
            <a:ext cx="1554480" cy="1554480"/>
          </a:xfrm>
          <a:prstGeom prst="ellipse">
            <a:avLst/>
          </a:prstGeom>
          <a:solidFill>
            <a:schemeClr val="tx2">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6" name="Oval 25"/>
          <p:cNvSpPr/>
          <p:nvPr/>
        </p:nvSpPr>
        <p:spPr>
          <a:xfrm>
            <a:off x="152400" y="2362200"/>
            <a:ext cx="457200" cy="45720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4" name="Oval 23"/>
          <p:cNvSpPr/>
          <p:nvPr/>
        </p:nvSpPr>
        <p:spPr>
          <a:xfrm>
            <a:off x="1752600" y="381000"/>
            <a:ext cx="457200" cy="457200"/>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5" name="Oval 24"/>
          <p:cNvSpPr/>
          <p:nvPr/>
        </p:nvSpPr>
        <p:spPr>
          <a:xfrm>
            <a:off x="579120" y="2514600"/>
            <a:ext cx="2011680" cy="2011680"/>
          </a:xfrm>
          <a:prstGeom prst="ellipse">
            <a:avLst/>
          </a:prstGeom>
          <a:solidFill>
            <a:schemeClr val="bg2">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0" name="Rectangle 29"/>
          <p:cNvSpPr/>
          <p:nvPr/>
        </p:nvSpPr>
        <p:spPr>
          <a:xfrm>
            <a:off x="0" y="5715000"/>
            <a:ext cx="1600200" cy="1143000"/>
          </a:xfrm>
          <a:prstGeom prst="rect">
            <a:avLst/>
          </a:prstGeom>
          <a:solidFill>
            <a:schemeClr val="accent1">
              <a:shade val="75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7" name="Oval 26"/>
          <p:cNvSpPr/>
          <p:nvPr/>
        </p:nvSpPr>
        <p:spPr>
          <a:xfrm>
            <a:off x="1323393" y="5875179"/>
            <a:ext cx="731520" cy="73152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8" name="Oval 27"/>
          <p:cNvSpPr/>
          <p:nvPr/>
        </p:nvSpPr>
        <p:spPr>
          <a:xfrm>
            <a:off x="30970" y="5212570"/>
            <a:ext cx="1645430" cy="164543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a:xfrm>
            <a:off x="2286000" y="6357144"/>
            <a:ext cx="3429000" cy="384048"/>
          </a:xfrm>
        </p:spPr>
        <p:txBody>
          <a:bodyPr/>
          <a:lstStyle/>
          <a:p>
            <a:endParaRPr lang="cs-CZ"/>
          </a:p>
        </p:txBody>
      </p:sp>
      <p:sp>
        <p:nvSpPr>
          <p:cNvPr id="7" name="Slide Number Placeholder 6"/>
          <p:cNvSpPr>
            <a:spLocks noGrp="1"/>
          </p:cNvSpPr>
          <p:nvPr>
            <p:ph type="sldNum" sz="quarter" idx="12"/>
          </p:nvPr>
        </p:nvSpPr>
        <p:spPr>
          <a:xfrm>
            <a:off x="155448" y="6318504"/>
            <a:ext cx="1188720" cy="457200"/>
          </a:xfrm>
        </p:spPr>
        <p:txBody>
          <a:bodyPr/>
          <a:lstStyle>
            <a:lvl1pPr>
              <a:defRPr>
                <a:solidFill>
                  <a:srgbClr val="FFFFFF"/>
                </a:solidFill>
              </a:defRPr>
            </a:lvl1pPr>
          </a:lstStyle>
          <a:p>
            <a:fld id="{81460D7C-8993-4F5A-B30F-E51E5E5819A9}" type="slidenum">
              <a:rPr lang="cs-CZ" smtClean="0"/>
              <a:pPr/>
              <a:t>‹#›</a:t>
            </a:fld>
            <a:endParaRPr lang="cs-CZ"/>
          </a:p>
        </p:txBody>
      </p:sp>
      <p:sp>
        <p:nvSpPr>
          <p:cNvPr id="29" name="Content Placeholder 28"/>
          <p:cNvSpPr>
            <a:spLocks noGrp="1"/>
          </p:cNvSpPr>
          <p:nvPr>
            <p:ph sz="quarter" idx="1"/>
          </p:nvPr>
        </p:nvSpPr>
        <p:spPr>
          <a:xfrm>
            <a:off x="2743200" y="228600"/>
            <a:ext cx="6248400" cy="5867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3" name="Text Placeholder 2"/>
          <p:cNvSpPr>
            <a:spLocks noGrp="1"/>
          </p:cNvSpPr>
          <p:nvPr>
            <p:ph type="body" idx="2"/>
          </p:nvPr>
        </p:nvSpPr>
        <p:spPr>
          <a:xfrm>
            <a:off x="301752" y="1600200"/>
            <a:ext cx="2057400" cy="3733800"/>
          </a:xfrm>
        </p:spPr>
        <p:txBody>
          <a:bodyPr tIns="45720" bIns="45720" anchor="t" anchorCtr="0"/>
          <a:lstStyle>
            <a:lvl1pPr marL="0" indent="0">
              <a:lnSpc>
                <a:spcPts val="2400"/>
              </a:lnSpc>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31" name="Title 30"/>
          <p:cNvSpPr>
            <a:spLocks noGrp="1"/>
          </p:cNvSpPr>
          <p:nvPr>
            <p:ph type="title"/>
          </p:nvPr>
        </p:nvSpPr>
        <p:spPr>
          <a:xfrm>
            <a:off x="301752" y="384048"/>
            <a:ext cx="2057400" cy="1143000"/>
          </a:xfrm>
        </p:spPr>
        <p:txBody>
          <a:bodyPr lIns="91440" tIns="91440" anchor="b" anchorCtr="0"/>
          <a:lstStyle>
            <a:lvl1pPr algn="l">
              <a:buNone/>
              <a:defRPr sz="1800" b="1" spc="-50" baseline="0">
                <a:solidFill>
                  <a:srgbClr val="FFFFFF"/>
                </a:solidFill>
                <a:latin typeface="+mn-lt"/>
                <a:ea typeface="+mn-lt"/>
                <a:cs typeface="+mn-lt"/>
              </a:defRPr>
            </a:lvl1pPr>
          </a:lstStyle>
          <a:p>
            <a:r>
              <a:rPr lang="cs-CZ" smtClean="0"/>
              <a:t>Kliknutím lze upravit styl.</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25" name="Rectangle 24"/>
          <p:cNvSpPr/>
          <p:nvPr/>
        </p:nvSpPr>
        <p:spPr>
          <a:xfrm>
            <a:off x="0" y="0"/>
            <a:ext cx="2590800" cy="6858000"/>
          </a:xfrm>
          <a:prstGeom prst="rect">
            <a:avLst/>
          </a:prstGeom>
          <a:solidFill>
            <a:schemeClr val="accent1"/>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Oval 25"/>
          <p:cNvSpPr/>
          <p:nvPr/>
        </p:nvSpPr>
        <p:spPr>
          <a:xfrm>
            <a:off x="1563892" y="4337173"/>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a:off x="0" y="381000"/>
            <a:ext cx="2133600"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8" name="Rectangle 27"/>
          <p:cNvSpPr/>
          <p:nvPr/>
        </p:nvSpPr>
        <p:spPr>
          <a:xfrm>
            <a:off x="1447800" y="0"/>
            <a:ext cx="1175303" cy="633656"/>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9" name="Oval 28"/>
          <p:cNvSpPr/>
          <p:nvPr/>
        </p:nvSpPr>
        <p:spPr>
          <a:xfrm>
            <a:off x="59403" y="0"/>
            <a:ext cx="2302797" cy="2378511"/>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30" name="Oval 29"/>
          <p:cNvSpPr/>
          <p:nvPr/>
        </p:nvSpPr>
        <p:spPr>
          <a:xfrm>
            <a:off x="0" y="3276600"/>
            <a:ext cx="891076" cy="886968"/>
          </a:xfrm>
          <a:prstGeom prst="ellipse">
            <a:avLst/>
          </a:prstGeom>
          <a:solidFill>
            <a:schemeClr val="tx2">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Oval 30"/>
          <p:cNvSpPr/>
          <p:nvPr/>
        </p:nvSpPr>
        <p:spPr>
          <a:xfrm>
            <a:off x="793097" y="1721630"/>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Oval 31"/>
          <p:cNvSpPr/>
          <p:nvPr/>
        </p:nvSpPr>
        <p:spPr>
          <a:xfrm>
            <a:off x="609600" y="4038600"/>
            <a:ext cx="1554480" cy="1554480"/>
          </a:xfrm>
          <a:prstGeom prst="ellipse">
            <a:avLst/>
          </a:prstGeom>
          <a:solidFill>
            <a:schemeClr val="tx2">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34" name="Oval 33"/>
          <p:cNvSpPr/>
          <p:nvPr/>
        </p:nvSpPr>
        <p:spPr>
          <a:xfrm>
            <a:off x="1752600" y="381000"/>
            <a:ext cx="457200" cy="457200"/>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5" name="Oval 34"/>
          <p:cNvSpPr/>
          <p:nvPr/>
        </p:nvSpPr>
        <p:spPr>
          <a:xfrm>
            <a:off x="579120" y="2514600"/>
            <a:ext cx="2011680" cy="2011680"/>
          </a:xfrm>
          <a:prstGeom prst="ellipse">
            <a:avLst/>
          </a:prstGeom>
          <a:solidFill>
            <a:schemeClr val="bg2">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0" y="5715000"/>
            <a:ext cx="1600200" cy="1143000"/>
          </a:xfrm>
          <a:prstGeom prst="rect">
            <a:avLst/>
          </a:prstGeom>
          <a:solidFill>
            <a:schemeClr val="accent1">
              <a:shade val="75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Oval 36"/>
          <p:cNvSpPr/>
          <p:nvPr/>
        </p:nvSpPr>
        <p:spPr>
          <a:xfrm>
            <a:off x="1323393" y="5875179"/>
            <a:ext cx="731520" cy="73152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8" name="Oval 37"/>
          <p:cNvSpPr/>
          <p:nvPr/>
        </p:nvSpPr>
        <p:spPr>
          <a:xfrm>
            <a:off x="30970" y="5212570"/>
            <a:ext cx="1645430" cy="164543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1" name="Oval 20"/>
          <p:cNvSpPr/>
          <p:nvPr/>
        </p:nvSpPr>
        <p:spPr>
          <a:xfrm>
            <a:off x="152400" y="2362200"/>
            <a:ext cx="457200" cy="45720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55448" y="6318504"/>
            <a:ext cx="1188720" cy="457200"/>
          </a:xfrm>
        </p:spPr>
        <p:txBody>
          <a:bodyPr/>
          <a:lstStyle>
            <a:lvl1pPr>
              <a:defRPr>
                <a:solidFill>
                  <a:srgbClr val="FFFFFF"/>
                </a:solidFill>
              </a:defRPr>
            </a:lvl1pPr>
          </a:lstStyle>
          <a:p>
            <a:fld id="{A628FB00-880C-42DF-9C57-3B3D7F10A795}" type="slidenum">
              <a:rPr lang="cs-CZ" smtClean="0"/>
              <a:pPr/>
              <a:t>‹#›</a:t>
            </a:fld>
            <a:endParaRPr lang="cs-CZ"/>
          </a:p>
        </p:txBody>
      </p:sp>
      <p:sp>
        <p:nvSpPr>
          <p:cNvPr id="2" name="Title 1"/>
          <p:cNvSpPr>
            <a:spLocks noGrp="1"/>
          </p:cNvSpPr>
          <p:nvPr>
            <p:ph type="title"/>
          </p:nvPr>
        </p:nvSpPr>
        <p:spPr>
          <a:xfrm>
            <a:off x="304800" y="381000"/>
            <a:ext cx="2057400" cy="1143000"/>
          </a:xfrm>
        </p:spPr>
        <p:txBody>
          <a:bodyPr lIns="91440" tIns="91440" anchor="b" anchorCtr="0"/>
          <a:lstStyle>
            <a:lvl1pPr algn="l">
              <a:buNone/>
              <a:defRPr sz="1800" b="1" spc="-50" baseline="0">
                <a:solidFill>
                  <a:srgbClr val="FFFFFF"/>
                </a:solidFill>
                <a:latin typeface="+mn-lt"/>
                <a:ea typeface="+mn-lt"/>
                <a:cs typeface="+mn-lt"/>
              </a:defRPr>
            </a:lvl1pPr>
          </a:lstStyle>
          <a:p>
            <a:r>
              <a:rPr lang="cs-CZ" smtClean="0"/>
              <a:t>Kliknutím lze upravit styl.</a:t>
            </a:r>
            <a:endParaRPr lang="en-US" dirty="0"/>
          </a:p>
        </p:txBody>
      </p:sp>
      <p:sp>
        <p:nvSpPr>
          <p:cNvPr id="3" name="Picture Placeholder 2"/>
          <p:cNvSpPr>
            <a:spLocks noGrp="1"/>
          </p:cNvSpPr>
          <p:nvPr>
            <p:ph type="pic" idx="1"/>
          </p:nvPr>
        </p:nvSpPr>
        <p:spPr>
          <a:xfrm>
            <a:off x="2590800" y="0"/>
            <a:ext cx="6553200" cy="5943600"/>
          </a:xfrm>
          <a:solidFill>
            <a:schemeClr val="bg2"/>
          </a:solidFill>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04800" y="1600200"/>
            <a:ext cx="2057400" cy="4267200"/>
          </a:xfrm>
        </p:spPr>
        <p:txBody>
          <a:bodyPr anchor="t" anchorCtr="0"/>
          <a:lstStyle>
            <a:lvl1pPr marL="0" indent="0">
              <a:lnSpc>
                <a:spcPts val="2400"/>
              </a:lnSpc>
              <a:spcAft>
                <a:spcPts val="1000"/>
              </a:spcAft>
              <a:buFontTx/>
              <a:buNone/>
              <a:defRPr sz="1600" b="0">
                <a:solidFill>
                  <a:srgbClr val="FFFFFF"/>
                </a:solidFill>
              </a:defRPr>
            </a:lvl1pPr>
            <a:lvl2pPr>
              <a:defRPr sz="1200"/>
            </a:lvl2pPr>
            <a:lvl3pPr>
              <a:defRPr sz="1000"/>
            </a:lvl3pPr>
            <a:lvl4pPr>
              <a:defRPr sz="900"/>
            </a:lvl4pPr>
            <a:lvl5pPr>
              <a:defRPr sz="900"/>
            </a:lvl5pPr>
          </a:lstStyle>
          <a:p>
            <a:pPr lvl="0"/>
            <a:r>
              <a:rPr lang="cs-CZ" smtClean="0"/>
              <a:t>Kliknutím lze upravit styly předlohy textu.</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8" name="Rectangle 7"/>
          <p:cNvSpPr/>
          <p:nvPr/>
        </p:nvSpPr>
        <p:spPr>
          <a:xfrm>
            <a:off x="914400" y="2292526"/>
            <a:ext cx="2743200" cy="2127074"/>
          </a:xfrm>
          <a:prstGeom prst="rect">
            <a:avLst/>
          </a:prstGeom>
          <a:solidFill>
            <a:schemeClr val="accent1">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Oval 10"/>
          <p:cNvSpPr/>
          <p:nvPr/>
        </p:nvSpPr>
        <p:spPr>
          <a:xfrm>
            <a:off x="2977827" y="5072066"/>
            <a:ext cx="1758141" cy="1739481"/>
          </a:xfrm>
          <a:prstGeom prst="ellipse">
            <a:avLst/>
          </a:prstGeom>
          <a:solidFill>
            <a:schemeClr val="accent1">
              <a:tint val="90000"/>
              <a:shade val="45000"/>
              <a:satMod val="200000"/>
              <a:alpha val="13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3" name="Rectangle 12"/>
          <p:cNvSpPr/>
          <p:nvPr/>
        </p:nvSpPr>
        <p:spPr>
          <a:xfrm>
            <a:off x="5257800" y="0"/>
            <a:ext cx="3886200" cy="3048000"/>
          </a:xfrm>
          <a:prstGeom prst="rect">
            <a:avLst/>
          </a:prstGeom>
          <a:solidFill>
            <a:schemeClr val="accent1">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4" name="Rectangle 13"/>
          <p:cNvSpPr/>
          <p:nvPr/>
        </p:nvSpPr>
        <p:spPr>
          <a:xfrm>
            <a:off x="0" y="4114800"/>
            <a:ext cx="2362200" cy="2463018"/>
          </a:xfrm>
          <a:prstGeom prst="rect">
            <a:avLst/>
          </a:prstGeom>
          <a:solidFill>
            <a:schemeClr val="bg2">
              <a:tint val="60000"/>
              <a:alpha val="7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5" name="Oval 14"/>
          <p:cNvSpPr/>
          <p:nvPr/>
        </p:nvSpPr>
        <p:spPr>
          <a:xfrm>
            <a:off x="4178687" y="2389810"/>
            <a:ext cx="2174118" cy="2174118"/>
          </a:xfrm>
          <a:prstGeom prst="ellipse">
            <a:avLst/>
          </a:prstGeom>
          <a:solidFill>
            <a:schemeClr val="accent1">
              <a:tint val="75000"/>
              <a:shade val="50000"/>
              <a:satMod val="200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6" name="Oval 15"/>
          <p:cNvSpPr/>
          <p:nvPr/>
        </p:nvSpPr>
        <p:spPr>
          <a:xfrm>
            <a:off x="6384588" y="5842728"/>
            <a:ext cx="1011260" cy="101126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7" name="Oval 16"/>
          <p:cNvSpPr/>
          <p:nvPr/>
        </p:nvSpPr>
        <p:spPr>
          <a:xfrm>
            <a:off x="6322493" y="1427132"/>
            <a:ext cx="2047390" cy="2047390"/>
          </a:xfrm>
          <a:prstGeom prst="ellipse">
            <a:avLst/>
          </a:prstGeom>
          <a:solidFill>
            <a:srgbClr val="C1E8E4">
              <a:alpha val="10980"/>
            </a:srgb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8" name="Oval 17"/>
          <p:cNvSpPr/>
          <p:nvPr/>
        </p:nvSpPr>
        <p:spPr>
          <a:xfrm>
            <a:off x="114300" y="4803322"/>
            <a:ext cx="1959428" cy="1959428"/>
          </a:xfrm>
          <a:prstGeom prst="ellipse">
            <a:avLst/>
          </a:prstGeom>
          <a:solidFill>
            <a:srgbClr val="C1E8E4">
              <a:alpha val="12157"/>
            </a:srgb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9" name="Oval 18"/>
          <p:cNvSpPr/>
          <p:nvPr/>
        </p:nvSpPr>
        <p:spPr>
          <a:xfrm>
            <a:off x="2021092" y="4578526"/>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Oval 19"/>
          <p:cNvSpPr/>
          <p:nvPr/>
        </p:nvSpPr>
        <p:spPr>
          <a:xfrm>
            <a:off x="4172385" y="4626825"/>
            <a:ext cx="1515880" cy="1394583"/>
          </a:xfrm>
          <a:prstGeom prst="ellipse">
            <a:avLst/>
          </a:prstGeom>
          <a:solidFill>
            <a:schemeClr val="accent1">
              <a:tint val="100000"/>
              <a:satMod val="275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1906" y="361813"/>
            <a:ext cx="2512694"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3" name="Rectangle 22"/>
          <p:cNvSpPr/>
          <p:nvPr/>
        </p:nvSpPr>
        <p:spPr>
          <a:xfrm>
            <a:off x="1295400" y="0"/>
            <a:ext cx="1524000" cy="609600"/>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5" name="Oval 24"/>
          <p:cNvSpPr/>
          <p:nvPr/>
        </p:nvSpPr>
        <p:spPr>
          <a:xfrm>
            <a:off x="59403" y="212289"/>
            <a:ext cx="2022300" cy="2022300"/>
          </a:xfrm>
          <a:prstGeom prst="ellipse">
            <a:avLst/>
          </a:prstGeom>
          <a:solidFill>
            <a:schemeClr val="accent1">
              <a:tint val="100000"/>
              <a:satMod val="275000"/>
              <a:alpha val="15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6" name="Oval 25"/>
          <p:cNvSpPr/>
          <p:nvPr/>
        </p:nvSpPr>
        <p:spPr>
          <a:xfrm>
            <a:off x="76200" y="3962400"/>
            <a:ext cx="891076" cy="886968"/>
          </a:xfrm>
          <a:prstGeom prst="ellipse">
            <a:avLst/>
          </a:prstGeom>
          <a:solidFill>
            <a:schemeClr val="accent1">
              <a:tint val="75000"/>
              <a:satMod val="20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Oval 26"/>
          <p:cNvSpPr/>
          <p:nvPr/>
        </p:nvSpPr>
        <p:spPr>
          <a:xfrm>
            <a:off x="2121357" y="1507438"/>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8" name="Oval 27"/>
          <p:cNvSpPr/>
          <p:nvPr/>
        </p:nvSpPr>
        <p:spPr>
          <a:xfrm>
            <a:off x="3369253" y="466436"/>
            <a:ext cx="1595105" cy="1595105"/>
          </a:xfrm>
          <a:prstGeom prst="ellipse">
            <a:avLst/>
          </a:prstGeom>
          <a:solidFill>
            <a:schemeClr val="accent1">
              <a:tint val="100000"/>
              <a:satMod val="275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9" name="Oval 28"/>
          <p:cNvSpPr/>
          <p:nvPr/>
        </p:nvSpPr>
        <p:spPr>
          <a:xfrm>
            <a:off x="5189756" y="2967572"/>
            <a:ext cx="3234945" cy="3234944"/>
          </a:xfrm>
          <a:prstGeom prst="ellipse">
            <a:avLst/>
          </a:prstGeom>
          <a:solidFill>
            <a:schemeClr val="accent1">
              <a:tint val="100000"/>
              <a:satMod val="18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Oval 29"/>
          <p:cNvSpPr/>
          <p:nvPr/>
        </p:nvSpPr>
        <p:spPr>
          <a:xfrm>
            <a:off x="5562600"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Oval 31"/>
          <p:cNvSpPr/>
          <p:nvPr/>
        </p:nvSpPr>
        <p:spPr>
          <a:xfrm>
            <a:off x="6951220" y="4665220"/>
            <a:ext cx="2192780" cy="2192780"/>
          </a:xfrm>
          <a:prstGeom prst="ellipse">
            <a:avLst/>
          </a:prstGeom>
          <a:solidFill>
            <a:schemeClr val="accent1">
              <a:tint val="75000"/>
              <a:shade val="50000"/>
              <a:satMod val="200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Oval 32"/>
          <p:cNvSpPr/>
          <p:nvPr/>
        </p:nvSpPr>
        <p:spPr>
          <a:xfrm>
            <a:off x="1600200" y="3705807"/>
            <a:ext cx="1195876" cy="1198294"/>
          </a:xfrm>
          <a:prstGeom prst="ellipse">
            <a:avLst/>
          </a:prstGeom>
          <a:solidFill>
            <a:schemeClr val="accent1">
              <a:tint val="75000"/>
              <a:satMod val="20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Oval 33"/>
          <p:cNvSpPr/>
          <p:nvPr/>
        </p:nvSpPr>
        <p:spPr>
          <a:xfrm>
            <a:off x="6324600" y="228600"/>
            <a:ext cx="822960" cy="822960"/>
          </a:xfrm>
          <a:prstGeom prst="ellipse">
            <a:avLst/>
          </a:prstGeom>
          <a:solidFill>
            <a:schemeClr val="accent1">
              <a:tint val="90000"/>
              <a:satMod val="275000"/>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Oval 34"/>
          <p:cNvSpPr/>
          <p:nvPr/>
        </p:nvSpPr>
        <p:spPr>
          <a:xfrm>
            <a:off x="8077200"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6" name="Rectangle 35"/>
          <p:cNvSpPr/>
          <p:nvPr/>
        </p:nvSpPr>
        <p:spPr>
          <a:xfrm>
            <a:off x="5410200" y="6324600"/>
            <a:ext cx="1524000" cy="533400"/>
          </a:xfrm>
          <a:prstGeom prst="rect">
            <a:avLst/>
          </a:prstGeom>
          <a:solidFill>
            <a:schemeClr val="accent1">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Oval 36"/>
          <p:cNvSpPr/>
          <p:nvPr/>
        </p:nvSpPr>
        <p:spPr>
          <a:xfrm>
            <a:off x="3011692"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4" name="Date Placeholder 23"/>
          <p:cNvSpPr>
            <a:spLocks noGrp="1"/>
          </p:cNvSpPr>
          <p:nvPr>
            <p:ph type="dt" sz="half" idx="2"/>
          </p:nvPr>
        </p:nvSpPr>
        <p:spPr>
          <a:xfrm>
            <a:off x="5791200" y="6357144"/>
            <a:ext cx="2974848" cy="384048"/>
          </a:xfrm>
          <a:prstGeom prst="rect">
            <a:avLst/>
          </a:prstGeom>
        </p:spPr>
        <p:txBody>
          <a:bodyPr vert="horz" anchor="ctr" anchorCtr="0"/>
          <a:lstStyle>
            <a:lvl1pPr algn="l">
              <a:defRPr sz="1400">
                <a:solidFill>
                  <a:schemeClr val="tx2"/>
                </a:solidFill>
              </a:defRPr>
            </a:lvl1pPr>
          </a:lstStyle>
          <a:p>
            <a:endParaRPr lang="cs-CZ"/>
          </a:p>
        </p:txBody>
      </p:sp>
      <p:sp>
        <p:nvSpPr>
          <p:cNvPr id="10" name="Footer Placeholder 9"/>
          <p:cNvSpPr>
            <a:spLocks noGrp="1"/>
          </p:cNvSpPr>
          <p:nvPr>
            <p:ph type="ftr" sz="quarter" idx="3"/>
          </p:nvPr>
        </p:nvSpPr>
        <p:spPr>
          <a:xfrm>
            <a:off x="2133600" y="6357144"/>
            <a:ext cx="3581400" cy="384048"/>
          </a:xfrm>
          <a:prstGeom prst="rect">
            <a:avLst/>
          </a:prstGeom>
        </p:spPr>
        <p:txBody>
          <a:bodyPr vert="horz" anchor="ctr" anchorCtr="0"/>
          <a:lstStyle>
            <a:lvl1pPr algn="r">
              <a:defRPr sz="1400">
                <a:solidFill>
                  <a:schemeClr val="tx2"/>
                </a:solidFill>
              </a:defRPr>
            </a:lvl1pPr>
          </a:lstStyle>
          <a:p>
            <a:endParaRPr lang="cs-CZ"/>
          </a:p>
        </p:txBody>
      </p:sp>
      <p:sp>
        <p:nvSpPr>
          <p:cNvPr id="22" name="Slide Number Placeholder 21"/>
          <p:cNvSpPr>
            <a:spLocks noGrp="1"/>
          </p:cNvSpPr>
          <p:nvPr>
            <p:ph type="sldNum" sz="quarter" idx="4"/>
          </p:nvPr>
        </p:nvSpPr>
        <p:spPr>
          <a:xfrm>
            <a:off x="155448" y="6315075"/>
            <a:ext cx="1188720" cy="457200"/>
          </a:xfrm>
          <a:prstGeom prst="rect">
            <a:avLst/>
          </a:prstGeom>
          <a:noFill/>
        </p:spPr>
        <p:txBody>
          <a:bodyPr vert="horz" lIns="0" tIns="0" rIns="0" bIns="0" anchor="ctr" anchorCtr="1">
            <a:normAutofit/>
          </a:bodyPr>
          <a:lstStyle>
            <a:lvl1pPr algn="ctr">
              <a:defRPr sz="2800">
                <a:solidFill>
                  <a:schemeClr val="tx2"/>
                </a:solidFill>
              </a:defRPr>
            </a:lvl1pPr>
          </a:lstStyle>
          <a:p>
            <a:fld id="{56F629BA-1A86-4412-A3A3-57CAB6B8F245}" type="slidenum">
              <a:rPr lang="cs-CZ" smtClean="0"/>
              <a:pPr/>
              <a:t>‹#›</a:t>
            </a:fld>
            <a:endParaRPr lang="cs-CZ"/>
          </a:p>
        </p:txBody>
      </p:sp>
      <p:sp>
        <p:nvSpPr>
          <p:cNvPr id="5" name="Title Placeholder 4"/>
          <p:cNvSpPr>
            <a:spLocks noGrp="1"/>
          </p:cNvSpPr>
          <p:nvPr>
            <p:ph type="title"/>
          </p:nvPr>
        </p:nvSpPr>
        <p:spPr>
          <a:xfrm>
            <a:off x="457200" y="152400"/>
            <a:ext cx="8229600" cy="1143000"/>
          </a:xfrm>
          <a:prstGeom prst="rect">
            <a:avLst/>
          </a:prstGeom>
        </p:spPr>
        <p:txBody>
          <a:bodyPr vert="horz" anchor="b" anchorCtr="0">
            <a:normAutofit/>
          </a:bodyPr>
          <a:lstStyle/>
          <a:p>
            <a:r>
              <a:rPr lang="cs-CZ" smtClean="0"/>
              <a:t>Kliknutím lze upravit styl.</a:t>
            </a:r>
            <a:endParaRPr lang="en-US" dirty="0"/>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3800" kern="1200" spc="-100" baseline="0">
          <a:solidFill>
            <a:schemeClr val="tx2"/>
          </a:solidFill>
          <a:latin typeface="+mj-lt"/>
          <a:ea typeface="+mj-ea"/>
          <a:cs typeface="+mj-cs"/>
        </a:defRPr>
      </a:lvl1pPr>
    </p:titleStyle>
    <p:bodyStyle>
      <a:lvl1pPr marL="274320" indent="-274320" algn="l" rtl="0" eaLnBrk="1" latinLnBrk="0" hangingPunct="1">
        <a:spcBef>
          <a:spcPts val="700"/>
        </a:spcBef>
        <a:buClr>
          <a:schemeClr val="accent2"/>
        </a:buClr>
        <a:buSzPct val="85000"/>
        <a:buFont typeface="Wingdings 2"/>
        <a:buChar char=""/>
        <a:defRPr sz="2800" kern="1200">
          <a:solidFill>
            <a:schemeClr val="tx1"/>
          </a:solidFill>
          <a:latin typeface="+mn-lt"/>
          <a:ea typeface="+mn-ea"/>
          <a:cs typeface="+mn-cs"/>
        </a:defRPr>
      </a:lvl1pPr>
      <a:lvl2pPr marL="640080" indent="-274320" algn="l" rtl="0" eaLnBrk="1" latinLnBrk="0" hangingPunct="1">
        <a:spcBef>
          <a:spcPts val="600"/>
        </a:spcBef>
        <a:buClr>
          <a:schemeClr val="accent1"/>
        </a:buClr>
        <a:buSzPct val="85000"/>
        <a:buFont typeface="Wingdings 2"/>
        <a:buChar char=""/>
        <a:defRPr sz="2500" kern="1200">
          <a:solidFill>
            <a:schemeClr val="tx1"/>
          </a:solidFill>
          <a:latin typeface="+mn-lt"/>
          <a:ea typeface="+mn-ea"/>
          <a:cs typeface="+mn-cs"/>
        </a:defRPr>
      </a:lvl2pPr>
      <a:lvl3pPr marL="1005840" indent="-228600" algn="l" rtl="0" eaLnBrk="1" latinLnBrk="0" hangingPunct="1">
        <a:spcBef>
          <a:spcPts val="500"/>
        </a:spcBef>
        <a:buClr>
          <a:schemeClr val="accent3"/>
        </a:buClr>
        <a:buSzPct val="85000"/>
        <a:buFont typeface="Wingdings 2"/>
        <a:buChar char=""/>
        <a:defRPr sz="2200" kern="1200">
          <a:solidFill>
            <a:schemeClr val="tx1"/>
          </a:solidFill>
          <a:latin typeface="+mn-lt"/>
          <a:ea typeface="+mn-ea"/>
          <a:cs typeface="+mn-cs"/>
        </a:defRPr>
      </a:lvl3pPr>
      <a:lvl4pPr marL="1280160" indent="-228600" algn="l" rtl="0" eaLnBrk="1" latinLnBrk="0" hangingPunct="1">
        <a:spcBef>
          <a:spcPts val="400"/>
        </a:spcBef>
        <a:buClr>
          <a:schemeClr val="accent4"/>
        </a:buClr>
        <a:buFont typeface="Wingdings"/>
        <a:buChar char="§"/>
        <a:defRPr sz="2000" kern="1200">
          <a:solidFill>
            <a:schemeClr val="tx1"/>
          </a:solidFill>
          <a:latin typeface="+mn-lt"/>
          <a:ea typeface="+mn-ea"/>
          <a:cs typeface="+mn-cs"/>
        </a:defRPr>
      </a:lvl4pPr>
      <a:lvl5pPr marL="1554480" indent="-228600" algn="l" rtl="0" eaLnBrk="1" latinLnBrk="0" hangingPunct="1">
        <a:spcBef>
          <a:spcPct val="20000"/>
        </a:spcBef>
        <a:buClr>
          <a:schemeClr val="accent5"/>
        </a:buClr>
        <a:buFont typeface="Wingdings"/>
        <a:buChar char="§"/>
        <a:defRPr sz="1600" kern="1200">
          <a:solidFill>
            <a:schemeClr val="tx1"/>
          </a:solidFill>
          <a:latin typeface="+mn-lt"/>
          <a:ea typeface="+mn-ea"/>
          <a:cs typeface="+mn-cs"/>
        </a:defRPr>
      </a:lvl5pPr>
      <a:lvl6pPr marL="1828800" indent="-228600" algn="l" rtl="0" eaLnBrk="1" latinLnBrk="0" hangingPunct="1">
        <a:spcBef>
          <a:spcPct val="20000"/>
        </a:spcBef>
        <a:buClr>
          <a:schemeClr val="accent5"/>
        </a:buClr>
        <a:buFont typeface="Wingdings"/>
        <a:buChar char="§"/>
        <a:defRPr sz="1800" kern="1200">
          <a:solidFill>
            <a:schemeClr val="tx1"/>
          </a:solidFill>
          <a:latin typeface="+mn-lt"/>
          <a:ea typeface="+mn-ea"/>
          <a:cs typeface="+mn-cs"/>
        </a:defRPr>
      </a:lvl6pPr>
      <a:lvl7pPr marL="2011680" indent="-182880" algn="l" rtl="0" eaLnBrk="1" latinLnBrk="0" hangingPunct="1">
        <a:spcBef>
          <a:spcPct val="20000"/>
        </a:spcBef>
        <a:buClr>
          <a:schemeClr val="accent2"/>
        </a:buClr>
        <a:buFont typeface="Wingdings"/>
        <a:buChar char="§"/>
        <a:defRPr sz="1600" kern="1200" baseline="0">
          <a:solidFill>
            <a:schemeClr val="tx1"/>
          </a:solidFill>
          <a:latin typeface="+mn-lt"/>
          <a:ea typeface="+mn-ea"/>
          <a:cs typeface="+mn-cs"/>
        </a:defRPr>
      </a:lvl7pPr>
      <a:lvl8pPr marL="2286000" indent="-182880" algn="l" rtl="0" eaLnBrk="1" latinLnBrk="0" hangingPunct="1">
        <a:spcBef>
          <a:spcPct val="20000"/>
        </a:spcBef>
        <a:buClr>
          <a:schemeClr val="accent3"/>
        </a:buClr>
        <a:buFont typeface="Wingdings"/>
        <a:buChar char="§"/>
        <a:defRPr sz="1600" kern="1200">
          <a:solidFill>
            <a:schemeClr val="tx1"/>
          </a:solidFill>
          <a:latin typeface="+mn-lt"/>
          <a:ea typeface="+mn-ea"/>
          <a:cs typeface="+mn-cs"/>
        </a:defRPr>
      </a:lvl8pPr>
      <a:lvl9pPr marL="2560320" indent="-182880" algn="l" rtl="0" eaLnBrk="1" latinLnBrk="0" hangingPunct="1">
        <a:spcBef>
          <a:spcPct val="20000"/>
        </a:spcBef>
        <a:buClr>
          <a:schemeClr val="accent6"/>
        </a:buClr>
        <a:buFont typeface="Wingdings"/>
        <a:buChar char="§"/>
        <a:defRPr sz="16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5" name="Rectangle 15"/>
          <p:cNvSpPr>
            <a:spLocks noGrp="1" noChangeArrowheads="1"/>
          </p:cNvSpPr>
          <p:nvPr>
            <p:ph type="subTitle" idx="1"/>
          </p:nvPr>
        </p:nvSpPr>
        <p:spPr/>
        <p:txBody>
          <a:bodyPr/>
          <a:lstStyle/>
          <a:p>
            <a:pPr>
              <a:lnSpc>
                <a:spcPct val="80000"/>
              </a:lnSpc>
            </a:pPr>
            <a:r>
              <a:rPr lang="cs-CZ" sz="2800" dirty="0">
                <a:solidFill>
                  <a:schemeClr val="tx1"/>
                </a:solidFill>
              </a:rPr>
              <a:t>Subjekty trestního </a:t>
            </a:r>
            <a:r>
              <a:rPr lang="cs-CZ" sz="2800" dirty="0" smtClean="0">
                <a:solidFill>
                  <a:schemeClr val="tx1"/>
                </a:solidFill>
              </a:rPr>
              <a:t>řízení </a:t>
            </a:r>
            <a:endParaRPr lang="cs-CZ" sz="2800" dirty="0">
              <a:solidFill>
                <a:schemeClr val="tx1"/>
              </a:solidFill>
            </a:endParaRPr>
          </a:p>
          <a:p>
            <a:pPr>
              <a:lnSpc>
                <a:spcPct val="80000"/>
              </a:lnSpc>
            </a:pPr>
            <a:r>
              <a:rPr lang="cs-CZ" sz="2800" dirty="0" smtClean="0">
                <a:solidFill>
                  <a:schemeClr val="tx1"/>
                </a:solidFill>
              </a:rPr>
              <a:t>Vybrané </a:t>
            </a:r>
            <a:r>
              <a:rPr lang="cs-CZ" sz="2800" dirty="0">
                <a:solidFill>
                  <a:schemeClr val="tx1"/>
                </a:solidFill>
              </a:rPr>
              <a:t>zajišťovací </a:t>
            </a:r>
            <a:r>
              <a:rPr lang="cs-CZ" sz="2800" dirty="0" smtClean="0">
                <a:solidFill>
                  <a:schemeClr val="tx1"/>
                </a:solidFill>
              </a:rPr>
              <a:t>úkony </a:t>
            </a:r>
            <a:endParaRPr lang="cs-CZ" sz="2800" dirty="0">
              <a:solidFill>
                <a:schemeClr val="tx1"/>
              </a:solidFill>
            </a:endParaRPr>
          </a:p>
          <a:p>
            <a:pPr>
              <a:lnSpc>
                <a:spcPct val="80000"/>
              </a:lnSpc>
            </a:pPr>
            <a:r>
              <a:rPr lang="cs-CZ" sz="2800" dirty="0" smtClean="0">
                <a:solidFill>
                  <a:schemeClr val="tx1"/>
                </a:solidFill>
              </a:rPr>
              <a:t>Operativně </a:t>
            </a:r>
            <a:r>
              <a:rPr lang="cs-CZ" sz="2800" dirty="0">
                <a:solidFill>
                  <a:schemeClr val="tx1"/>
                </a:solidFill>
              </a:rPr>
              <a:t>pátrací prostředky</a:t>
            </a:r>
          </a:p>
        </p:txBody>
      </p:sp>
      <p:sp>
        <p:nvSpPr>
          <p:cNvPr id="102414" name="Rectangle 14"/>
          <p:cNvSpPr>
            <a:spLocks noGrp="1" noChangeArrowheads="1"/>
          </p:cNvSpPr>
          <p:nvPr>
            <p:ph type="ctrTitle"/>
          </p:nvPr>
        </p:nvSpPr>
        <p:spPr/>
        <p:txBody>
          <a:bodyPr/>
          <a:lstStyle/>
          <a:p>
            <a:pPr algn="ctr"/>
            <a:r>
              <a:rPr lang="cs-CZ" sz="4000" dirty="0">
                <a:solidFill>
                  <a:schemeClr val="tx2"/>
                </a:solidFill>
              </a:rPr>
              <a:t>Trestní právo v evropském prostředí</a:t>
            </a:r>
            <a:endParaRPr lang="cs-CZ" sz="4000" b="1" dirty="0">
              <a:solidFill>
                <a:srgbClr val="FFFF00"/>
              </a:solidFill>
              <a:latin typeface="Microsoft Sans Serif" pitchFamily="34" charset="0"/>
            </a:endParaRPr>
          </a:p>
        </p:txBody>
      </p:sp>
      <p:sp>
        <p:nvSpPr>
          <p:cNvPr id="102416" name="Rectangle 16"/>
          <p:cNvSpPr>
            <a:spLocks noChangeArrowheads="1"/>
          </p:cNvSpPr>
          <p:nvPr/>
        </p:nvSpPr>
        <p:spPr bwMode="auto">
          <a:xfrm>
            <a:off x="539750" y="5445125"/>
            <a:ext cx="813593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pPr>
            <a:r>
              <a:rPr lang="cs-CZ" sz="2400" b="1" dirty="0">
                <a:solidFill>
                  <a:schemeClr val="bg1"/>
                </a:solidFill>
                <a:latin typeface="+mn-lt"/>
              </a:rPr>
              <a:t>prof. JUDr. Jaroslav </a:t>
            </a:r>
            <a:r>
              <a:rPr lang="cs-CZ" sz="2400" b="1" dirty="0" err="1">
                <a:solidFill>
                  <a:schemeClr val="bg1"/>
                </a:solidFill>
                <a:latin typeface="+mn-lt"/>
              </a:rPr>
              <a:t>Fenyk</a:t>
            </a:r>
            <a:r>
              <a:rPr lang="cs-CZ" sz="2400" b="1" dirty="0">
                <a:solidFill>
                  <a:schemeClr val="bg1"/>
                </a:solidFill>
                <a:latin typeface="+mn-lt"/>
              </a:rPr>
              <a:t>, Ph.D., </a:t>
            </a:r>
            <a:r>
              <a:rPr lang="cs-CZ" sz="2400" b="1" dirty="0" err="1">
                <a:solidFill>
                  <a:schemeClr val="bg1"/>
                </a:solidFill>
                <a:latin typeface="+mn-lt"/>
              </a:rPr>
              <a:t>DSc</a:t>
            </a:r>
            <a:r>
              <a:rPr lang="cs-CZ" sz="2400" b="1" dirty="0">
                <a:solidFill>
                  <a:schemeClr val="bg1"/>
                </a:solidFill>
                <a:latin typeface="+mn-lt"/>
              </a:rPr>
              <a:t>.</a:t>
            </a:r>
          </a:p>
        </p:txBody>
      </p:sp>
      <p:sp>
        <p:nvSpPr>
          <p:cNvPr id="102417" name="Rectangle 17"/>
          <p:cNvSpPr>
            <a:spLocks noChangeArrowheads="1"/>
          </p:cNvSpPr>
          <p:nvPr/>
        </p:nvSpPr>
        <p:spPr bwMode="auto">
          <a:xfrm>
            <a:off x="1476375" y="4581525"/>
            <a:ext cx="6400800" cy="766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pPr>
            <a:r>
              <a:rPr lang="cs-CZ" sz="3200" b="1" dirty="0" smtClean="0">
                <a:solidFill>
                  <a:schemeClr val="bg1"/>
                </a:solidFill>
                <a:latin typeface="+mn-lt"/>
              </a:rPr>
              <a:t>11.4.2012</a:t>
            </a:r>
            <a:endParaRPr lang="cs-CZ" sz="3200" b="1" dirty="0">
              <a:solidFill>
                <a:schemeClr val="bg1"/>
              </a:solidFill>
              <a:latin typeface="+mn-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Grp="1" noChangeArrowheads="1"/>
          </p:cNvSpPr>
          <p:nvPr>
            <p:ph sz="quarter" idx="1"/>
          </p:nvPr>
        </p:nvSpPr>
        <p:spPr/>
        <p:txBody>
          <a:bodyPr/>
          <a:lstStyle/>
          <a:p>
            <a:pPr marL="381000" indent="-381000" algn="just"/>
            <a:r>
              <a:rPr lang="cs-CZ" sz="2000" dirty="0">
                <a:solidFill>
                  <a:schemeClr val="accent3">
                    <a:lumMod val="60000"/>
                    <a:lumOff val="40000"/>
                  </a:schemeClr>
                </a:solidFill>
              </a:rPr>
              <a:t>Pravomoc a příslušnost </a:t>
            </a:r>
            <a:r>
              <a:rPr lang="cs-CZ" sz="2000" dirty="0"/>
              <a:t>soudů </a:t>
            </a:r>
          </a:p>
          <a:p>
            <a:pPr marL="381000" indent="-381000" algn="just"/>
            <a:r>
              <a:rPr lang="cs-CZ" sz="2000" dirty="0">
                <a:solidFill>
                  <a:schemeClr val="accent3">
                    <a:lumMod val="60000"/>
                    <a:lumOff val="40000"/>
                  </a:schemeClr>
                </a:solidFill>
              </a:rPr>
              <a:t>Obsazen</a:t>
            </a:r>
            <a:r>
              <a:rPr lang="cs-CZ" sz="2000" dirty="0"/>
              <a:t>í soudů </a:t>
            </a:r>
          </a:p>
          <a:p>
            <a:pPr marL="800100" lvl="1" indent="-342900" algn="just">
              <a:buClr>
                <a:srgbClr val="FF9966"/>
              </a:buClr>
              <a:buFont typeface="Wingdings" pitchFamily="2" charset="2"/>
              <a:buChar char="§"/>
            </a:pPr>
            <a:r>
              <a:rPr lang="cs-CZ" sz="2000" dirty="0">
                <a:solidFill>
                  <a:schemeClr val="accent2">
                    <a:lumMod val="40000"/>
                    <a:lumOff val="60000"/>
                  </a:schemeClr>
                </a:solidFill>
              </a:rPr>
              <a:t>soudci</a:t>
            </a:r>
          </a:p>
          <a:p>
            <a:pPr marL="800100" lvl="1" indent="-342900" algn="just">
              <a:buClr>
                <a:srgbClr val="FF9966"/>
              </a:buClr>
              <a:buFont typeface="Wingdings" pitchFamily="2" charset="2"/>
              <a:buChar char="§"/>
            </a:pPr>
            <a:r>
              <a:rPr lang="cs-CZ" sz="2000" dirty="0">
                <a:solidFill>
                  <a:schemeClr val="accent2">
                    <a:lumMod val="40000"/>
                    <a:lumOff val="60000"/>
                  </a:schemeClr>
                </a:solidFill>
              </a:rPr>
              <a:t>další úřední osoby </a:t>
            </a:r>
            <a:r>
              <a:rPr lang="cs-CZ" sz="2000" dirty="0"/>
              <a:t>– vyšší soudní úředník, justiční čekatel, asistent soudce, zapisovatel a protokolující úředník, tlumočník, probační úředník</a:t>
            </a:r>
          </a:p>
          <a:p>
            <a:pPr marL="381000" indent="-381000" algn="just"/>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Effect transition="in" filter="randombar(horizontal)">
                                      <p:cBhvr>
                                        <p:cTn id="7" dur="500"/>
                                        <p:tgtEl>
                                          <p:spTgt spid="199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99683">
                                            <p:txEl>
                                              <p:pRg st="1" end="1"/>
                                            </p:txEl>
                                          </p:spTgt>
                                        </p:tgtEl>
                                        <p:attrNameLst>
                                          <p:attrName>style.visibility</p:attrName>
                                        </p:attrNameLst>
                                      </p:cBhvr>
                                      <p:to>
                                        <p:strVal val="visible"/>
                                      </p:to>
                                    </p:set>
                                    <p:animEffect transition="in" filter="randombar(horizontal)">
                                      <p:cBhvr>
                                        <p:cTn id="12" dur="500"/>
                                        <p:tgtEl>
                                          <p:spTgt spid="1996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199683">
                                            <p:txEl>
                                              <p:pRg st="2" end="2"/>
                                            </p:txEl>
                                          </p:spTgt>
                                        </p:tgtEl>
                                        <p:attrNameLst>
                                          <p:attrName>style.visibility</p:attrName>
                                        </p:attrNameLst>
                                      </p:cBhvr>
                                      <p:to>
                                        <p:strVal val="visible"/>
                                      </p:to>
                                    </p:set>
                                    <p:animEffect transition="in" filter="randombar(horizontal)">
                                      <p:cBhvr>
                                        <p:cTn id="17" dur="500"/>
                                        <p:tgtEl>
                                          <p:spTgt spid="1996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199683">
                                            <p:txEl>
                                              <p:pRg st="3" end="3"/>
                                            </p:txEl>
                                          </p:spTgt>
                                        </p:tgtEl>
                                        <p:attrNameLst>
                                          <p:attrName>style.visibility</p:attrName>
                                        </p:attrNameLst>
                                      </p:cBhvr>
                                      <p:to>
                                        <p:strVal val="visible"/>
                                      </p:to>
                                    </p:set>
                                    <p:animEffect transition="in" filter="randombar(horizontal)">
                                      <p:cBhvr>
                                        <p:cTn id="22" dur="500"/>
                                        <p:tgtEl>
                                          <p:spTgt spid="1996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468313" y="2708275"/>
            <a:ext cx="8229600" cy="922338"/>
          </a:xfrm>
        </p:spPr>
        <p:txBody>
          <a:bodyPr>
            <a:noAutofit/>
          </a:bodyPr>
          <a:lstStyle/>
          <a:p>
            <a:pPr algn="ctr"/>
            <a:r>
              <a:rPr lang="cs-CZ" sz="4000" dirty="0">
                <a:solidFill>
                  <a:schemeClr val="accent6">
                    <a:lumMod val="40000"/>
                    <a:lumOff val="60000"/>
                  </a:schemeClr>
                </a:solidFill>
              </a:rPr>
              <a:t>Podezřelý, obviněný, spolupracující obviněný, obhájce, poškozený, zúčastněná osoba</a:t>
            </a:r>
            <a:r>
              <a:rPr lang="cs-CZ" sz="3600" dirty="0">
                <a:solidFill>
                  <a:schemeClr val="accent6">
                    <a:lumMod val="40000"/>
                    <a:lumOff val="60000"/>
                  </a:schemeClr>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1730"/>
                                        </p:tgtEl>
                                        <p:attrNameLst>
                                          <p:attrName>style.visibility</p:attrName>
                                        </p:attrNameLst>
                                      </p:cBhvr>
                                      <p:to>
                                        <p:strVal val="visible"/>
                                      </p:to>
                                    </p:set>
                                    <p:animEffect transition="in" filter="randombar(horizontal)">
                                      <p:cBhvr>
                                        <p:cTn id="7" dur="500"/>
                                        <p:tgtEl>
                                          <p:spTgt spid="201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normAutofit/>
          </a:bodyPr>
          <a:lstStyle/>
          <a:p>
            <a:r>
              <a:rPr lang="cs-CZ" sz="3600" dirty="0">
                <a:solidFill>
                  <a:schemeClr val="accent6">
                    <a:lumMod val="40000"/>
                    <a:lumOff val="60000"/>
                  </a:schemeClr>
                </a:solidFill>
              </a:rPr>
              <a:t>Podezřelý</a:t>
            </a:r>
          </a:p>
        </p:txBody>
      </p:sp>
      <p:sp>
        <p:nvSpPr>
          <p:cNvPr id="2" name="Zástupný symbol pro obsah 1"/>
          <p:cNvSpPr>
            <a:spLocks noGrp="1"/>
          </p:cNvSpPr>
          <p:nvPr>
            <p:ph sz="quarter" idx="1"/>
          </p:nvPr>
        </p:nvSpPr>
        <p:spPr/>
        <p:txBody>
          <a:bodyPr/>
          <a:lstStyle/>
          <a:p>
            <a:endParaRPr lang="cs-CZ" sz="2000" dirty="0" smtClean="0">
              <a:solidFill>
                <a:schemeClr val="accent2">
                  <a:lumMod val="40000"/>
                  <a:lumOff val="60000"/>
                </a:schemeClr>
              </a:solidFill>
            </a:endParaRPr>
          </a:p>
          <a:p>
            <a:r>
              <a:rPr lang="cs-CZ" sz="2400" dirty="0" smtClean="0">
                <a:solidFill>
                  <a:schemeClr val="accent2">
                    <a:lumMod val="40000"/>
                    <a:lumOff val="60000"/>
                  </a:schemeClr>
                </a:solidFill>
              </a:rPr>
              <a:t>zadržená </a:t>
            </a:r>
            <a:r>
              <a:rPr lang="cs-CZ" sz="2400" dirty="0">
                <a:solidFill>
                  <a:schemeClr val="accent2">
                    <a:lumMod val="40000"/>
                    <a:lumOff val="60000"/>
                  </a:schemeClr>
                </a:solidFill>
              </a:rPr>
              <a:t>osoba </a:t>
            </a:r>
            <a:r>
              <a:rPr lang="cs-CZ" sz="2400" dirty="0"/>
              <a:t>(§ 76 odst.1 </a:t>
            </a:r>
            <a:r>
              <a:rPr lang="cs-CZ" sz="2400" dirty="0" err="1"/>
              <a:t>tr</a:t>
            </a:r>
            <a:r>
              <a:rPr lang="cs-CZ" sz="2400" dirty="0"/>
              <a:t>. ř.)</a:t>
            </a:r>
          </a:p>
          <a:p>
            <a:r>
              <a:rPr lang="cs-CZ" sz="2400" dirty="0">
                <a:solidFill>
                  <a:schemeClr val="accent2">
                    <a:lumMod val="40000"/>
                    <a:lumOff val="60000"/>
                  </a:schemeClr>
                </a:solidFill>
              </a:rPr>
              <a:t>osoba, které bylo sděleno podezření ve zkráceném přípravném řízení </a:t>
            </a:r>
            <a:r>
              <a:rPr lang="cs-CZ" sz="2400" dirty="0"/>
              <a:t>(§ 179b odst. 3 </a:t>
            </a:r>
            <a:r>
              <a:rPr lang="cs-CZ" sz="2400" dirty="0" err="1"/>
              <a:t>tr</a:t>
            </a:r>
            <a:r>
              <a:rPr lang="cs-CZ" sz="2400" dirty="0"/>
              <a:t>. ř.)</a:t>
            </a:r>
          </a:p>
          <a:p>
            <a:r>
              <a:rPr lang="cs-CZ" sz="2400" dirty="0">
                <a:solidFill>
                  <a:schemeClr val="accent2">
                    <a:lumMod val="40000"/>
                    <a:lumOff val="60000"/>
                  </a:schemeClr>
                </a:solidFill>
              </a:rPr>
              <a:t>práva</a:t>
            </a:r>
            <a:r>
              <a:rPr lang="cs-CZ" sz="2400" dirty="0"/>
              <a:t> podezřelého</a:t>
            </a:r>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2754"/>
                                        </p:tgtEl>
                                        <p:attrNameLst>
                                          <p:attrName>style.visibility</p:attrName>
                                        </p:attrNameLst>
                                      </p:cBhvr>
                                      <p:to>
                                        <p:strVal val="visible"/>
                                      </p:to>
                                    </p:set>
                                    <p:animEffect transition="in" filter="randombar(horizontal)">
                                      <p:cBhvr>
                                        <p:cTn id="7" dur="500"/>
                                        <p:tgtEl>
                                          <p:spTgt spid="202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solidFill>
                  <a:schemeClr val="accent6">
                    <a:lumMod val="40000"/>
                    <a:lumOff val="60000"/>
                  </a:schemeClr>
                </a:solidFill>
              </a:rPr>
              <a:t>Obviněný</a:t>
            </a:r>
            <a:endParaRPr lang="cs-CZ" sz="3600" dirty="0"/>
          </a:p>
        </p:txBody>
      </p:sp>
      <p:sp>
        <p:nvSpPr>
          <p:cNvPr id="203778" name="Rectangle 2"/>
          <p:cNvSpPr>
            <a:spLocks noGrp="1" noChangeArrowheads="1"/>
          </p:cNvSpPr>
          <p:nvPr>
            <p:ph sz="quarter" idx="1"/>
          </p:nvPr>
        </p:nvSpPr>
        <p:spPr/>
        <p:txBody>
          <a:bodyPr/>
          <a:lstStyle/>
          <a:p>
            <a:pPr algn="just">
              <a:lnSpc>
                <a:spcPct val="90000"/>
              </a:lnSpc>
              <a:buFont typeface="Wingdings" pitchFamily="2" charset="2"/>
              <a:buChar char="§"/>
            </a:pPr>
            <a:r>
              <a:rPr lang="cs-CZ" sz="2000" dirty="0"/>
              <a:t>definice: </a:t>
            </a:r>
          </a:p>
          <a:p>
            <a:pPr marL="885825" lvl="1" indent="-342900" algn="just">
              <a:lnSpc>
                <a:spcPct val="90000"/>
              </a:lnSpc>
              <a:buFont typeface="Wingdings" pitchFamily="2" charset="2"/>
              <a:buChar char="§"/>
            </a:pPr>
            <a:r>
              <a:rPr lang="cs-CZ" sz="2000" b="1" dirty="0">
                <a:solidFill>
                  <a:schemeClr val="accent2">
                    <a:lumMod val="40000"/>
                    <a:lumOff val="60000"/>
                  </a:schemeClr>
                </a:solidFill>
              </a:rPr>
              <a:t>obviněným je osoba, proti které bylo zahájeno trestní stíhání</a:t>
            </a:r>
            <a:r>
              <a:rPr lang="cs-CZ" sz="2000" dirty="0">
                <a:solidFill>
                  <a:schemeClr val="accent2">
                    <a:lumMod val="40000"/>
                    <a:lumOff val="60000"/>
                  </a:schemeClr>
                </a:solidFill>
              </a:rPr>
              <a:t>  </a:t>
            </a:r>
            <a:r>
              <a:rPr lang="cs-CZ" sz="2000" dirty="0" smtClean="0"/>
              <a:t>(§ </a:t>
            </a:r>
            <a:r>
              <a:rPr lang="cs-CZ" sz="2000" dirty="0"/>
              <a:t>160 odst. 1 </a:t>
            </a:r>
            <a:r>
              <a:rPr lang="cs-CZ" sz="2000" dirty="0" err="1"/>
              <a:t>tr</a:t>
            </a:r>
            <a:r>
              <a:rPr lang="cs-CZ" sz="2000" dirty="0"/>
              <a:t>. ř.)</a:t>
            </a:r>
          </a:p>
          <a:p>
            <a:pPr algn="just">
              <a:lnSpc>
                <a:spcPct val="90000"/>
              </a:lnSpc>
              <a:buFont typeface="Wingdings" pitchFamily="2" charset="2"/>
              <a:buChar char="§"/>
            </a:pPr>
            <a:r>
              <a:rPr lang="cs-CZ" sz="2000" b="1" dirty="0">
                <a:solidFill>
                  <a:schemeClr val="accent2">
                    <a:lumMod val="40000"/>
                    <a:lumOff val="60000"/>
                  </a:schemeClr>
                </a:solidFill>
              </a:rPr>
              <a:t>poučovací povinnost</a:t>
            </a:r>
            <a:r>
              <a:rPr lang="cs-CZ" sz="2000" dirty="0">
                <a:solidFill>
                  <a:schemeClr val="accent2">
                    <a:lumMod val="40000"/>
                    <a:lumOff val="60000"/>
                  </a:schemeClr>
                </a:solidFill>
              </a:rPr>
              <a:t> </a:t>
            </a:r>
            <a:r>
              <a:rPr lang="cs-CZ" sz="2000" dirty="0"/>
              <a:t>orgánů činných v trestním řízení</a:t>
            </a:r>
          </a:p>
          <a:p>
            <a:pPr algn="just">
              <a:lnSpc>
                <a:spcPct val="90000"/>
              </a:lnSpc>
              <a:buFont typeface="Wingdings" pitchFamily="2" charset="2"/>
              <a:buChar char="§"/>
            </a:pPr>
            <a:r>
              <a:rPr lang="cs-CZ" sz="2000" dirty="0"/>
              <a:t>musí jí být </a:t>
            </a:r>
            <a:r>
              <a:rPr lang="cs-CZ" sz="2000" b="1" dirty="0">
                <a:solidFill>
                  <a:schemeClr val="accent2">
                    <a:lumMod val="40000"/>
                    <a:lumOff val="60000"/>
                  </a:schemeClr>
                </a:solidFill>
              </a:rPr>
              <a:t>oznámeno</a:t>
            </a:r>
            <a:r>
              <a:rPr lang="cs-CZ" sz="2000" dirty="0"/>
              <a:t>, pro jaký trestný čin je stíhána</a:t>
            </a:r>
          </a:p>
          <a:p>
            <a:pPr algn="just">
              <a:lnSpc>
                <a:spcPct val="90000"/>
              </a:lnSpc>
              <a:buFont typeface="Wingdings" pitchFamily="2" charset="2"/>
              <a:buChar char="§"/>
            </a:pPr>
            <a:r>
              <a:rPr lang="cs-CZ" sz="2000" dirty="0"/>
              <a:t>má </a:t>
            </a:r>
            <a:r>
              <a:rPr lang="cs-CZ" sz="2000" b="1" dirty="0">
                <a:solidFill>
                  <a:schemeClr val="accent2">
                    <a:lumMod val="40000"/>
                    <a:lumOff val="60000"/>
                  </a:schemeClr>
                </a:solidFill>
              </a:rPr>
              <a:t>právo vyjádřit se</a:t>
            </a:r>
            <a:r>
              <a:rPr lang="cs-CZ" sz="2000" dirty="0"/>
              <a:t> ke všem skutečnostem, které se jí kladou za vinu a k důkazům o nich</a:t>
            </a:r>
          </a:p>
          <a:p>
            <a:pPr algn="just">
              <a:lnSpc>
                <a:spcPct val="90000"/>
              </a:lnSpc>
              <a:buFont typeface="Wingdings" pitchFamily="2" charset="2"/>
              <a:buChar char="§"/>
            </a:pPr>
            <a:r>
              <a:rPr lang="cs-CZ" sz="2000" dirty="0"/>
              <a:t>nemá povinnost vypovídat</a:t>
            </a:r>
          </a:p>
          <a:p>
            <a:pPr algn="just">
              <a:lnSpc>
                <a:spcPct val="90000"/>
              </a:lnSpc>
              <a:spcBef>
                <a:spcPts val="600"/>
              </a:spcBef>
              <a:buFont typeface="Wingdings" pitchFamily="2" charset="2"/>
              <a:buChar char="§"/>
            </a:pPr>
            <a:r>
              <a:rPr lang="cs-CZ" sz="2000" dirty="0"/>
              <a:t>má </a:t>
            </a:r>
            <a:r>
              <a:rPr lang="cs-CZ" sz="2000" b="1" dirty="0">
                <a:solidFill>
                  <a:schemeClr val="accent2">
                    <a:lumMod val="40000"/>
                    <a:lumOff val="60000"/>
                  </a:schemeClr>
                </a:solidFill>
              </a:rPr>
              <a:t>právo na tlumočníka</a:t>
            </a:r>
            <a:r>
              <a:rPr lang="cs-CZ" sz="2000" dirty="0">
                <a:solidFill>
                  <a:schemeClr val="accent2">
                    <a:lumMod val="40000"/>
                    <a:lumOff val="60000"/>
                  </a:schemeClr>
                </a:solidFill>
              </a:rPr>
              <a:t> </a:t>
            </a:r>
            <a:r>
              <a:rPr lang="cs-CZ" sz="2000" dirty="0"/>
              <a:t>(může používat mateřského jazyka)</a:t>
            </a:r>
          </a:p>
          <a:p>
            <a:pPr algn="just">
              <a:lnSpc>
                <a:spcPct val="90000"/>
              </a:lnSpc>
              <a:buFont typeface="Wingdings" pitchFamily="2" charset="2"/>
              <a:buChar char="§"/>
            </a:pPr>
            <a:r>
              <a:rPr lang="cs-CZ" sz="2000" dirty="0"/>
              <a:t>má </a:t>
            </a:r>
            <a:r>
              <a:rPr lang="cs-CZ" sz="2000" b="1" dirty="0">
                <a:solidFill>
                  <a:schemeClr val="accent2">
                    <a:lumMod val="40000"/>
                    <a:lumOff val="60000"/>
                  </a:schemeClr>
                </a:solidFill>
              </a:rPr>
              <a:t>právo uvádět</a:t>
            </a:r>
            <a:r>
              <a:rPr lang="cs-CZ" sz="2000" dirty="0">
                <a:solidFill>
                  <a:schemeClr val="accent2">
                    <a:lumMod val="40000"/>
                    <a:lumOff val="60000"/>
                  </a:schemeClr>
                </a:solidFill>
              </a:rPr>
              <a:t> </a:t>
            </a:r>
            <a:r>
              <a:rPr lang="cs-CZ" sz="2000" dirty="0"/>
              <a:t>okolnosti a důkazy sloužící k jeho obhajobě, činit návrhy a podávat žádosti </a:t>
            </a:r>
          </a:p>
          <a:p>
            <a:pPr algn="just">
              <a:lnSpc>
                <a:spcPct val="90000"/>
              </a:lnSpc>
              <a:buFont typeface="Wingdings" pitchFamily="2" charset="2"/>
              <a:buChar char="§"/>
            </a:pPr>
            <a:r>
              <a:rPr lang="cs-CZ" sz="2000" dirty="0"/>
              <a:t>může podávat </a:t>
            </a:r>
            <a:r>
              <a:rPr lang="cs-CZ" sz="2000" b="1" dirty="0">
                <a:solidFill>
                  <a:schemeClr val="accent2">
                    <a:lumMod val="40000"/>
                    <a:lumOff val="60000"/>
                  </a:schemeClr>
                </a:solidFill>
              </a:rPr>
              <a:t>opravné prostředky</a:t>
            </a:r>
          </a:p>
          <a:p>
            <a:pPr algn="just">
              <a:lnSpc>
                <a:spcPct val="90000"/>
              </a:lnSpc>
              <a:buFont typeface="Wingdings" pitchFamily="2" charset="2"/>
              <a:buChar char="§"/>
            </a:pPr>
            <a:r>
              <a:rPr lang="cs-CZ" sz="2000" dirty="0"/>
              <a:t>po podání obžaloby má </a:t>
            </a:r>
            <a:r>
              <a:rPr lang="cs-CZ" sz="2000" b="1" dirty="0">
                <a:solidFill>
                  <a:schemeClr val="accent2">
                    <a:lumMod val="40000"/>
                    <a:lumOff val="60000"/>
                  </a:schemeClr>
                </a:solidFill>
              </a:rPr>
              <a:t>právo být přítomen</a:t>
            </a:r>
            <a:r>
              <a:rPr lang="cs-CZ" sz="2000" dirty="0">
                <a:solidFill>
                  <a:schemeClr val="accent2">
                    <a:lumMod val="40000"/>
                    <a:lumOff val="60000"/>
                  </a:schemeClr>
                </a:solidFill>
              </a:rPr>
              <a:t> </a:t>
            </a:r>
            <a:r>
              <a:rPr lang="cs-CZ" sz="2000" dirty="0"/>
              <a:t>při projednávání věci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03778">
                                            <p:txEl>
                                              <p:pRg st="0" end="0"/>
                                            </p:txEl>
                                          </p:spTgt>
                                        </p:tgtEl>
                                        <p:attrNameLst>
                                          <p:attrName>style.visibility</p:attrName>
                                        </p:attrNameLst>
                                      </p:cBhvr>
                                      <p:to>
                                        <p:strVal val="visible"/>
                                      </p:to>
                                    </p:set>
                                    <p:animEffect transition="in" filter="randombar(horizontal)">
                                      <p:cBhvr>
                                        <p:cTn id="7" dur="500"/>
                                        <p:tgtEl>
                                          <p:spTgt spid="2037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03778">
                                            <p:txEl>
                                              <p:pRg st="1" end="1"/>
                                            </p:txEl>
                                          </p:spTgt>
                                        </p:tgtEl>
                                        <p:attrNameLst>
                                          <p:attrName>style.visibility</p:attrName>
                                        </p:attrNameLst>
                                      </p:cBhvr>
                                      <p:to>
                                        <p:strVal val="visible"/>
                                      </p:to>
                                    </p:set>
                                    <p:animEffect transition="in" filter="randombar(horizontal)">
                                      <p:cBhvr>
                                        <p:cTn id="12" dur="500"/>
                                        <p:tgtEl>
                                          <p:spTgt spid="20377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03778">
                                            <p:txEl>
                                              <p:pRg st="2" end="2"/>
                                            </p:txEl>
                                          </p:spTgt>
                                        </p:tgtEl>
                                        <p:attrNameLst>
                                          <p:attrName>style.visibility</p:attrName>
                                        </p:attrNameLst>
                                      </p:cBhvr>
                                      <p:to>
                                        <p:strVal val="visible"/>
                                      </p:to>
                                    </p:set>
                                    <p:animEffect transition="in" filter="randombar(horizontal)">
                                      <p:cBhvr>
                                        <p:cTn id="17" dur="500"/>
                                        <p:tgtEl>
                                          <p:spTgt spid="20377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03778">
                                            <p:txEl>
                                              <p:pRg st="3" end="3"/>
                                            </p:txEl>
                                          </p:spTgt>
                                        </p:tgtEl>
                                        <p:attrNameLst>
                                          <p:attrName>style.visibility</p:attrName>
                                        </p:attrNameLst>
                                      </p:cBhvr>
                                      <p:to>
                                        <p:strVal val="visible"/>
                                      </p:to>
                                    </p:set>
                                    <p:animEffect transition="in" filter="randombar(horizontal)">
                                      <p:cBhvr>
                                        <p:cTn id="22" dur="500"/>
                                        <p:tgtEl>
                                          <p:spTgt spid="20377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203778">
                                            <p:txEl>
                                              <p:pRg st="4" end="4"/>
                                            </p:txEl>
                                          </p:spTgt>
                                        </p:tgtEl>
                                        <p:attrNameLst>
                                          <p:attrName>style.visibility</p:attrName>
                                        </p:attrNameLst>
                                      </p:cBhvr>
                                      <p:to>
                                        <p:strVal val="visible"/>
                                      </p:to>
                                    </p:set>
                                    <p:animEffect transition="in" filter="randombar(horizontal)">
                                      <p:cBhvr>
                                        <p:cTn id="27" dur="500"/>
                                        <p:tgtEl>
                                          <p:spTgt spid="203778">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203778">
                                            <p:txEl>
                                              <p:pRg st="5" end="5"/>
                                            </p:txEl>
                                          </p:spTgt>
                                        </p:tgtEl>
                                        <p:attrNameLst>
                                          <p:attrName>style.visibility</p:attrName>
                                        </p:attrNameLst>
                                      </p:cBhvr>
                                      <p:to>
                                        <p:strVal val="visible"/>
                                      </p:to>
                                    </p:set>
                                    <p:animEffect transition="in" filter="randombar(horizontal)">
                                      <p:cBhvr>
                                        <p:cTn id="32" dur="500"/>
                                        <p:tgtEl>
                                          <p:spTgt spid="203778">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203778">
                                            <p:txEl>
                                              <p:pRg st="6" end="6"/>
                                            </p:txEl>
                                          </p:spTgt>
                                        </p:tgtEl>
                                        <p:attrNameLst>
                                          <p:attrName>style.visibility</p:attrName>
                                        </p:attrNameLst>
                                      </p:cBhvr>
                                      <p:to>
                                        <p:strVal val="visible"/>
                                      </p:to>
                                    </p:set>
                                    <p:animEffect transition="in" filter="randombar(horizontal)">
                                      <p:cBhvr>
                                        <p:cTn id="37" dur="500"/>
                                        <p:tgtEl>
                                          <p:spTgt spid="203778">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nodeType="clickEffect">
                                  <p:stCondLst>
                                    <p:cond delay="0"/>
                                  </p:stCondLst>
                                  <p:childTnLst>
                                    <p:set>
                                      <p:cBhvr>
                                        <p:cTn id="41" dur="1" fill="hold">
                                          <p:stCondLst>
                                            <p:cond delay="0"/>
                                          </p:stCondLst>
                                        </p:cTn>
                                        <p:tgtEl>
                                          <p:spTgt spid="203778">
                                            <p:txEl>
                                              <p:pRg st="7" end="7"/>
                                            </p:txEl>
                                          </p:spTgt>
                                        </p:tgtEl>
                                        <p:attrNameLst>
                                          <p:attrName>style.visibility</p:attrName>
                                        </p:attrNameLst>
                                      </p:cBhvr>
                                      <p:to>
                                        <p:strVal val="visible"/>
                                      </p:to>
                                    </p:set>
                                    <p:animEffect transition="in" filter="randombar(horizontal)">
                                      <p:cBhvr>
                                        <p:cTn id="42" dur="500"/>
                                        <p:tgtEl>
                                          <p:spTgt spid="203778">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nodeType="clickEffect">
                                  <p:stCondLst>
                                    <p:cond delay="0"/>
                                  </p:stCondLst>
                                  <p:childTnLst>
                                    <p:set>
                                      <p:cBhvr>
                                        <p:cTn id="46" dur="1" fill="hold">
                                          <p:stCondLst>
                                            <p:cond delay="0"/>
                                          </p:stCondLst>
                                        </p:cTn>
                                        <p:tgtEl>
                                          <p:spTgt spid="203778">
                                            <p:txEl>
                                              <p:pRg st="8" end="8"/>
                                            </p:txEl>
                                          </p:spTgt>
                                        </p:tgtEl>
                                        <p:attrNameLst>
                                          <p:attrName>style.visibility</p:attrName>
                                        </p:attrNameLst>
                                      </p:cBhvr>
                                      <p:to>
                                        <p:strVal val="visible"/>
                                      </p:to>
                                    </p:set>
                                    <p:animEffect transition="in" filter="randombar(horizontal)">
                                      <p:cBhvr>
                                        <p:cTn id="47" dur="500"/>
                                        <p:tgtEl>
                                          <p:spTgt spid="203778">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ntr" presetSubtype="10" fill="hold" nodeType="clickEffect">
                                  <p:stCondLst>
                                    <p:cond delay="0"/>
                                  </p:stCondLst>
                                  <p:childTnLst>
                                    <p:set>
                                      <p:cBhvr>
                                        <p:cTn id="51" dur="1" fill="hold">
                                          <p:stCondLst>
                                            <p:cond delay="0"/>
                                          </p:stCondLst>
                                        </p:cTn>
                                        <p:tgtEl>
                                          <p:spTgt spid="203778">
                                            <p:txEl>
                                              <p:pRg st="9" end="9"/>
                                            </p:txEl>
                                          </p:spTgt>
                                        </p:tgtEl>
                                        <p:attrNameLst>
                                          <p:attrName>style.visibility</p:attrName>
                                        </p:attrNameLst>
                                      </p:cBhvr>
                                      <p:to>
                                        <p:strVal val="visible"/>
                                      </p:to>
                                    </p:set>
                                    <p:animEffect transition="in" filter="randombar(horizontal)">
                                      <p:cBhvr>
                                        <p:cTn id="52" dur="500"/>
                                        <p:tgtEl>
                                          <p:spTgt spid="20377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solidFill>
                  <a:schemeClr val="accent6">
                    <a:lumMod val="40000"/>
                    <a:lumOff val="60000"/>
                  </a:schemeClr>
                </a:solidFill>
              </a:rPr>
              <a:t>Spolupracující obviněný (§ 178a</a:t>
            </a:r>
            <a:r>
              <a:rPr lang="cs-CZ" sz="3600" dirty="0" smtClean="0">
                <a:solidFill>
                  <a:schemeClr val="accent6">
                    <a:lumMod val="40000"/>
                    <a:lumOff val="60000"/>
                  </a:schemeClr>
                </a:solidFill>
              </a:rPr>
              <a:t>)</a:t>
            </a:r>
            <a:endParaRPr lang="cs-CZ" sz="3600" dirty="0"/>
          </a:p>
        </p:txBody>
      </p:sp>
      <p:sp>
        <p:nvSpPr>
          <p:cNvPr id="239618" name="Rectangle 2"/>
          <p:cNvSpPr>
            <a:spLocks noGrp="1" noChangeArrowheads="1"/>
          </p:cNvSpPr>
          <p:nvPr>
            <p:ph sz="quarter" idx="1"/>
          </p:nvPr>
        </p:nvSpPr>
        <p:spPr>
          <a:xfrm>
            <a:off x="457200" y="1524000"/>
            <a:ext cx="8229600" cy="5001344"/>
          </a:xfrm>
        </p:spPr>
        <p:txBody>
          <a:bodyPr>
            <a:normAutofit fontScale="47500" lnSpcReduction="20000"/>
          </a:bodyPr>
          <a:lstStyle/>
          <a:p>
            <a:pPr marL="363538" indent="-363538" algn="just">
              <a:lnSpc>
                <a:spcPct val="110000"/>
              </a:lnSpc>
              <a:spcAft>
                <a:spcPts val="600"/>
              </a:spcAft>
              <a:buFont typeface="Wingdings" pitchFamily="2" charset="2"/>
              <a:buChar char="Ø"/>
            </a:pPr>
            <a:r>
              <a:rPr lang="cs-CZ" sz="3400" dirty="0"/>
              <a:t>Jen u </a:t>
            </a:r>
            <a:r>
              <a:rPr lang="cs-CZ" sz="3400" b="1" dirty="0">
                <a:solidFill>
                  <a:schemeClr val="accent3">
                    <a:lumMod val="60000"/>
                    <a:lumOff val="40000"/>
                  </a:schemeClr>
                </a:solidFill>
              </a:rPr>
              <a:t>zvlášť závažného zločinu</a:t>
            </a:r>
            <a:r>
              <a:rPr lang="cs-CZ" sz="3400" dirty="0">
                <a:solidFill>
                  <a:schemeClr val="accent3">
                    <a:lumMod val="60000"/>
                    <a:lumOff val="40000"/>
                  </a:schemeClr>
                </a:solidFill>
              </a:rPr>
              <a:t> </a:t>
            </a:r>
          </a:p>
          <a:p>
            <a:pPr marL="363538" indent="-363538" algn="just">
              <a:lnSpc>
                <a:spcPct val="110000"/>
              </a:lnSpc>
              <a:spcAft>
                <a:spcPts val="600"/>
              </a:spcAft>
              <a:buFont typeface="Wingdings" pitchFamily="2" charset="2"/>
              <a:buChar char="Ø"/>
            </a:pPr>
            <a:r>
              <a:rPr lang="cs-CZ" sz="3400" dirty="0"/>
              <a:t>Státní zástupce v obžalobě označí obviněného za spolupracujícího, pokud jsou současně splněny tyto podmínky:</a:t>
            </a:r>
          </a:p>
          <a:p>
            <a:pPr marL="812800" lvl="1" indent="-269875" algn="just">
              <a:lnSpc>
                <a:spcPct val="110000"/>
              </a:lnSpc>
              <a:spcAft>
                <a:spcPts val="600"/>
              </a:spcAft>
              <a:buFont typeface="Wingdings" pitchFamily="2" charset="2"/>
              <a:buChar char="Ø"/>
            </a:pPr>
            <a:r>
              <a:rPr lang="cs-CZ" sz="3400" b="1" dirty="0">
                <a:solidFill>
                  <a:schemeClr val="accent2">
                    <a:lumMod val="40000"/>
                    <a:lumOff val="60000"/>
                  </a:schemeClr>
                </a:solidFill>
              </a:rPr>
              <a:t>obviněný oznámí SZ skutečnosti</a:t>
            </a:r>
            <a:r>
              <a:rPr lang="cs-CZ" sz="3400" dirty="0"/>
              <a:t>, způsobilé významně přispět k </a:t>
            </a:r>
            <a:r>
              <a:rPr lang="cs-CZ" sz="3400" b="1" dirty="0">
                <a:solidFill>
                  <a:schemeClr val="accent2">
                    <a:lumMod val="40000"/>
                    <a:lumOff val="60000"/>
                  </a:schemeClr>
                </a:solidFill>
              </a:rPr>
              <a:t>objasnění zločinu</a:t>
            </a:r>
            <a:r>
              <a:rPr lang="cs-CZ" sz="3400" dirty="0">
                <a:solidFill>
                  <a:schemeClr val="accent2">
                    <a:lumMod val="40000"/>
                    <a:lumOff val="60000"/>
                  </a:schemeClr>
                </a:solidFill>
              </a:rPr>
              <a:t> </a:t>
            </a:r>
            <a:r>
              <a:rPr lang="cs-CZ" sz="3400" dirty="0"/>
              <a:t>spáchaného členy organizované skupiny, ve spojení s organizovanou skupinou nebo ve prospěch organizované zločinecké skupiny, nebo které pomohou </a:t>
            </a:r>
            <a:r>
              <a:rPr lang="cs-CZ" sz="3400" b="1" dirty="0"/>
              <a:t>zabránit dokonání</a:t>
            </a:r>
            <a:r>
              <a:rPr lang="cs-CZ" sz="3400" dirty="0"/>
              <a:t> takového zločinu, a </a:t>
            </a:r>
            <a:r>
              <a:rPr lang="cs-CZ" sz="3400" b="1" dirty="0">
                <a:solidFill>
                  <a:schemeClr val="accent2">
                    <a:lumMod val="40000"/>
                    <a:lumOff val="60000"/>
                  </a:schemeClr>
                </a:solidFill>
              </a:rPr>
              <a:t>zaváže se podat jak v přípravném řízení, tak i v řízení před soudem úplnou a pravdivou výpověď o těchto skutečnostech</a:t>
            </a:r>
            <a:r>
              <a:rPr lang="cs-CZ" sz="3400" b="1" dirty="0"/>
              <a:t>,</a:t>
            </a:r>
            <a:r>
              <a:rPr lang="cs-CZ" sz="3400" dirty="0"/>
              <a:t> </a:t>
            </a:r>
          </a:p>
          <a:p>
            <a:pPr marL="812800" lvl="1" indent="-269875" algn="just">
              <a:lnSpc>
                <a:spcPct val="110000"/>
              </a:lnSpc>
              <a:spcAft>
                <a:spcPts val="600"/>
              </a:spcAft>
              <a:buFont typeface="Wingdings" pitchFamily="2" charset="2"/>
              <a:buChar char="Ø"/>
            </a:pPr>
            <a:r>
              <a:rPr lang="cs-CZ" sz="3400" b="1" dirty="0">
                <a:solidFill>
                  <a:schemeClr val="accent2">
                    <a:lumMod val="40000"/>
                    <a:lumOff val="60000"/>
                  </a:schemeClr>
                </a:solidFill>
              </a:rPr>
              <a:t>Obviněný se dozná k činu</a:t>
            </a:r>
            <a:r>
              <a:rPr lang="cs-CZ" sz="3400" dirty="0"/>
              <a:t>, pro který je stíhán, přičemž nejsou důvodné pochybnosti o tom, že jeho doznání bylo učiněno svobodně, vážně a určitě, a</a:t>
            </a:r>
          </a:p>
          <a:p>
            <a:pPr marL="812800" lvl="1" indent="-269875" algn="just">
              <a:lnSpc>
                <a:spcPct val="110000"/>
              </a:lnSpc>
              <a:spcAft>
                <a:spcPts val="600"/>
              </a:spcAft>
              <a:buFont typeface="Wingdings" pitchFamily="2" charset="2"/>
              <a:buChar char="Ø"/>
            </a:pPr>
            <a:r>
              <a:rPr lang="cs-CZ" sz="3400" b="1" dirty="0">
                <a:solidFill>
                  <a:schemeClr val="accent2">
                    <a:lumMod val="40000"/>
                    <a:lumOff val="60000"/>
                  </a:schemeClr>
                </a:solidFill>
              </a:rPr>
              <a:t>Obviněný prohlásí, že souhlasí</a:t>
            </a:r>
            <a:r>
              <a:rPr lang="cs-CZ" sz="3400" dirty="0">
                <a:solidFill>
                  <a:schemeClr val="accent2">
                    <a:lumMod val="40000"/>
                    <a:lumOff val="60000"/>
                  </a:schemeClr>
                </a:solidFill>
              </a:rPr>
              <a:t> </a:t>
            </a:r>
            <a:r>
              <a:rPr lang="cs-CZ" sz="3400" dirty="0"/>
              <a:t>s tím, aby byl označen jako </a:t>
            </a:r>
            <a:r>
              <a:rPr lang="cs-CZ" sz="3400" b="1" dirty="0">
                <a:solidFill>
                  <a:schemeClr val="accent2">
                    <a:lumMod val="40000"/>
                    <a:lumOff val="60000"/>
                  </a:schemeClr>
                </a:solidFill>
              </a:rPr>
              <a:t>spolupracující obviněný</a:t>
            </a:r>
            <a:r>
              <a:rPr lang="cs-CZ" sz="3400" dirty="0"/>
              <a:t>. </a:t>
            </a:r>
          </a:p>
          <a:p>
            <a:pPr marL="812800" lvl="1" indent="-269875" algn="just">
              <a:lnSpc>
                <a:spcPct val="110000"/>
              </a:lnSpc>
              <a:spcAft>
                <a:spcPts val="600"/>
              </a:spcAft>
              <a:buFont typeface="Wingdings" pitchFamily="2" charset="2"/>
              <a:buChar char="Ø"/>
            </a:pPr>
            <a:r>
              <a:rPr lang="cs-CZ" sz="3400" b="1" dirty="0">
                <a:solidFill>
                  <a:schemeClr val="accent2">
                    <a:lumMod val="40000"/>
                    <a:lumOff val="60000"/>
                  </a:schemeClr>
                </a:solidFill>
              </a:rPr>
              <a:t>Státní zástupce považuje označení obviněného za spolupracujícího za potřebné</a:t>
            </a:r>
            <a:r>
              <a:rPr lang="cs-CZ" sz="3400" dirty="0"/>
              <a:t> vzhledem k povaze TČ, k jehož objasnění se obviněný zavázal, a to i s přihlédnutím k TČ uvedenému v doznání obviněného, k osobě obviněného a k okolnostem případu, zejména zda a jakým způsobem se obviněný podílel na spáchání TČ, k jehož objasnění se zavázal a jaké následky svým jednáním způsobil. </a:t>
            </a:r>
          </a:p>
          <a:p>
            <a:pPr marL="363538" indent="-363538" algn="just">
              <a:lnSpc>
                <a:spcPct val="120000"/>
              </a:lnSpc>
              <a:spcAft>
                <a:spcPts val="600"/>
              </a:spcAft>
              <a:buFont typeface="Wingdings" pitchFamily="2" charset="2"/>
              <a:buNone/>
            </a:pPr>
            <a:endParaRPr lang="cs-CZ"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239618">
                                            <p:txEl>
                                              <p:pRg st="0" end="0"/>
                                            </p:txEl>
                                          </p:spTgt>
                                        </p:tgtEl>
                                        <p:attrNameLst>
                                          <p:attrName>style.visibility</p:attrName>
                                        </p:attrNameLst>
                                      </p:cBhvr>
                                      <p:to>
                                        <p:strVal val="visible"/>
                                      </p:to>
                                    </p:set>
                                    <p:anim calcmode="lin" valueType="num">
                                      <p:cBhvr>
                                        <p:cTn id="7" dur="500" fill="hold"/>
                                        <p:tgtEl>
                                          <p:spTgt spid="239618">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239618">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239618">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239618">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239618">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239618">
                                            <p:txEl>
                                              <p:pRg st="1" end="1"/>
                                            </p:txEl>
                                          </p:spTgt>
                                        </p:tgtEl>
                                        <p:attrNameLst>
                                          <p:attrName>style.visibility</p:attrName>
                                        </p:attrNameLst>
                                      </p:cBhvr>
                                      <p:to>
                                        <p:strVal val="visible"/>
                                      </p:to>
                                    </p:set>
                                    <p:anim calcmode="lin" valueType="num">
                                      <p:cBhvr>
                                        <p:cTn id="16" dur="500" fill="hold"/>
                                        <p:tgtEl>
                                          <p:spTgt spid="239618">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239618">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239618">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239618">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239618">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239618">
                                            <p:txEl>
                                              <p:pRg st="2" end="2"/>
                                            </p:txEl>
                                          </p:spTgt>
                                        </p:tgtEl>
                                        <p:attrNameLst>
                                          <p:attrName>style.visibility</p:attrName>
                                        </p:attrNameLst>
                                      </p:cBhvr>
                                      <p:to>
                                        <p:strVal val="visible"/>
                                      </p:to>
                                    </p:set>
                                    <p:anim calcmode="lin" valueType="num">
                                      <p:cBhvr>
                                        <p:cTn id="25" dur="500" fill="hold"/>
                                        <p:tgtEl>
                                          <p:spTgt spid="239618">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239618">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239618">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239618">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239618">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nodeType="clickEffect">
                                  <p:stCondLst>
                                    <p:cond delay="0"/>
                                  </p:stCondLst>
                                  <p:childTnLst>
                                    <p:set>
                                      <p:cBhvr>
                                        <p:cTn id="33" dur="1" fill="hold">
                                          <p:stCondLst>
                                            <p:cond delay="0"/>
                                          </p:stCondLst>
                                        </p:cTn>
                                        <p:tgtEl>
                                          <p:spTgt spid="239618">
                                            <p:txEl>
                                              <p:pRg st="3" end="3"/>
                                            </p:txEl>
                                          </p:spTgt>
                                        </p:tgtEl>
                                        <p:attrNameLst>
                                          <p:attrName>style.visibility</p:attrName>
                                        </p:attrNameLst>
                                      </p:cBhvr>
                                      <p:to>
                                        <p:strVal val="visible"/>
                                      </p:to>
                                    </p:set>
                                    <p:anim calcmode="lin" valueType="num">
                                      <p:cBhvr>
                                        <p:cTn id="34" dur="500" fill="hold"/>
                                        <p:tgtEl>
                                          <p:spTgt spid="239618">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239618">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239618">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239618">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239618">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nodeType="clickEffect">
                                  <p:stCondLst>
                                    <p:cond delay="0"/>
                                  </p:stCondLst>
                                  <p:childTnLst>
                                    <p:set>
                                      <p:cBhvr>
                                        <p:cTn id="42" dur="1" fill="hold">
                                          <p:stCondLst>
                                            <p:cond delay="0"/>
                                          </p:stCondLst>
                                        </p:cTn>
                                        <p:tgtEl>
                                          <p:spTgt spid="239618">
                                            <p:txEl>
                                              <p:pRg st="4" end="4"/>
                                            </p:txEl>
                                          </p:spTgt>
                                        </p:tgtEl>
                                        <p:attrNameLst>
                                          <p:attrName>style.visibility</p:attrName>
                                        </p:attrNameLst>
                                      </p:cBhvr>
                                      <p:to>
                                        <p:strVal val="visible"/>
                                      </p:to>
                                    </p:set>
                                    <p:anim calcmode="lin" valueType="num">
                                      <p:cBhvr>
                                        <p:cTn id="43" dur="500" fill="hold"/>
                                        <p:tgtEl>
                                          <p:spTgt spid="239618">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239618">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239618">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239618">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239618">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nodeType="clickEffect">
                                  <p:stCondLst>
                                    <p:cond delay="0"/>
                                  </p:stCondLst>
                                  <p:childTnLst>
                                    <p:set>
                                      <p:cBhvr>
                                        <p:cTn id="51" dur="1" fill="hold">
                                          <p:stCondLst>
                                            <p:cond delay="0"/>
                                          </p:stCondLst>
                                        </p:cTn>
                                        <p:tgtEl>
                                          <p:spTgt spid="239618">
                                            <p:txEl>
                                              <p:pRg st="5" end="5"/>
                                            </p:txEl>
                                          </p:spTgt>
                                        </p:tgtEl>
                                        <p:attrNameLst>
                                          <p:attrName>style.visibility</p:attrName>
                                        </p:attrNameLst>
                                      </p:cBhvr>
                                      <p:to>
                                        <p:strVal val="visible"/>
                                      </p:to>
                                    </p:set>
                                    <p:anim calcmode="lin" valueType="num">
                                      <p:cBhvr>
                                        <p:cTn id="52" dur="500" fill="hold"/>
                                        <p:tgtEl>
                                          <p:spTgt spid="239618">
                                            <p:txEl>
                                              <p:pRg st="5" end="5"/>
                                            </p:txEl>
                                          </p:spTgt>
                                        </p:tgtEl>
                                        <p:attrNameLst>
                                          <p:attrName>ppt_w</p:attrName>
                                        </p:attrNameLst>
                                      </p:cBhvr>
                                      <p:tavLst>
                                        <p:tav tm="0">
                                          <p:val>
                                            <p:strVal val="#ppt_w*0.05"/>
                                          </p:val>
                                        </p:tav>
                                        <p:tav tm="100000">
                                          <p:val>
                                            <p:strVal val="#ppt_w"/>
                                          </p:val>
                                        </p:tav>
                                      </p:tavLst>
                                    </p:anim>
                                    <p:anim calcmode="lin" valueType="num">
                                      <p:cBhvr>
                                        <p:cTn id="53" dur="500" fill="hold"/>
                                        <p:tgtEl>
                                          <p:spTgt spid="239618">
                                            <p:txEl>
                                              <p:pRg st="5" end="5"/>
                                            </p:txEl>
                                          </p:spTgt>
                                        </p:tgtEl>
                                        <p:attrNameLst>
                                          <p:attrName>ppt_h</p:attrName>
                                        </p:attrNameLst>
                                      </p:cBhvr>
                                      <p:tavLst>
                                        <p:tav tm="0">
                                          <p:val>
                                            <p:strVal val="#ppt_h"/>
                                          </p:val>
                                        </p:tav>
                                        <p:tav tm="100000">
                                          <p:val>
                                            <p:strVal val="#ppt_h"/>
                                          </p:val>
                                        </p:tav>
                                      </p:tavLst>
                                    </p:anim>
                                    <p:anim calcmode="lin" valueType="num">
                                      <p:cBhvr>
                                        <p:cTn id="54" dur="500" fill="hold"/>
                                        <p:tgtEl>
                                          <p:spTgt spid="239618">
                                            <p:txEl>
                                              <p:pRg st="5" end="5"/>
                                            </p:txEl>
                                          </p:spTgt>
                                        </p:tgtEl>
                                        <p:attrNameLst>
                                          <p:attrName>ppt_x</p:attrName>
                                        </p:attrNameLst>
                                      </p:cBhvr>
                                      <p:tavLst>
                                        <p:tav tm="0">
                                          <p:val>
                                            <p:strVal val="#ppt_x-.2"/>
                                          </p:val>
                                        </p:tav>
                                        <p:tav tm="100000">
                                          <p:val>
                                            <p:strVal val="#ppt_x"/>
                                          </p:val>
                                        </p:tav>
                                      </p:tavLst>
                                    </p:anim>
                                    <p:anim calcmode="lin" valueType="num">
                                      <p:cBhvr>
                                        <p:cTn id="55" dur="500" fill="hold"/>
                                        <p:tgtEl>
                                          <p:spTgt spid="239618">
                                            <p:txEl>
                                              <p:pRg st="5" end="5"/>
                                            </p:txEl>
                                          </p:spTgt>
                                        </p:tgtEl>
                                        <p:attrNameLst>
                                          <p:attrName>ppt_y</p:attrName>
                                        </p:attrNameLst>
                                      </p:cBhvr>
                                      <p:tavLst>
                                        <p:tav tm="0">
                                          <p:val>
                                            <p:strVal val="#ppt_y"/>
                                          </p:val>
                                        </p:tav>
                                        <p:tav tm="100000">
                                          <p:val>
                                            <p:strVal val="#ppt_y"/>
                                          </p:val>
                                        </p:tav>
                                      </p:tavLst>
                                    </p:anim>
                                    <p:animEffect transition="in" filter="fade">
                                      <p:cBhvr>
                                        <p:cTn id="56" dur="500"/>
                                        <p:tgtEl>
                                          <p:spTgt spid="23961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normAutofit/>
          </a:bodyPr>
          <a:lstStyle/>
          <a:p>
            <a:pPr marL="342900" indent="-342900" fontAlgn="base">
              <a:spcAft>
                <a:spcPct val="0"/>
              </a:spcAft>
            </a:pPr>
            <a:r>
              <a:rPr lang="cs-CZ" sz="3600" dirty="0">
                <a:solidFill>
                  <a:schemeClr val="accent6">
                    <a:lumMod val="40000"/>
                    <a:lumOff val="60000"/>
                  </a:schemeClr>
                </a:solidFill>
              </a:rPr>
              <a:t>Obhájce</a:t>
            </a:r>
          </a:p>
        </p:txBody>
      </p:sp>
      <p:sp>
        <p:nvSpPr>
          <p:cNvPr id="204803" name="Rectangle 3"/>
          <p:cNvSpPr>
            <a:spLocks noGrp="1" noChangeArrowheads="1"/>
          </p:cNvSpPr>
          <p:nvPr>
            <p:ph sz="quarter" idx="1"/>
          </p:nvPr>
        </p:nvSpPr>
        <p:spPr/>
        <p:txBody>
          <a:bodyPr/>
          <a:lstStyle/>
          <a:p>
            <a:pPr algn="just">
              <a:lnSpc>
                <a:spcPct val="90000"/>
              </a:lnSpc>
              <a:buFont typeface="Wingdings" pitchFamily="2" charset="2"/>
              <a:buChar char="§"/>
            </a:pPr>
            <a:r>
              <a:rPr lang="cs-CZ" sz="2000" dirty="0"/>
              <a:t>definice: </a:t>
            </a:r>
          </a:p>
          <a:p>
            <a:pPr marL="800100" lvl="1" indent="-342900" algn="just">
              <a:lnSpc>
                <a:spcPct val="90000"/>
              </a:lnSpc>
              <a:buClr>
                <a:schemeClr val="accent2">
                  <a:lumMod val="60000"/>
                  <a:lumOff val="40000"/>
                </a:schemeClr>
              </a:buClr>
              <a:buFont typeface="Courier New" pitchFamily="49" charset="0"/>
              <a:buChar char="o"/>
            </a:pPr>
            <a:r>
              <a:rPr lang="cs-CZ" sz="2000" b="1" dirty="0">
                <a:solidFill>
                  <a:schemeClr val="accent2">
                    <a:lumMod val="40000"/>
                    <a:lumOff val="60000"/>
                  </a:schemeClr>
                </a:solidFill>
              </a:rPr>
              <a:t>obhájce poskytuje obviněnému potřebnou právní pomoc, účelně využívá k hájení jeho zájmů prostředky a způsoby obhajoby uvedené v zákoně, zejména dbá na to, aby byly v řízení  náležitě a včas objasněny skutečnosti, které obviněného zbavují viny nebo jeho vinu zmírňují a tím přispívat ke správnému a spravedlivému rozhodnutí ve věci</a:t>
            </a:r>
            <a:r>
              <a:rPr lang="cs-CZ" sz="2000" dirty="0"/>
              <a:t> </a:t>
            </a:r>
            <a:r>
              <a:rPr lang="cs-CZ" sz="2000" dirty="0" smtClean="0"/>
              <a:t>(zákon </a:t>
            </a:r>
            <a:r>
              <a:rPr lang="cs-CZ" sz="2000" dirty="0"/>
              <a:t>č. 85/1996 Sb., o advokacii)</a:t>
            </a:r>
          </a:p>
          <a:p>
            <a:pPr algn="just">
              <a:lnSpc>
                <a:spcPct val="90000"/>
              </a:lnSpc>
              <a:buFont typeface="Wingdings" pitchFamily="2" charset="2"/>
              <a:buChar char="§"/>
            </a:pPr>
            <a:r>
              <a:rPr lang="cs-CZ" sz="2000" dirty="0"/>
              <a:t>obhájcem v </a:t>
            </a:r>
            <a:r>
              <a:rPr lang="cs-CZ" sz="2000" dirty="0">
                <a:solidFill>
                  <a:schemeClr val="accent3">
                    <a:lumMod val="40000"/>
                    <a:lumOff val="60000"/>
                  </a:schemeClr>
                </a:solidFill>
              </a:rPr>
              <a:t>trestním řízení </a:t>
            </a:r>
            <a:r>
              <a:rPr lang="cs-CZ" sz="2000" dirty="0"/>
              <a:t>může být </a:t>
            </a:r>
            <a:r>
              <a:rPr lang="cs-CZ" sz="2000" dirty="0">
                <a:solidFill>
                  <a:schemeClr val="accent3">
                    <a:lumMod val="40000"/>
                    <a:lumOff val="60000"/>
                  </a:schemeClr>
                </a:solidFill>
              </a:rPr>
              <a:t>jen advokát</a:t>
            </a:r>
          </a:p>
          <a:p>
            <a:pPr algn="just">
              <a:lnSpc>
                <a:spcPct val="90000"/>
              </a:lnSpc>
              <a:buFont typeface="Wingdings" pitchFamily="2" charset="2"/>
              <a:buChar char="§"/>
            </a:pPr>
            <a:r>
              <a:rPr lang="cs-CZ" sz="2000" dirty="0"/>
              <a:t>advokát a obhájce v trestním řízení</a:t>
            </a:r>
          </a:p>
          <a:p>
            <a:pPr algn="just">
              <a:lnSpc>
                <a:spcPct val="90000"/>
              </a:lnSpc>
              <a:buFont typeface="Wingdings" pitchFamily="2" charset="2"/>
              <a:buChar char="§"/>
            </a:pPr>
            <a:r>
              <a:rPr lang="cs-CZ" sz="2000" dirty="0"/>
              <a:t>obhájce vystupuje </a:t>
            </a:r>
            <a:r>
              <a:rPr lang="cs-CZ" sz="2000" dirty="0">
                <a:solidFill>
                  <a:schemeClr val="accent3">
                    <a:lumMod val="40000"/>
                    <a:lumOff val="60000"/>
                  </a:schemeClr>
                </a:solidFill>
              </a:rPr>
              <a:t>jménem svého klienta</a:t>
            </a:r>
            <a:r>
              <a:rPr lang="cs-CZ" sz="2000" dirty="0"/>
              <a:t>, pokud nejde o úkony trestního řízení, které se vztahují k jeho vlastním právům a povinnostem (uplatnění odměny advokáta)</a:t>
            </a:r>
          </a:p>
          <a:p>
            <a:pPr marL="381000" indent="-381000" algn="just">
              <a:lnSpc>
                <a:spcPct val="90000"/>
              </a:lnSpc>
              <a:buFontTx/>
              <a:buNone/>
            </a:pPr>
            <a:endParaRPr lang="cs-CZ"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4802"/>
                                        </p:tgtEl>
                                        <p:attrNameLst>
                                          <p:attrName>style.visibility</p:attrName>
                                        </p:attrNameLst>
                                      </p:cBhvr>
                                      <p:to>
                                        <p:strVal val="visible"/>
                                      </p:to>
                                    </p:set>
                                    <p:animEffect transition="in" filter="randombar(horizontal)">
                                      <p:cBhvr>
                                        <p:cTn id="7" dur="500"/>
                                        <p:tgtEl>
                                          <p:spTgt spid="2048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04803">
                                            <p:txEl>
                                              <p:pRg st="0" end="0"/>
                                            </p:txEl>
                                          </p:spTgt>
                                        </p:tgtEl>
                                        <p:attrNameLst>
                                          <p:attrName>style.visibility</p:attrName>
                                        </p:attrNameLst>
                                      </p:cBhvr>
                                      <p:to>
                                        <p:strVal val="visible"/>
                                      </p:to>
                                    </p:set>
                                    <p:animEffect transition="in" filter="randombar(horizontal)">
                                      <p:cBhvr>
                                        <p:cTn id="12" dur="500"/>
                                        <p:tgtEl>
                                          <p:spTgt spid="2048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04803">
                                            <p:txEl>
                                              <p:pRg st="1" end="1"/>
                                            </p:txEl>
                                          </p:spTgt>
                                        </p:tgtEl>
                                        <p:attrNameLst>
                                          <p:attrName>style.visibility</p:attrName>
                                        </p:attrNameLst>
                                      </p:cBhvr>
                                      <p:to>
                                        <p:strVal val="visible"/>
                                      </p:to>
                                    </p:set>
                                    <p:animEffect transition="in" filter="randombar(horizontal)">
                                      <p:cBhvr>
                                        <p:cTn id="17" dur="500"/>
                                        <p:tgtEl>
                                          <p:spTgt spid="2048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04803">
                                            <p:txEl>
                                              <p:pRg st="2" end="2"/>
                                            </p:txEl>
                                          </p:spTgt>
                                        </p:tgtEl>
                                        <p:attrNameLst>
                                          <p:attrName>style.visibility</p:attrName>
                                        </p:attrNameLst>
                                      </p:cBhvr>
                                      <p:to>
                                        <p:strVal val="visible"/>
                                      </p:to>
                                    </p:set>
                                    <p:animEffect transition="in" filter="randombar(horizontal)">
                                      <p:cBhvr>
                                        <p:cTn id="22" dur="500"/>
                                        <p:tgtEl>
                                          <p:spTgt spid="2048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204803">
                                            <p:txEl>
                                              <p:pRg st="3" end="3"/>
                                            </p:txEl>
                                          </p:spTgt>
                                        </p:tgtEl>
                                        <p:attrNameLst>
                                          <p:attrName>style.visibility</p:attrName>
                                        </p:attrNameLst>
                                      </p:cBhvr>
                                      <p:to>
                                        <p:strVal val="visible"/>
                                      </p:to>
                                    </p:set>
                                    <p:animEffect transition="in" filter="randombar(horizontal)">
                                      <p:cBhvr>
                                        <p:cTn id="27" dur="500"/>
                                        <p:tgtEl>
                                          <p:spTgt spid="2048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204803">
                                            <p:txEl>
                                              <p:pRg st="4" end="4"/>
                                            </p:txEl>
                                          </p:spTgt>
                                        </p:tgtEl>
                                        <p:attrNameLst>
                                          <p:attrName>style.visibility</p:attrName>
                                        </p:attrNameLst>
                                      </p:cBhvr>
                                      <p:to>
                                        <p:strVal val="visible"/>
                                      </p:to>
                                    </p:set>
                                    <p:animEffect transition="in" filter="randombar(horizontal)">
                                      <p:cBhvr>
                                        <p:cTn id="32" dur="500"/>
                                        <p:tgtEl>
                                          <p:spTgt spid="2048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solidFill>
                  <a:schemeClr val="accent6">
                    <a:lumMod val="40000"/>
                    <a:lumOff val="60000"/>
                  </a:schemeClr>
                </a:solidFill>
              </a:rPr>
              <a:t>Obhájce</a:t>
            </a:r>
            <a:endParaRPr lang="cs-CZ" sz="3600" dirty="0"/>
          </a:p>
        </p:txBody>
      </p:sp>
      <p:sp>
        <p:nvSpPr>
          <p:cNvPr id="205826" name="Rectangle 2"/>
          <p:cNvSpPr>
            <a:spLocks noGrp="1" noChangeArrowheads="1"/>
          </p:cNvSpPr>
          <p:nvPr>
            <p:ph sz="quarter" idx="1"/>
          </p:nvPr>
        </p:nvSpPr>
        <p:spPr/>
        <p:txBody>
          <a:bodyPr/>
          <a:lstStyle/>
          <a:p>
            <a:pPr algn="just">
              <a:lnSpc>
                <a:spcPct val="90000"/>
              </a:lnSpc>
              <a:buFont typeface="Arial" pitchFamily="34" charset="0"/>
              <a:buChar char="•"/>
            </a:pPr>
            <a:r>
              <a:rPr lang="cs-CZ" sz="2000" dirty="0"/>
              <a:t>činí za obviněného </a:t>
            </a:r>
            <a:r>
              <a:rPr lang="cs-CZ" sz="2000" b="1" dirty="0">
                <a:solidFill>
                  <a:schemeClr val="accent2">
                    <a:lumMod val="60000"/>
                    <a:lumOff val="40000"/>
                  </a:schemeClr>
                </a:solidFill>
              </a:rPr>
              <a:t>návrhy, žádosti, opravné prostředky</a:t>
            </a:r>
          </a:p>
          <a:p>
            <a:pPr algn="just">
              <a:lnSpc>
                <a:spcPct val="90000"/>
              </a:lnSpc>
              <a:buFont typeface="Arial" pitchFamily="34" charset="0"/>
              <a:buChar char="•"/>
            </a:pPr>
            <a:r>
              <a:rPr lang="cs-CZ" sz="2000" dirty="0"/>
              <a:t>má </a:t>
            </a:r>
            <a:r>
              <a:rPr lang="cs-CZ" sz="2000" b="1" dirty="0">
                <a:solidFill>
                  <a:schemeClr val="accent2">
                    <a:lumMod val="60000"/>
                    <a:lumOff val="40000"/>
                  </a:schemeClr>
                </a:solidFill>
              </a:rPr>
              <a:t>právo nahlížet do spisů</a:t>
            </a:r>
          </a:p>
          <a:p>
            <a:pPr algn="just">
              <a:lnSpc>
                <a:spcPct val="90000"/>
              </a:lnSpc>
              <a:buFont typeface="Arial" pitchFamily="34" charset="0"/>
              <a:buChar char="•"/>
            </a:pPr>
            <a:r>
              <a:rPr lang="cs-CZ" sz="2000" dirty="0"/>
              <a:t>může se </a:t>
            </a:r>
            <a:r>
              <a:rPr lang="cs-CZ" sz="2000" b="1" dirty="0">
                <a:solidFill>
                  <a:schemeClr val="accent2">
                    <a:lumMod val="60000"/>
                    <a:lumOff val="40000"/>
                  </a:schemeClr>
                </a:solidFill>
              </a:rPr>
              <a:t>účastnit vyšetřovacích  úkonů</a:t>
            </a:r>
          </a:p>
          <a:p>
            <a:pPr algn="just">
              <a:lnSpc>
                <a:spcPct val="90000"/>
              </a:lnSpc>
              <a:buFont typeface="Arial" pitchFamily="34" charset="0"/>
              <a:buChar char="•"/>
            </a:pPr>
            <a:r>
              <a:rPr lang="cs-CZ" sz="2000" dirty="0"/>
              <a:t>může </a:t>
            </a:r>
            <a:r>
              <a:rPr lang="cs-CZ" sz="2000" b="1" dirty="0">
                <a:solidFill>
                  <a:schemeClr val="accent2">
                    <a:lumMod val="60000"/>
                    <a:lumOff val="40000"/>
                  </a:schemeClr>
                </a:solidFill>
              </a:rPr>
              <a:t>mluvit s obviněným</a:t>
            </a:r>
            <a:r>
              <a:rPr lang="cs-CZ" sz="2000" dirty="0"/>
              <a:t>, jenž je ve vazbě nebo ve výkonu trestu odnětí svobody bez přítomnosti třetí osoby</a:t>
            </a:r>
          </a:p>
          <a:p>
            <a:pPr algn="just">
              <a:lnSpc>
                <a:spcPct val="90000"/>
              </a:lnSpc>
              <a:buFont typeface="Arial" pitchFamily="34" charset="0"/>
              <a:buChar char="•"/>
            </a:pPr>
            <a:r>
              <a:rPr lang="cs-CZ" sz="2000" dirty="0"/>
              <a:t>řada dalších procesních oprávnění (klást otázky vyslýchaným osobám, vést výslech, právo na závěrečnou řeč, doručují se mu písemnosti, vyrozumívá se o úkonech…) </a:t>
            </a:r>
          </a:p>
          <a:p>
            <a:pPr algn="just">
              <a:lnSpc>
                <a:spcPct val="90000"/>
              </a:lnSpc>
              <a:buFont typeface="Arial" pitchFamily="34" charset="0"/>
              <a:buChar char="•"/>
            </a:pPr>
            <a:endParaRPr lang="cs-CZ" sz="2000" dirty="0"/>
          </a:p>
          <a:p>
            <a:pPr algn="just">
              <a:lnSpc>
                <a:spcPct val="90000"/>
              </a:lnSpc>
              <a:buFont typeface="Arial" pitchFamily="34" charset="0"/>
              <a:buChar char="•"/>
            </a:pPr>
            <a:r>
              <a:rPr lang="cs-CZ" sz="2000" b="1" dirty="0">
                <a:solidFill>
                  <a:schemeClr val="accent2">
                    <a:lumMod val="60000"/>
                    <a:lumOff val="40000"/>
                  </a:schemeClr>
                </a:solidFill>
              </a:rPr>
              <a:t>obhájce zvolený a ustanovený</a:t>
            </a:r>
          </a:p>
          <a:p>
            <a:pPr lvl="1" algn="just">
              <a:lnSpc>
                <a:spcPct val="90000"/>
              </a:lnSpc>
              <a:buFont typeface="Arial" pitchFamily="34" charset="0"/>
              <a:buChar char="•"/>
            </a:pPr>
            <a:r>
              <a:rPr lang="cs-CZ" sz="2000" dirty="0"/>
              <a:t>rozlišovacím znakem je způsob, kterým je obhájce pověřen vykonávat obhajobu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05826">
                                            <p:txEl>
                                              <p:pRg st="0" end="0"/>
                                            </p:txEl>
                                          </p:spTgt>
                                        </p:tgtEl>
                                        <p:attrNameLst>
                                          <p:attrName>style.visibility</p:attrName>
                                        </p:attrNameLst>
                                      </p:cBhvr>
                                      <p:to>
                                        <p:strVal val="visible"/>
                                      </p:to>
                                    </p:set>
                                    <p:animEffect transition="in" filter="randombar(horizontal)">
                                      <p:cBhvr>
                                        <p:cTn id="7" dur="500"/>
                                        <p:tgtEl>
                                          <p:spTgt spid="2058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05826">
                                            <p:txEl>
                                              <p:pRg st="1" end="1"/>
                                            </p:txEl>
                                          </p:spTgt>
                                        </p:tgtEl>
                                        <p:attrNameLst>
                                          <p:attrName>style.visibility</p:attrName>
                                        </p:attrNameLst>
                                      </p:cBhvr>
                                      <p:to>
                                        <p:strVal val="visible"/>
                                      </p:to>
                                    </p:set>
                                    <p:animEffect transition="in" filter="randombar(horizontal)">
                                      <p:cBhvr>
                                        <p:cTn id="12" dur="500"/>
                                        <p:tgtEl>
                                          <p:spTgt spid="20582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05826">
                                            <p:txEl>
                                              <p:pRg st="2" end="2"/>
                                            </p:txEl>
                                          </p:spTgt>
                                        </p:tgtEl>
                                        <p:attrNameLst>
                                          <p:attrName>style.visibility</p:attrName>
                                        </p:attrNameLst>
                                      </p:cBhvr>
                                      <p:to>
                                        <p:strVal val="visible"/>
                                      </p:to>
                                    </p:set>
                                    <p:animEffect transition="in" filter="randombar(horizontal)">
                                      <p:cBhvr>
                                        <p:cTn id="17" dur="500"/>
                                        <p:tgtEl>
                                          <p:spTgt spid="20582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05826">
                                            <p:txEl>
                                              <p:pRg st="3" end="3"/>
                                            </p:txEl>
                                          </p:spTgt>
                                        </p:tgtEl>
                                        <p:attrNameLst>
                                          <p:attrName>style.visibility</p:attrName>
                                        </p:attrNameLst>
                                      </p:cBhvr>
                                      <p:to>
                                        <p:strVal val="visible"/>
                                      </p:to>
                                    </p:set>
                                    <p:animEffect transition="in" filter="randombar(horizontal)">
                                      <p:cBhvr>
                                        <p:cTn id="22" dur="500"/>
                                        <p:tgtEl>
                                          <p:spTgt spid="20582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205826">
                                            <p:txEl>
                                              <p:pRg st="4" end="4"/>
                                            </p:txEl>
                                          </p:spTgt>
                                        </p:tgtEl>
                                        <p:attrNameLst>
                                          <p:attrName>style.visibility</p:attrName>
                                        </p:attrNameLst>
                                      </p:cBhvr>
                                      <p:to>
                                        <p:strVal val="visible"/>
                                      </p:to>
                                    </p:set>
                                    <p:animEffect transition="in" filter="randombar(horizontal)">
                                      <p:cBhvr>
                                        <p:cTn id="27" dur="500"/>
                                        <p:tgtEl>
                                          <p:spTgt spid="20582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205826">
                                            <p:txEl>
                                              <p:pRg st="6" end="6"/>
                                            </p:txEl>
                                          </p:spTgt>
                                        </p:tgtEl>
                                        <p:attrNameLst>
                                          <p:attrName>style.visibility</p:attrName>
                                        </p:attrNameLst>
                                      </p:cBhvr>
                                      <p:to>
                                        <p:strVal val="visible"/>
                                      </p:to>
                                    </p:set>
                                    <p:animEffect transition="in" filter="randombar(horizontal)">
                                      <p:cBhvr>
                                        <p:cTn id="32" dur="500"/>
                                        <p:tgtEl>
                                          <p:spTgt spid="205826">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205826">
                                            <p:txEl>
                                              <p:pRg st="7" end="7"/>
                                            </p:txEl>
                                          </p:spTgt>
                                        </p:tgtEl>
                                        <p:attrNameLst>
                                          <p:attrName>style.visibility</p:attrName>
                                        </p:attrNameLst>
                                      </p:cBhvr>
                                      <p:to>
                                        <p:strVal val="visible"/>
                                      </p:to>
                                    </p:set>
                                    <p:animEffect transition="in" filter="randombar(horizontal)">
                                      <p:cBhvr>
                                        <p:cTn id="37" dur="500"/>
                                        <p:tgtEl>
                                          <p:spTgt spid="20582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sz="quarter" idx="1"/>
          </p:nvPr>
        </p:nvSpPr>
        <p:spPr/>
        <p:txBody>
          <a:bodyPr/>
          <a:lstStyle/>
          <a:p>
            <a:pPr marL="0" indent="0" algn="just">
              <a:buNone/>
            </a:pPr>
            <a:r>
              <a:rPr lang="cs-CZ" sz="2000" b="1" dirty="0">
                <a:solidFill>
                  <a:schemeClr val="accent2">
                    <a:lumMod val="60000"/>
                    <a:lumOff val="40000"/>
                  </a:schemeClr>
                </a:solidFill>
              </a:rPr>
              <a:t>Jiné osoby s obhajovacími právy</a:t>
            </a:r>
          </a:p>
          <a:p>
            <a:pPr algn="just">
              <a:buFont typeface="Wingdings" pitchFamily="2" charset="2"/>
              <a:buNone/>
            </a:pPr>
            <a:endParaRPr lang="cs-CZ" sz="2000" b="1" dirty="0">
              <a:solidFill>
                <a:schemeClr val="accent2">
                  <a:lumMod val="60000"/>
                  <a:lumOff val="40000"/>
                </a:schemeClr>
              </a:solidFill>
            </a:endParaRPr>
          </a:p>
          <a:p>
            <a:pPr lvl="1" algn="just">
              <a:buFontTx/>
              <a:buChar char="•"/>
            </a:pPr>
            <a:r>
              <a:rPr lang="cs-CZ" sz="2000" b="1" dirty="0">
                <a:solidFill>
                  <a:schemeClr val="accent2">
                    <a:lumMod val="60000"/>
                    <a:lumOff val="40000"/>
                  </a:schemeClr>
                </a:solidFill>
              </a:rPr>
              <a:t>osoby jednající jménem </a:t>
            </a:r>
            <a:r>
              <a:rPr lang="cs-CZ" sz="2000" b="1" dirty="0" smtClean="0">
                <a:solidFill>
                  <a:schemeClr val="accent2">
                    <a:lumMod val="60000"/>
                    <a:lumOff val="40000"/>
                  </a:schemeClr>
                </a:solidFill>
              </a:rPr>
              <a:t>obviněného</a:t>
            </a:r>
            <a:r>
              <a:rPr lang="cs-CZ" sz="2000" dirty="0">
                <a:solidFill>
                  <a:schemeClr val="accent2">
                    <a:lumMod val="60000"/>
                    <a:lumOff val="40000"/>
                  </a:schemeClr>
                </a:solidFill>
              </a:rPr>
              <a:t> </a:t>
            </a:r>
            <a:r>
              <a:rPr lang="cs-CZ" sz="2000" dirty="0" smtClean="0"/>
              <a:t>(zákonný </a:t>
            </a:r>
            <a:r>
              <a:rPr lang="cs-CZ" sz="2000" dirty="0"/>
              <a:t>zástupce obviněného – rodič, osvojitel, poručník, kolizní opatrovník, opatrovník)</a:t>
            </a:r>
          </a:p>
          <a:p>
            <a:pPr lvl="1" algn="just">
              <a:buFontTx/>
              <a:buChar char="•"/>
            </a:pPr>
            <a:r>
              <a:rPr lang="cs-CZ" sz="2000" b="1" dirty="0">
                <a:solidFill>
                  <a:schemeClr val="accent2">
                    <a:lumMod val="60000"/>
                    <a:lumOff val="40000"/>
                  </a:schemeClr>
                </a:solidFill>
              </a:rPr>
              <a:t>osoby jednající jménem vlastním</a:t>
            </a:r>
            <a:r>
              <a:rPr lang="cs-CZ" sz="2000" dirty="0">
                <a:solidFill>
                  <a:schemeClr val="accent2">
                    <a:lumMod val="60000"/>
                    <a:lumOff val="40000"/>
                  </a:schemeClr>
                </a:solidFill>
              </a:rPr>
              <a:t> </a:t>
            </a:r>
            <a:r>
              <a:rPr lang="cs-CZ" sz="2000" dirty="0"/>
              <a:t>(zejm. osoby obviněnému blízké – příbuzní v pokolení přímém, jeho sourozenec, osvojitel, osvojenec, manžel a druh)</a:t>
            </a:r>
          </a:p>
          <a:p>
            <a:pPr lvl="1" algn="just">
              <a:buFontTx/>
              <a:buChar char="•"/>
            </a:pPr>
            <a:r>
              <a:rPr lang="cs-CZ" sz="2000" b="1" dirty="0">
                <a:solidFill>
                  <a:schemeClr val="accent2">
                    <a:lumMod val="60000"/>
                    <a:lumOff val="40000"/>
                  </a:schemeClr>
                </a:solidFill>
              </a:rPr>
              <a:t>orgán sociálně právní ochrany dětí</a:t>
            </a:r>
            <a:r>
              <a:rPr lang="cs-CZ" sz="2000" dirty="0">
                <a:solidFill>
                  <a:schemeClr val="accent2">
                    <a:lumMod val="60000"/>
                    <a:lumOff val="40000"/>
                  </a:schemeClr>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06850">
                                            <p:txEl>
                                              <p:pRg st="0" end="0"/>
                                            </p:txEl>
                                          </p:spTgt>
                                        </p:tgtEl>
                                        <p:attrNameLst>
                                          <p:attrName>style.visibility</p:attrName>
                                        </p:attrNameLst>
                                      </p:cBhvr>
                                      <p:to>
                                        <p:strVal val="visible"/>
                                      </p:to>
                                    </p:set>
                                    <p:animEffect transition="in" filter="randombar(horizontal)">
                                      <p:cBhvr>
                                        <p:cTn id="7" dur="500"/>
                                        <p:tgtEl>
                                          <p:spTgt spid="2068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06850">
                                            <p:txEl>
                                              <p:pRg st="2" end="2"/>
                                            </p:txEl>
                                          </p:spTgt>
                                        </p:tgtEl>
                                        <p:attrNameLst>
                                          <p:attrName>style.visibility</p:attrName>
                                        </p:attrNameLst>
                                      </p:cBhvr>
                                      <p:to>
                                        <p:strVal val="visible"/>
                                      </p:to>
                                    </p:set>
                                    <p:animEffect transition="in" filter="randombar(horizontal)">
                                      <p:cBhvr>
                                        <p:cTn id="12" dur="500"/>
                                        <p:tgtEl>
                                          <p:spTgt spid="20685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06850">
                                            <p:txEl>
                                              <p:pRg st="3" end="3"/>
                                            </p:txEl>
                                          </p:spTgt>
                                        </p:tgtEl>
                                        <p:attrNameLst>
                                          <p:attrName>style.visibility</p:attrName>
                                        </p:attrNameLst>
                                      </p:cBhvr>
                                      <p:to>
                                        <p:strVal val="visible"/>
                                      </p:to>
                                    </p:set>
                                    <p:animEffect transition="in" filter="randombar(horizontal)">
                                      <p:cBhvr>
                                        <p:cTn id="17" dur="500"/>
                                        <p:tgtEl>
                                          <p:spTgt spid="206850">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06850">
                                            <p:txEl>
                                              <p:pRg st="4" end="4"/>
                                            </p:txEl>
                                          </p:spTgt>
                                        </p:tgtEl>
                                        <p:attrNameLst>
                                          <p:attrName>style.visibility</p:attrName>
                                        </p:attrNameLst>
                                      </p:cBhvr>
                                      <p:to>
                                        <p:strVal val="visible"/>
                                      </p:to>
                                    </p:set>
                                    <p:animEffect transition="in" filter="randombar(horizontal)">
                                      <p:cBhvr>
                                        <p:cTn id="22" dur="500"/>
                                        <p:tgtEl>
                                          <p:spTgt spid="2068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normAutofit/>
          </a:bodyPr>
          <a:lstStyle/>
          <a:p>
            <a:pPr marL="342900" indent="-342900" fontAlgn="base">
              <a:spcAft>
                <a:spcPct val="0"/>
              </a:spcAft>
            </a:pPr>
            <a:r>
              <a:rPr lang="cs-CZ" sz="3600" dirty="0">
                <a:solidFill>
                  <a:schemeClr val="accent6">
                    <a:lumMod val="40000"/>
                    <a:lumOff val="60000"/>
                  </a:schemeClr>
                </a:solidFill>
              </a:rPr>
              <a:t>Poškozený </a:t>
            </a:r>
          </a:p>
        </p:txBody>
      </p:sp>
      <p:sp>
        <p:nvSpPr>
          <p:cNvPr id="207875" name="Rectangle 3"/>
          <p:cNvSpPr>
            <a:spLocks noGrp="1" noChangeArrowheads="1"/>
          </p:cNvSpPr>
          <p:nvPr>
            <p:ph sz="quarter" idx="1"/>
          </p:nvPr>
        </p:nvSpPr>
        <p:spPr/>
        <p:txBody>
          <a:bodyPr/>
          <a:lstStyle/>
          <a:p>
            <a:pPr algn="just">
              <a:lnSpc>
                <a:spcPct val="90000"/>
              </a:lnSpc>
              <a:buFont typeface="Arial" pitchFamily="34" charset="0"/>
              <a:buChar char="•"/>
            </a:pPr>
            <a:r>
              <a:rPr lang="cs-CZ" sz="2000" b="1" dirty="0">
                <a:solidFill>
                  <a:schemeClr val="accent6">
                    <a:lumMod val="40000"/>
                    <a:lumOff val="60000"/>
                  </a:schemeClr>
                </a:solidFill>
              </a:rPr>
              <a:t>Vznik a vývoj institutu poškozeného v trestním řízení</a:t>
            </a:r>
          </a:p>
          <a:p>
            <a:pPr lvl="1" algn="just">
              <a:lnSpc>
                <a:spcPct val="90000"/>
              </a:lnSpc>
              <a:buClr>
                <a:srgbClr val="FF9966"/>
              </a:buClr>
              <a:buFontTx/>
              <a:buChar char="•"/>
            </a:pPr>
            <a:r>
              <a:rPr lang="cs-CZ" sz="2000" dirty="0"/>
              <a:t>trestní řád z roku 1873 předpokládal </a:t>
            </a:r>
            <a:r>
              <a:rPr lang="cs-CZ" sz="2000" dirty="0">
                <a:solidFill>
                  <a:schemeClr val="accent2">
                    <a:lumMod val="60000"/>
                    <a:lumOff val="40000"/>
                  </a:schemeClr>
                </a:solidFill>
              </a:rPr>
              <a:t>existenci soukromého účastníka </a:t>
            </a:r>
            <a:r>
              <a:rPr lang="cs-CZ" sz="2000" dirty="0"/>
              <a:t>(tzv. vedlejší procesní strana, vybavená žalobním právem)</a:t>
            </a:r>
          </a:p>
          <a:p>
            <a:pPr lvl="1" algn="just">
              <a:lnSpc>
                <a:spcPct val="90000"/>
              </a:lnSpc>
              <a:buClr>
                <a:srgbClr val="FF9966"/>
              </a:buClr>
              <a:buFontTx/>
              <a:buChar char="•"/>
            </a:pPr>
            <a:r>
              <a:rPr lang="cs-CZ" sz="2000" dirty="0"/>
              <a:t>řízení o nároku poškozeného bylo již tehdy označováno jako </a:t>
            </a:r>
            <a:r>
              <a:rPr lang="cs-CZ" sz="2000" dirty="0">
                <a:solidFill>
                  <a:schemeClr val="accent2">
                    <a:lumMod val="60000"/>
                    <a:lumOff val="40000"/>
                  </a:schemeClr>
                </a:solidFill>
              </a:rPr>
              <a:t>adhezní</a:t>
            </a:r>
          </a:p>
          <a:p>
            <a:pPr lvl="1" algn="just">
              <a:lnSpc>
                <a:spcPct val="90000"/>
              </a:lnSpc>
              <a:buClr>
                <a:srgbClr val="FF9966"/>
              </a:buClr>
              <a:buFontTx/>
              <a:buChar char="•"/>
            </a:pPr>
            <a:r>
              <a:rPr lang="cs-CZ" sz="2000" dirty="0"/>
              <a:t>současný institut poškozeného vznikl na základě ustanovení       § 48 trestního řádu z roku 1950.</a:t>
            </a:r>
          </a:p>
          <a:p>
            <a:pPr marL="0" indent="0">
              <a:buNone/>
            </a:pPr>
            <a:endParaRPr lang="cs-CZ" sz="2000" dirty="0" smtClean="0"/>
          </a:p>
          <a:p>
            <a:pPr marL="0" indent="0" algn="just">
              <a:buNone/>
            </a:pPr>
            <a:r>
              <a:rPr lang="cs-CZ" sz="2000" dirty="0" smtClean="0"/>
              <a:t>Český </a:t>
            </a:r>
            <a:r>
              <a:rPr lang="cs-CZ" sz="2000" dirty="0"/>
              <a:t>trestní řád č. 141/1961 Sb. přiznal obdobně jako trestní řády z roku 1950 a 1956 výlučné žalobní právo jen státnímu orgánu v postavení veřejného žalobce, i když  určitá kategorie poškozených může zabránit zahájení trestního stíhání nebo jeho pokračování.</a:t>
            </a:r>
          </a:p>
          <a:p>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7874"/>
                                        </p:tgtEl>
                                        <p:attrNameLst>
                                          <p:attrName>style.visibility</p:attrName>
                                        </p:attrNameLst>
                                      </p:cBhvr>
                                      <p:to>
                                        <p:strVal val="visible"/>
                                      </p:to>
                                    </p:set>
                                    <p:animEffect transition="in" filter="randombar(horizontal)">
                                      <p:cBhvr>
                                        <p:cTn id="7" dur="500"/>
                                        <p:tgtEl>
                                          <p:spTgt spid="2078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07875">
                                            <p:txEl>
                                              <p:pRg st="0" end="0"/>
                                            </p:txEl>
                                          </p:spTgt>
                                        </p:tgtEl>
                                        <p:attrNameLst>
                                          <p:attrName>style.visibility</p:attrName>
                                        </p:attrNameLst>
                                      </p:cBhvr>
                                      <p:to>
                                        <p:strVal val="visible"/>
                                      </p:to>
                                    </p:set>
                                    <p:animEffect transition="in" filter="randombar(horizontal)">
                                      <p:cBhvr>
                                        <p:cTn id="12" dur="500"/>
                                        <p:tgtEl>
                                          <p:spTgt spid="2078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07875">
                                            <p:txEl>
                                              <p:pRg st="1" end="1"/>
                                            </p:txEl>
                                          </p:spTgt>
                                        </p:tgtEl>
                                        <p:attrNameLst>
                                          <p:attrName>style.visibility</p:attrName>
                                        </p:attrNameLst>
                                      </p:cBhvr>
                                      <p:to>
                                        <p:strVal val="visible"/>
                                      </p:to>
                                    </p:set>
                                    <p:animEffect transition="in" filter="randombar(horizontal)">
                                      <p:cBhvr>
                                        <p:cTn id="17" dur="500"/>
                                        <p:tgtEl>
                                          <p:spTgt spid="2078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07875">
                                            <p:txEl>
                                              <p:pRg st="2" end="2"/>
                                            </p:txEl>
                                          </p:spTgt>
                                        </p:tgtEl>
                                        <p:attrNameLst>
                                          <p:attrName>style.visibility</p:attrName>
                                        </p:attrNameLst>
                                      </p:cBhvr>
                                      <p:to>
                                        <p:strVal val="visible"/>
                                      </p:to>
                                    </p:set>
                                    <p:animEffect transition="in" filter="randombar(horizontal)">
                                      <p:cBhvr>
                                        <p:cTn id="22" dur="500"/>
                                        <p:tgtEl>
                                          <p:spTgt spid="20787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207875">
                                            <p:txEl>
                                              <p:pRg st="3" end="3"/>
                                            </p:txEl>
                                          </p:spTgt>
                                        </p:tgtEl>
                                        <p:attrNameLst>
                                          <p:attrName>style.visibility</p:attrName>
                                        </p:attrNameLst>
                                      </p:cBhvr>
                                      <p:to>
                                        <p:strVal val="visible"/>
                                      </p:to>
                                    </p:set>
                                    <p:animEffect transition="in" filter="randombar(horizontal)">
                                      <p:cBhvr>
                                        <p:cTn id="27" dur="500"/>
                                        <p:tgtEl>
                                          <p:spTgt spid="2078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207875">
                                            <p:txEl>
                                              <p:pRg st="5" end="5"/>
                                            </p:txEl>
                                          </p:spTgt>
                                        </p:tgtEl>
                                        <p:attrNameLst>
                                          <p:attrName>style.visibility</p:attrName>
                                        </p:attrNameLst>
                                      </p:cBhvr>
                                      <p:to>
                                        <p:strVal val="visible"/>
                                      </p:to>
                                    </p:set>
                                    <p:animEffect transition="in" filter="randombar(horizontal)">
                                      <p:cBhvr>
                                        <p:cTn id="32" dur="500"/>
                                        <p:tgtEl>
                                          <p:spTgt spid="2078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normAutofit/>
          </a:bodyPr>
          <a:lstStyle/>
          <a:p>
            <a:r>
              <a:rPr lang="cs-CZ" sz="2800" dirty="0"/>
              <a:t>Poškozený </a:t>
            </a:r>
          </a:p>
        </p:txBody>
      </p:sp>
      <p:sp>
        <p:nvSpPr>
          <p:cNvPr id="212995" name="Rectangle 3"/>
          <p:cNvSpPr>
            <a:spLocks noGrp="1" noChangeArrowheads="1"/>
          </p:cNvSpPr>
          <p:nvPr>
            <p:ph sz="quarter" idx="1"/>
          </p:nvPr>
        </p:nvSpPr>
        <p:spPr/>
        <p:txBody>
          <a:bodyPr/>
          <a:lstStyle/>
          <a:p>
            <a:pPr algn="just">
              <a:lnSpc>
                <a:spcPct val="90000"/>
              </a:lnSpc>
              <a:buFont typeface="Wingdings" pitchFamily="2" charset="2"/>
              <a:buChar char="§"/>
            </a:pPr>
            <a:r>
              <a:rPr lang="cs-CZ" sz="2000" b="1" dirty="0" smtClean="0">
                <a:solidFill>
                  <a:srgbClr val="FF9966"/>
                </a:solidFill>
              </a:rPr>
              <a:t>Novela </a:t>
            </a:r>
            <a:r>
              <a:rPr lang="cs-CZ" sz="2000" b="1" dirty="0" smtClean="0"/>
              <a:t>(zák. 181/2011 Sb.)</a:t>
            </a:r>
          </a:p>
          <a:p>
            <a:pPr algn="just">
              <a:lnSpc>
                <a:spcPct val="90000"/>
              </a:lnSpc>
              <a:buFont typeface="Wingdings" pitchFamily="2" charset="2"/>
              <a:buChar char="§"/>
            </a:pPr>
            <a:r>
              <a:rPr lang="cs-CZ" sz="2000" dirty="0" smtClean="0"/>
              <a:t>Definice</a:t>
            </a:r>
            <a:r>
              <a:rPr lang="cs-CZ" sz="2000" dirty="0"/>
              <a:t>:</a:t>
            </a:r>
          </a:p>
          <a:p>
            <a:pPr lvl="1" algn="just">
              <a:lnSpc>
                <a:spcPct val="90000"/>
              </a:lnSpc>
              <a:buFont typeface="Wingdings" pitchFamily="2" charset="2"/>
              <a:buChar char="§"/>
            </a:pPr>
            <a:r>
              <a:rPr lang="cs-CZ" sz="2000" b="1" dirty="0">
                <a:solidFill>
                  <a:schemeClr val="accent2">
                    <a:lumMod val="40000"/>
                    <a:lumOff val="60000"/>
                  </a:schemeClr>
                </a:solidFill>
              </a:rPr>
              <a:t>Poškozeným je ten (fyzická nebo právnická osoba), komu bylo trestným činem ublíženo na zdraví, způsobena </a:t>
            </a:r>
            <a:r>
              <a:rPr lang="cs-CZ" sz="2000" b="1" dirty="0" smtClean="0">
                <a:solidFill>
                  <a:schemeClr val="accent2">
                    <a:lumMod val="40000"/>
                    <a:lumOff val="60000"/>
                  </a:schemeClr>
                </a:solidFill>
              </a:rPr>
              <a:t>majetková škoda</a:t>
            </a:r>
            <a:r>
              <a:rPr lang="cs-CZ" sz="2000" b="1" dirty="0" smtClean="0">
                <a:solidFill>
                  <a:srgbClr val="FFC000"/>
                </a:solidFill>
              </a:rPr>
              <a:t> </a:t>
            </a:r>
            <a:r>
              <a:rPr lang="cs-CZ" sz="2000" b="1" dirty="0" smtClean="0">
                <a:solidFill>
                  <a:srgbClr val="FF9966"/>
                </a:solidFill>
              </a:rPr>
              <a:t>nebo nemajetková újma, nebo ten na jehož úkor se pachatel trestným činem obohatil </a:t>
            </a:r>
            <a:r>
              <a:rPr lang="cs-CZ" sz="2000" dirty="0" smtClean="0"/>
              <a:t>(§ </a:t>
            </a:r>
            <a:r>
              <a:rPr lang="cs-CZ" sz="2000" dirty="0"/>
              <a:t>43 odst. 1 </a:t>
            </a:r>
            <a:r>
              <a:rPr lang="cs-CZ" sz="2000" dirty="0" err="1"/>
              <a:t>tr</a:t>
            </a:r>
            <a:r>
              <a:rPr lang="cs-CZ" sz="2000" dirty="0"/>
              <a:t>. ř.) </a:t>
            </a:r>
          </a:p>
          <a:p>
            <a:pPr algn="just">
              <a:lnSpc>
                <a:spcPct val="90000"/>
              </a:lnSpc>
              <a:buFont typeface="Wingdings" pitchFamily="2" charset="2"/>
              <a:buChar char="§"/>
            </a:pPr>
            <a:r>
              <a:rPr lang="cs-CZ" sz="2000" dirty="0"/>
              <a:t>definice poškozeného</a:t>
            </a:r>
            <a:r>
              <a:rPr lang="cs-CZ" sz="2000" dirty="0">
                <a:solidFill>
                  <a:schemeClr val="bg1"/>
                </a:solidFill>
              </a:rPr>
              <a:t> </a:t>
            </a:r>
            <a:r>
              <a:rPr lang="cs-CZ" sz="2000" b="1" dirty="0">
                <a:solidFill>
                  <a:schemeClr val="accent2">
                    <a:lumMod val="40000"/>
                    <a:lumOff val="60000"/>
                  </a:schemeClr>
                </a:solidFill>
              </a:rPr>
              <a:t>není totožná</a:t>
            </a:r>
            <a:r>
              <a:rPr lang="cs-CZ" sz="2000" dirty="0">
                <a:solidFill>
                  <a:schemeClr val="accent2">
                    <a:lumMod val="40000"/>
                    <a:lumOff val="60000"/>
                  </a:schemeClr>
                </a:solidFill>
              </a:rPr>
              <a:t> </a:t>
            </a:r>
            <a:r>
              <a:rPr lang="cs-CZ" sz="2000" dirty="0"/>
              <a:t>s pojmem „ oběť“</a:t>
            </a:r>
          </a:p>
          <a:p>
            <a:pPr algn="just">
              <a:lnSpc>
                <a:spcPct val="90000"/>
              </a:lnSpc>
              <a:buFont typeface="Wingdings" pitchFamily="2" charset="2"/>
              <a:buChar char="§"/>
            </a:pPr>
            <a:r>
              <a:rPr lang="cs-CZ" sz="2000" dirty="0"/>
              <a:t>oprávnění poškozeného nemůže vykonávat ten, kdo je v trestním řízení stíhán jako spoluobviněný (§ 44 odst. 1 </a:t>
            </a:r>
            <a:r>
              <a:rPr lang="cs-CZ" sz="2000" dirty="0" err="1"/>
              <a:t>tr</a:t>
            </a:r>
            <a:r>
              <a:rPr lang="cs-CZ" sz="2000" dirty="0"/>
              <a:t>. ř.)</a:t>
            </a:r>
          </a:p>
          <a:p>
            <a:pPr algn="just">
              <a:lnSpc>
                <a:spcPct val="90000"/>
              </a:lnSpc>
              <a:buFont typeface="Wingdings" pitchFamily="2" charset="2"/>
              <a:buChar char="§"/>
            </a:pPr>
            <a:r>
              <a:rPr lang="cs-CZ" sz="2000" dirty="0"/>
              <a:t>poškozeným může být jak fyzická tak právnická osoba</a:t>
            </a:r>
          </a:p>
          <a:p>
            <a:pPr algn="just">
              <a:lnSpc>
                <a:spcPct val="90000"/>
              </a:lnSpc>
              <a:buFont typeface="Wingdings" pitchFamily="2" charset="2"/>
              <a:buChar char="Ø"/>
            </a:pPr>
            <a:endParaRPr lang="cs-CZ" sz="2000" dirty="0">
              <a:solidFill>
                <a:schemeClr val="bg1"/>
              </a:solidFill>
              <a:latin typeface="Microsoft Sans Serif" pitchFamily="34" charset="0"/>
            </a:endParaRPr>
          </a:p>
          <a:p>
            <a:pPr>
              <a:lnSpc>
                <a:spcPct val="90000"/>
              </a:lnSpc>
            </a:pPr>
            <a:endParaRPr lang="cs-CZ" sz="2400" dirty="0">
              <a:solidFill>
                <a:schemeClr val="bg1"/>
              </a:solidFill>
              <a:latin typeface="Microsoft Sans Serif" pitchFamily="34" charset="0"/>
            </a:endParaRPr>
          </a:p>
        </p:txBody>
      </p:sp>
    </p:spTree>
    <p:extLst>
      <p:ext uri="{BB962C8B-B14F-4D97-AF65-F5344CB8AC3E}">
        <p14:creationId xmlns:p14="http://schemas.microsoft.com/office/powerpoint/2010/main" val="1819657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normAutofit/>
          </a:bodyPr>
          <a:lstStyle/>
          <a:p>
            <a:r>
              <a:rPr lang="cs-CZ" sz="3600" dirty="0">
                <a:solidFill>
                  <a:schemeClr val="accent3">
                    <a:lumMod val="40000"/>
                    <a:lumOff val="60000"/>
                  </a:schemeClr>
                </a:solidFill>
              </a:rPr>
              <a:t>Subjekty trestního řízení</a:t>
            </a:r>
          </a:p>
        </p:txBody>
      </p:sp>
      <p:sp>
        <p:nvSpPr>
          <p:cNvPr id="2" name="Zástupný symbol pro obsah 1"/>
          <p:cNvSpPr>
            <a:spLocks noGrp="1"/>
          </p:cNvSpPr>
          <p:nvPr>
            <p:ph sz="quarter" idx="1"/>
          </p:nvPr>
        </p:nvSpPr>
        <p:spPr/>
        <p:txBody>
          <a:bodyPr/>
          <a:lstStyle/>
          <a:p>
            <a:pPr marL="0" indent="0" algn="just">
              <a:spcBef>
                <a:spcPct val="20000"/>
              </a:spcBef>
              <a:buNone/>
            </a:pPr>
            <a:r>
              <a:rPr lang="cs-CZ" sz="2000" u="sng" dirty="0" smtClean="0"/>
              <a:t>Pojem</a:t>
            </a:r>
          </a:p>
          <a:p>
            <a:pPr marL="0" indent="0" algn="just">
              <a:spcBef>
                <a:spcPct val="20000"/>
              </a:spcBef>
              <a:buNone/>
            </a:pPr>
            <a:endParaRPr lang="cs-CZ" sz="2000" u="sng" dirty="0"/>
          </a:p>
          <a:p>
            <a:pPr algn="just">
              <a:spcBef>
                <a:spcPct val="20000"/>
              </a:spcBef>
            </a:pPr>
            <a:r>
              <a:rPr lang="cs-CZ" sz="2000" dirty="0"/>
              <a:t>Subjekty trestního řízení rozumíme ty činitele (státní orgány, fyzické a právnické osoby), kteří mají a vykonávají vlastním jménem vliv na průběh řízení a kterým zákon dává k uskutečnění tohoto vlivu určitá procesní práva nebo určité procesní způsobilosti.</a:t>
            </a:r>
          </a:p>
          <a:p>
            <a:pPr marL="0" indent="0">
              <a:buNone/>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78178"/>
                                        </p:tgtEl>
                                        <p:attrNameLst>
                                          <p:attrName>style.visibility</p:attrName>
                                        </p:attrNameLst>
                                      </p:cBhvr>
                                      <p:to>
                                        <p:strVal val="visible"/>
                                      </p:to>
                                    </p:set>
                                    <p:animEffect transition="in" filter="randombar(horizontal)">
                                      <p:cBhvr>
                                        <p:cTn id="7" dur="500"/>
                                        <p:tgtEl>
                                          <p:spTgt spid="178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sz="quarter" idx="1"/>
          </p:nvPr>
        </p:nvSpPr>
        <p:spPr>
          <a:xfrm>
            <a:off x="457200" y="1524000"/>
            <a:ext cx="8229600" cy="5073352"/>
          </a:xfrm>
        </p:spPr>
        <p:txBody>
          <a:bodyPr>
            <a:normAutofit lnSpcReduction="10000"/>
          </a:bodyPr>
          <a:lstStyle/>
          <a:p>
            <a:pPr algn="just">
              <a:lnSpc>
                <a:spcPct val="90000"/>
              </a:lnSpc>
              <a:buFont typeface="Wingdings" pitchFamily="2" charset="2"/>
              <a:buChar char="§"/>
            </a:pPr>
            <a:r>
              <a:rPr lang="cs-CZ" sz="2000" b="1" dirty="0" smtClean="0">
                <a:solidFill>
                  <a:schemeClr val="accent2">
                    <a:lumMod val="60000"/>
                    <a:lumOff val="40000"/>
                  </a:schemeClr>
                </a:solidFill>
              </a:rPr>
              <a:t>Škodou</a:t>
            </a:r>
            <a:r>
              <a:rPr lang="cs-CZ" sz="2000" dirty="0" smtClean="0">
                <a:solidFill>
                  <a:schemeClr val="accent2">
                    <a:lumMod val="60000"/>
                    <a:lumOff val="40000"/>
                  </a:schemeClr>
                </a:solidFill>
              </a:rPr>
              <a:t> </a:t>
            </a:r>
            <a:r>
              <a:rPr lang="cs-CZ" sz="2000" dirty="0"/>
              <a:t>podle § 43 odst.1 </a:t>
            </a:r>
            <a:r>
              <a:rPr lang="cs-CZ" sz="2000" dirty="0" err="1"/>
              <a:t>tr</a:t>
            </a:r>
            <a:r>
              <a:rPr lang="cs-CZ" sz="2000" dirty="0"/>
              <a:t>. ř. se rozumí </a:t>
            </a:r>
            <a:r>
              <a:rPr lang="cs-CZ" sz="2000" dirty="0" smtClean="0"/>
              <a:t>majetková škoda </a:t>
            </a:r>
            <a:r>
              <a:rPr lang="cs-CZ" sz="2000" b="1" dirty="0">
                <a:solidFill>
                  <a:srgbClr val="FF9966"/>
                </a:solidFill>
              </a:rPr>
              <a:t>nebo nemajetková újma, nebo ten na jehož úkor se pachatel trestným činem obohatil</a:t>
            </a:r>
            <a:r>
              <a:rPr lang="cs-CZ" sz="2000" dirty="0" smtClean="0">
                <a:solidFill>
                  <a:srgbClr val="FF9966"/>
                </a:solidFill>
              </a:rPr>
              <a:t>. </a:t>
            </a:r>
            <a:endParaRPr lang="cs-CZ" sz="2000" dirty="0">
              <a:solidFill>
                <a:srgbClr val="FF9966"/>
              </a:solidFill>
            </a:endParaRPr>
          </a:p>
          <a:p>
            <a:pPr algn="just">
              <a:lnSpc>
                <a:spcPct val="90000"/>
              </a:lnSpc>
              <a:buFont typeface="Wingdings" pitchFamily="2" charset="2"/>
              <a:buChar char="§"/>
            </a:pPr>
            <a:r>
              <a:rPr lang="cs-CZ" sz="2000" b="1" dirty="0">
                <a:solidFill>
                  <a:schemeClr val="accent2">
                    <a:lumMod val="60000"/>
                    <a:lumOff val="40000"/>
                  </a:schemeClr>
                </a:solidFill>
              </a:rPr>
              <a:t>Majetková </a:t>
            </a:r>
            <a:r>
              <a:rPr lang="cs-CZ" sz="2000" b="1" dirty="0" smtClean="0">
                <a:solidFill>
                  <a:schemeClr val="accent2">
                    <a:lumMod val="60000"/>
                    <a:lumOff val="40000"/>
                  </a:schemeClr>
                </a:solidFill>
              </a:rPr>
              <a:t>škoda</a:t>
            </a:r>
            <a:r>
              <a:rPr lang="cs-CZ" sz="2000" i="1" dirty="0" smtClean="0">
                <a:solidFill>
                  <a:schemeClr val="accent2">
                    <a:lumMod val="60000"/>
                    <a:lumOff val="40000"/>
                  </a:schemeClr>
                </a:solidFill>
              </a:rPr>
              <a:t> </a:t>
            </a:r>
            <a:r>
              <a:rPr lang="cs-CZ" sz="2000" dirty="0"/>
              <a:t>je škoda, kterou došlo ke zmenšení nebo úbytku majetku poškozeného a kterou lze vyjádřit v penězích.</a:t>
            </a:r>
            <a:r>
              <a:rPr lang="cs-CZ" sz="2000" i="1" dirty="0"/>
              <a:t> </a:t>
            </a:r>
          </a:p>
          <a:p>
            <a:pPr algn="just">
              <a:lnSpc>
                <a:spcPct val="90000"/>
              </a:lnSpc>
              <a:buFont typeface="Wingdings" pitchFamily="2" charset="2"/>
              <a:buChar char="§"/>
            </a:pPr>
            <a:r>
              <a:rPr lang="cs-CZ" sz="2000" b="1" dirty="0" smtClean="0">
                <a:solidFill>
                  <a:schemeClr val="accent2">
                    <a:lumMod val="60000"/>
                    <a:lumOff val="40000"/>
                  </a:schemeClr>
                </a:solidFill>
              </a:rPr>
              <a:t>Nemajetková újma</a:t>
            </a:r>
          </a:p>
          <a:p>
            <a:pPr lvl="1" algn="just">
              <a:lnSpc>
                <a:spcPct val="90000"/>
              </a:lnSpc>
              <a:buFont typeface="Wingdings" pitchFamily="2" charset="2"/>
              <a:buChar char="§"/>
            </a:pPr>
            <a:r>
              <a:rPr lang="cs-CZ" sz="2000" b="1" dirty="0" smtClean="0">
                <a:solidFill>
                  <a:schemeClr val="accent2">
                    <a:lumMod val="60000"/>
                    <a:lumOff val="40000"/>
                  </a:schemeClr>
                </a:solidFill>
              </a:rPr>
              <a:t>Škodou </a:t>
            </a:r>
            <a:r>
              <a:rPr lang="cs-CZ" sz="2000" b="1" dirty="0">
                <a:solidFill>
                  <a:schemeClr val="accent2">
                    <a:lumMod val="60000"/>
                    <a:lumOff val="40000"/>
                  </a:schemeClr>
                </a:solidFill>
              </a:rPr>
              <a:t>na zdraví</a:t>
            </a:r>
            <a:r>
              <a:rPr lang="cs-CZ" sz="2000" i="1" dirty="0">
                <a:solidFill>
                  <a:schemeClr val="accent2">
                    <a:lumMod val="60000"/>
                    <a:lumOff val="40000"/>
                  </a:schemeClr>
                </a:solidFill>
              </a:rPr>
              <a:t> </a:t>
            </a:r>
            <a:r>
              <a:rPr lang="cs-CZ" sz="2000" dirty="0"/>
              <a:t>se rozumí ztráta na výdělku, bolesti a ztížení společenského uplatnění, jakož i úhrada nákladů spojených s léčením, resp. v případě úmrtí náklady spojené s pohřbem. </a:t>
            </a:r>
          </a:p>
          <a:p>
            <a:pPr lvl="1" algn="just">
              <a:lnSpc>
                <a:spcPct val="90000"/>
              </a:lnSpc>
              <a:buFont typeface="Wingdings" pitchFamily="2" charset="2"/>
              <a:buChar char="§"/>
            </a:pPr>
            <a:r>
              <a:rPr lang="cs-CZ" sz="2000" b="1" dirty="0" smtClean="0">
                <a:solidFill>
                  <a:schemeClr val="accent2">
                    <a:lumMod val="60000"/>
                    <a:lumOff val="40000"/>
                  </a:schemeClr>
                </a:solidFill>
              </a:rPr>
              <a:t>Morální škoda </a:t>
            </a:r>
            <a:r>
              <a:rPr lang="cs-CZ" sz="2000" dirty="0" smtClean="0"/>
              <a:t>může </a:t>
            </a:r>
            <a:r>
              <a:rPr lang="cs-CZ" sz="2000" dirty="0"/>
              <a:t>vzniknout v souvislosti se spácháním trestných činů proti pořádku ve věcech veřejných nebo trestných činů proti svobodě a právům na ochranu osobnosti, soukromí a listovního </a:t>
            </a:r>
            <a:r>
              <a:rPr lang="cs-CZ" sz="2000" dirty="0" smtClean="0"/>
              <a:t>tajemství.</a:t>
            </a:r>
            <a:r>
              <a:rPr lang="cs-CZ" sz="2000" b="1" dirty="0">
                <a:solidFill>
                  <a:srgbClr val="FF9966"/>
                </a:solidFill>
              </a:rPr>
              <a:t> </a:t>
            </a:r>
            <a:endParaRPr lang="cs-CZ" sz="2000" b="1" dirty="0" smtClean="0">
              <a:solidFill>
                <a:srgbClr val="FF9966"/>
              </a:solidFill>
            </a:endParaRPr>
          </a:p>
          <a:p>
            <a:pPr lvl="1" algn="just">
              <a:lnSpc>
                <a:spcPct val="90000"/>
              </a:lnSpc>
              <a:buFont typeface="Wingdings" pitchFamily="2" charset="2"/>
              <a:buChar char="§"/>
            </a:pPr>
            <a:r>
              <a:rPr lang="cs-CZ" sz="2000" b="1" dirty="0" smtClean="0">
                <a:solidFill>
                  <a:schemeClr val="accent2">
                    <a:lumMod val="60000"/>
                    <a:lumOff val="40000"/>
                  </a:schemeClr>
                </a:solidFill>
              </a:rPr>
              <a:t>Jinou </a:t>
            </a:r>
            <a:r>
              <a:rPr lang="cs-CZ" sz="2000" b="1" dirty="0">
                <a:solidFill>
                  <a:schemeClr val="accent2">
                    <a:lumMod val="60000"/>
                    <a:lumOff val="40000"/>
                  </a:schemeClr>
                </a:solidFill>
              </a:rPr>
              <a:t>škodou</a:t>
            </a:r>
            <a:r>
              <a:rPr lang="cs-CZ" sz="2000" dirty="0">
                <a:solidFill>
                  <a:schemeClr val="accent2">
                    <a:lumMod val="60000"/>
                    <a:lumOff val="40000"/>
                  </a:schemeClr>
                </a:solidFill>
              </a:rPr>
              <a:t> </a:t>
            </a:r>
            <a:r>
              <a:rPr lang="cs-CZ" sz="2000" dirty="0"/>
              <a:t>mohou být například náklady spojené s právním zastoupením </a:t>
            </a:r>
          </a:p>
          <a:p>
            <a:pPr lvl="1" algn="just">
              <a:lnSpc>
                <a:spcPct val="90000"/>
              </a:lnSpc>
              <a:buFont typeface="Wingdings" pitchFamily="2" charset="2"/>
              <a:buChar char="§"/>
            </a:pPr>
            <a:endParaRPr lang="cs-CZ" sz="1800" dirty="0" smtClean="0"/>
          </a:p>
          <a:p>
            <a:pPr algn="just">
              <a:lnSpc>
                <a:spcPct val="90000"/>
              </a:lnSpc>
              <a:buFont typeface="Wingdings" pitchFamily="2" charset="2"/>
              <a:buChar char="§"/>
            </a:pPr>
            <a:r>
              <a:rPr lang="cs-CZ" sz="2000" b="1" dirty="0">
                <a:solidFill>
                  <a:schemeClr val="accent2">
                    <a:lumMod val="60000"/>
                    <a:lumOff val="40000"/>
                  </a:schemeClr>
                </a:solidFill>
              </a:rPr>
              <a:t>Bezdůvodné obohacení</a:t>
            </a:r>
          </a:p>
          <a:p>
            <a:pPr algn="just">
              <a:lnSpc>
                <a:spcPct val="90000"/>
              </a:lnSpc>
              <a:buFont typeface="Wingdings" pitchFamily="2" charset="2"/>
              <a:buChar char="Ø"/>
            </a:pPr>
            <a:endParaRPr lang="cs-CZ" sz="2000" dirty="0"/>
          </a:p>
        </p:txBody>
      </p:sp>
    </p:spTree>
    <p:extLst>
      <p:ext uri="{BB962C8B-B14F-4D97-AF65-F5344CB8AC3E}">
        <p14:creationId xmlns:p14="http://schemas.microsoft.com/office/powerpoint/2010/main" val="4202911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Práva </a:t>
            </a:r>
            <a:r>
              <a:rPr lang="cs-CZ" sz="3600" dirty="0"/>
              <a:t>poškozeného</a:t>
            </a:r>
            <a:endParaRPr lang="cs-CZ" sz="3600" dirty="0"/>
          </a:p>
        </p:txBody>
      </p:sp>
      <p:sp>
        <p:nvSpPr>
          <p:cNvPr id="216066" name="Rectangle 2"/>
          <p:cNvSpPr>
            <a:spLocks noGrp="1" noChangeArrowheads="1"/>
          </p:cNvSpPr>
          <p:nvPr>
            <p:ph sz="quarter" idx="1"/>
          </p:nvPr>
        </p:nvSpPr>
        <p:spPr/>
        <p:txBody>
          <a:bodyPr>
            <a:normAutofit/>
          </a:bodyPr>
          <a:lstStyle/>
          <a:p>
            <a:pPr algn="just">
              <a:lnSpc>
                <a:spcPct val="90000"/>
              </a:lnSpc>
              <a:buFont typeface="Wingdings" pitchFamily="2" charset="2"/>
              <a:buNone/>
            </a:pPr>
            <a:endParaRPr lang="cs-CZ" sz="2000" b="1" dirty="0" smtClean="0">
              <a:solidFill>
                <a:srgbClr val="FF9966"/>
              </a:solidFill>
            </a:endParaRPr>
          </a:p>
          <a:p>
            <a:pPr algn="just">
              <a:lnSpc>
                <a:spcPct val="90000"/>
              </a:lnSpc>
              <a:buFont typeface="Wingdings" pitchFamily="2" charset="2"/>
              <a:buChar char="§"/>
            </a:pPr>
            <a:r>
              <a:rPr lang="cs-CZ" sz="2000" dirty="0" smtClean="0"/>
              <a:t>Poškozený </a:t>
            </a:r>
            <a:r>
              <a:rPr lang="cs-CZ" sz="2000" dirty="0"/>
              <a:t>má především právo činit </a:t>
            </a:r>
            <a:r>
              <a:rPr lang="cs-CZ" sz="2000" b="1" dirty="0">
                <a:solidFill>
                  <a:schemeClr val="accent2">
                    <a:lumMod val="40000"/>
                    <a:lumOff val="60000"/>
                  </a:schemeClr>
                </a:solidFill>
              </a:rPr>
              <a:t>návrhy na doplnění dokazování</a:t>
            </a:r>
            <a:r>
              <a:rPr lang="cs-CZ" sz="2000" dirty="0">
                <a:solidFill>
                  <a:schemeClr val="accent2">
                    <a:lumMod val="40000"/>
                    <a:lumOff val="60000"/>
                  </a:schemeClr>
                </a:solidFill>
              </a:rPr>
              <a:t>, </a:t>
            </a:r>
            <a:r>
              <a:rPr lang="cs-CZ" sz="2000" b="1" dirty="0">
                <a:solidFill>
                  <a:schemeClr val="accent2">
                    <a:lumMod val="40000"/>
                    <a:lumOff val="60000"/>
                  </a:schemeClr>
                </a:solidFill>
              </a:rPr>
              <a:t>nahlížet do spisů</a:t>
            </a:r>
            <a:r>
              <a:rPr lang="cs-CZ" sz="2000" dirty="0">
                <a:solidFill>
                  <a:schemeClr val="accent2">
                    <a:lumMod val="40000"/>
                    <a:lumOff val="60000"/>
                  </a:schemeClr>
                </a:solidFill>
              </a:rPr>
              <a:t>, </a:t>
            </a:r>
            <a:r>
              <a:rPr lang="cs-CZ" sz="2000" b="1" dirty="0">
                <a:solidFill>
                  <a:schemeClr val="accent2">
                    <a:lumMod val="40000"/>
                    <a:lumOff val="60000"/>
                  </a:schemeClr>
                </a:solidFill>
              </a:rPr>
              <a:t>zúčastnit se</a:t>
            </a:r>
            <a:r>
              <a:rPr lang="cs-CZ" sz="2000" dirty="0">
                <a:solidFill>
                  <a:schemeClr val="bg1"/>
                </a:solidFill>
              </a:rPr>
              <a:t> </a:t>
            </a:r>
            <a:r>
              <a:rPr lang="cs-CZ" sz="2000" dirty="0"/>
              <a:t>hlavního líčení a veřejného zasedání, konaného o odvolání, a před skončením řízení se </a:t>
            </a:r>
            <a:r>
              <a:rPr lang="cs-CZ" sz="2000" b="1" dirty="0">
                <a:solidFill>
                  <a:schemeClr val="accent2">
                    <a:lumMod val="40000"/>
                    <a:lumOff val="60000"/>
                  </a:schemeClr>
                </a:solidFill>
              </a:rPr>
              <a:t>k věci vyjádřit</a:t>
            </a:r>
            <a:r>
              <a:rPr lang="cs-CZ" sz="2000" dirty="0">
                <a:solidFill>
                  <a:schemeClr val="bg1"/>
                </a:solidFill>
              </a:rPr>
              <a:t>. </a:t>
            </a:r>
            <a:r>
              <a:rPr lang="cs-CZ" sz="2000" dirty="0"/>
              <a:t>Poškozený, jemuž náleží nárok na náhradu škody způsobené trestným činem, je oprávněn také </a:t>
            </a:r>
            <a:r>
              <a:rPr lang="cs-CZ" sz="2000" b="1" dirty="0">
                <a:solidFill>
                  <a:srgbClr val="FF9966"/>
                </a:solidFill>
              </a:rPr>
              <a:t>navrhnout</a:t>
            </a:r>
            <a:r>
              <a:rPr lang="cs-CZ" sz="2000" dirty="0"/>
              <a:t>, aby soud v odsuzujícím rozsudku uložil obžalovanému povinnost </a:t>
            </a:r>
            <a:r>
              <a:rPr lang="cs-CZ" sz="2000" b="1" dirty="0" smtClean="0">
                <a:solidFill>
                  <a:srgbClr val="FF9966"/>
                </a:solidFill>
              </a:rPr>
              <a:t>nahradit v penězích škodu nebo nemajetkovou újmu</a:t>
            </a:r>
            <a:r>
              <a:rPr lang="cs-CZ" sz="2000" dirty="0" smtClean="0"/>
              <a:t>, jež mu byla trestným činem způsobena, nebo </a:t>
            </a:r>
            <a:r>
              <a:rPr lang="cs-CZ" sz="2000" b="1" dirty="0" smtClean="0">
                <a:solidFill>
                  <a:srgbClr val="FF9966"/>
                </a:solidFill>
              </a:rPr>
              <a:t>vydat bezdůvodné obohacení</a:t>
            </a:r>
            <a:r>
              <a:rPr lang="cs-CZ" sz="2000" dirty="0" smtClean="0"/>
              <a:t>, které obžalovaný na jeho úkor trestným činem získal. </a:t>
            </a:r>
            <a:r>
              <a:rPr lang="cs-CZ" sz="2000" dirty="0"/>
              <a:t>Takový návrh je třeba učinit nejpozději u hlavního líčení před zahájení dokazování (§ 43 odst. 3 </a:t>
            </a:r>
            <a:r>
              <a:rPr lang="cs-CZ" sz="2000" dirty="0" err="1"/>
              <a:t>tr</a:t>
            </a:r>
            <a:r>
              <a:rPr lang="cs-CZ" sz="2000" dirty="0"/>
              <a:t>. ř.). </a:t>
            </a:r>
          </a:p>
        </p:txBody>
      </p:sp>
    </p:spTree>
    <p:extLst>
      <p:ext uri="{BB962C8B-B14F-4D97-AF65-F5344CB8AC3E}">
        <p14:creationId xmlns:p14="http://schemas.microsoft.com/office/powerpoint/2010/main" val="3200183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sz="quarter" idx="1"/>
          </p:nvPr>
        </p:nvSpPr>
        <p:spPr/>
        <p:txBody>
          <a:bodyPr/>
          <a:lstStyle/>
          <a:p>
            <a:pPr marL="0" indent="0" algn="just">
              <a:buNone/>
            </a:pPr>
            <a:r>
              <a:rPr lang="cs-CZ" sz="2000" b="1" dirty="0">
                <a:solidFill>
                  <a:schemeClr val="accent2">
                    <a:lumMod val="40000"/>
                    <a:lumOff val="60000"/>
                  </a:schemeClr>
                </a:solidFill>
              </a:rPr>
              <a:t>Vliv poškozeného na průběh trestního řízení</a:t>
            </a:r>
          </a:p>
          <a:p>
            <a:pPr algn="just">
              <a:buFont typeface="Wingdings" pitchFamily="2" charset="2"/>
              <a:buNone/>
            </a:pPr>
            <a:endParaRPr lang="cs-CZ" sz="2000" b="1" dirty="0" smtClean="0">
              <a:solidFill>
                <a:srgbClr val="FF9966"/>
              </a:solidFill>
            </a:endParaRPr>
          </a:p>
          <a:p>
            <a:pPr algn="just">
              <a:buFont typeface="Wingdings" pitchFamily="2" charset="2"/>
              <a:buNone/>
            </a:pPr>
            <a:endParaRPr lang="cs-CZ" sz="2000" b="1" dirty="0">
              <a:solidFill>
                <a:srgbClr val="FF9966"/>
              </a:solidFill>
            </a:endParaRPr>
          </a:p>
          <a:p>
            <a:pPr algn="just">
              <a:buFontTx/>
              <a:buChar char="•"/>
            </a:pPr>
            <a:r>
              <a:rPr lang="cs-CZ" sz="2000" dirty="0"/>
              <a:t>§ 163 – Trestní stíhání se souhlasem poškozeného</a:t>
            </a:r>
          </a:p>
        </p:txBody>
      </p:sp>
    </p:spTree>
    <p:extLst>
      <p:ext uri="{BB962C8B-B14F-4D97-AF65-F5344CB8AC3E}">
        <p14:creationId xmlns:p14="http://schemas.microsoft.com/office/powerpoint/2010/main" val="1402284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395288" y="836613"/>
            <a:ext cx="8229600" cy="4852987"/>
          </a:xfrm>
        </p:spPr>
        <p:txBody>
          <a:bodyPr>
            <a:normAutofit fontScale="92500"/>
          </a:bodyPr>
          <a:lstStyle/>
          <a:p>
            <a:pPr marL="0" indent="0" algn="just">
              <a:lnSpc>
                <a:spcPct val="90000"/>
              </a:lnSpc>
              <a:buNone/>
            </a:pPr>
            <a:r>
              <a:rPr lang="cs-CZ" sz="2200" b="1" dirty="0">
                <a:solidFill>
                  <a:schemeClr val="accent2">
                    <a:lumMod val="40000"/>
                    <a:lumOff val="60000"/>
                  </a:schemeClr>
                </a:solidFill>
              </a:rPr>
              <a:t>Trestní řád rozlišuje mezi dvěma skupinami poškozených:</a:t>
            </a:r>
          </a:p>
          <a:p>
            <a:pPr marL="363538" indent="-363538" algn="just">
              <a:lnSpc>
                <a:spcPct val="90000"/>
              </a:lnSpc>
              <a:buFont typeface="Wingdings" pitchFamily="2" charset="2"/>
              <a:buNone/>
            </a:pPr>
            <a:endParaRPr lang="cs-CZ" sz="2000" b="1" dirty="0" smtClean="0">
              <a:solidFill>
                <a:srgbClr val="FF9966"/>
              </a:solidFill>
            </a:endParaRPr>
          </a:p>
          <a:p>
            <a:pPr marL="363538" indent="-363538" algn="just">
              <a:lnSpc>
                <a:spcPct val="90000"/>
              </a:lnSpc>
              <a:buFont typeface="Wingdings" pitchFamily="2" charset="2"/>
              <a:buNone/>
            </a:pPr>
            <a:endParaRPr lang="cs-CZ" sz="2000" b="1" dirty="0">
              <a:solidFill>
                <a:srgbClr val="FF9966"/>
              </a:solidFill>
            </a:endParaRPr>
          </a:p>
          <a:p>
            <a:pPr marL="447040" indent="-269875" algn="just">
              <a:lnSpc>
                <a:spcPct val="90000"/>
              </a:lnSpc>
              <a:buFontTx/>
              <a:buChar char="•"/>
            </a:pPr>
            <a:r>
              <a:rPr lang="cs-CZ" sz="2200" b="1" dirty="0">
                <a:solidFill>
                  <a:schemeClr val="accent2">
                    <a:lumMod val="40000"/>
                    <a:lumOff val="60000"/>
                  </a:schemeClr>
                </a:solidFill>
              </a:rPr>
              <a:t>poškozený, který může žádat náhradu </a:t>
            </a:r>
            <a:r>
              <a:rPr lang="cs-CZ" sz="2200" b="1" dirty="0" smtClean="0">
                <a:solidFill>
                  <a:schemeClr val="accent2">
                    <a:lumMod val="40000"/>
                    <a:lumOff val="60000"/>
                  </a:schemeClr>
                </a:solidFill>
              </a:rPr>
              <a:t>škody</a:t>
            </a:r>
            <a:r>
              <a:rPr lang="cs-CZ" sz="2200" dirty="0" smtClean="0">
                <a:solidFill>
                  <a:schemeClr val="accent2">
                    <a:lumMod val="40000"/>
                    <a:lumOff val="60000"/>
                  </a:schemeClr>
                </a:solidFill>
              </a:rPr>
              <a:t>,</a:t>
            </a:r>
            <a:r>
              <a:rPr lang="cs-CZ" sz="2200" dirty="0" smtClean="0">
                <a:solidFill>
                  <a:schemeClr val="accent4">
                    <a:lumMod val="75000"/>
                  </a:schemeClr>
                </a:solidFill>
              </a:rPr>
              <a:t> </a:t>
            </a:r>
            <a:r>
              <a:rPr lang="cs-CZ" sz="2200" b="1" dirty="0" smtClean="0">
                <a:solidFill>
                  <a:srgbClr val="FF9966"/>
                </a:solidFill>
              </a:rPr>
              <a:t>nemajetkové újmy nebo vydání bezdůvodného obohacení</a:t>
            </a:r>
            <a:r>
              <a:rPr lang="cs-CZ" sz="2200" dirty="0" smtClean="0">
                <a:solidFill>
                  <a:srgbClr val="FF0000"/>
                </a:solidFill>
              </a:rPr>
              <a:t> </a:t>
            </a:r>
            <a:r>
              <a:rPr lang="cs-CZ" sz="2200" dirty="0"/>
              <a:t>a navrhnout, aby soud v odsuzujícím rozsudku obžalovanému povinnost nahradit škodu </a:t>
            </a:r>
            <a:r>
              <a:rPr lang="cs-CZ" sz="2200" dirty="0" smtClean="0"/>
              <a:t>nebo vydat bezdůvodné obohacení uložil </a:t>
            </a:r>
            <a:r>
              <a:rPr lang="cs-CZ" sz="2200" dirty="0"/>
              <a:t>(§ 43 odst. 3 </a:t>
            </a:r>
            <a:r>
              <a:rPr lang="cs-CZ" sz="2200" dirty="0" err="1"/>
              <a:t>tr</a:t>
            </a:r>
            <a:r>
              <a:rPr lang="cs-CZ" sz="2200" dirty="0"/>
              <a:t>. ř.). Tento poškozený má kromě všeobecně stanovených práv podle ustanovení § 43 odst.1 </a:t>
            </a:r>
            <a:r>
              <a:rPr lang="cs-CZ" sz="2200" dirty="0" err="1"/>
              <a:t>tr</a:t>
            </a:r>
            <a:r>
              <a:rPr lang="cs-CZ" sz="2200" dirty="0"/>
              <a:t>. ř. právo být </a:t>
            </a:r>
            <a:r>
              <a:rPr lang="cs-CZ" sz="2200" b="1" dirty="0">
                <a:solidFill>
                  <a:schemeClr val="accent2">
                    <a:lumMod val="40000"/>
                    <a:lumOff val="60000"/>
                  </a:schemeClr>
                </a:solidFill>
              </a:rPr>
              <a:t>subjektem adhezního řízení</a:t>
            </a:r>
            <a:r>
              <a:rPr lang="cs-CZ" sz="2200" dirty="0">
                <a:solidFill>
                  <a:schemeClr val="accent2">
                    <a:lumMod val="20000"/>
                    <a:lumOff val="80000"/>
                  </a:schemeClr>
                </a:solidFill>
              </a:rPr>
              <a:t>, </a:t>
            </a:r>
            <a:r>
              <a:rPr lang="cs-CZ" sz="2200" dirty="0"/>
              <a:t>to znamená právo uplatnit své nároky přímo v trestním řízení. Bude se jednat zejména o poškozeného, jemuž trestným činem vznikla újma na zdraví nebo majetková škoda.</a:t>
            </a:r>
            <a:endParaRPr lang="cs-CZ" sz="2200" dirty="0">
              <a:solidFill>
                <a:schemeClr val="accent2">
                  <a:lumMod val="20000"/>
                  <a:lumOff val="80000"/>
                </a:schemeClr>
              </a:solidFill>
            </a:endParaRPr>
          </a:p>
          <a:p>
            <a:pPr marL="447040" indent="-269875" algn="just">
              <a:lnSpc>
                <a:spcPct val="90000"/>
              </a:lnSpc>
              <a:buFontTx/>
              <a:buChar char="•"/>
            </a:pPr>
            <a:r>
              <a:rPr lang="cs-CZ" sz="2200" b="1" dirty="0">
                <a:solidFill>
                  <a:schemeClr val="accent2">
                    <a:lumMod val="40000"/>
                    <a:lumOff val="60000"/>
                  </a:schemeClr>
                </a:solidFill>
              </a:rPr>
              <a:t>poškozený, jenž není subjektem adhezního </a:t>
            </a:r>
            <a:r>
              <a:rPr lang="cs-CZ" sz="2200" b="1" dirty="0" smtClean="0">
                <a:solidFill>
                  <a:schemeClr val="accent2">
                    <a:lumMod val="40000"/>
                    <a:lumOff val="60000"/>
                  </a:schemeClr>
                </a:solidFill>
              </a:rPr>
              <a:t>řízení</a:t>
            </a:r>
            <a:r>
              <a:rPr lang="cs-CZ" sz="2200" dirty="0" smtClean="0">
                <a:solidFill>
                  <a:schemeClr val="accent2">
                    <a:lumMod val="40000"/>
                    <a:lumOff val="60000"/>
                  </a:schemeClr>
                </a:solidFill>
              </a:rPr>
              <a:t>.</a:t>
            </a:r>
            <a:r>
              <a:rPr lang="cs-CZ" sz="2200" dirty="0" smtClean="0"/>
              <a:t> Tomuto </a:t>
            </a:r>
            <a:r>
              <a:rPr lang="cs-CZ" sz="2200" dirty="0"/>
              <a:t>poškozenému v podstatě náleží jen procesní oprávnění podle    § 43 odst.1 </a:t>
            </a:r>
            <a:r>
              <a:rPr lang="cs-CZ" sz="2200" dirty="0" err="1"/>
              <a:t>tr</a:t>
            </a:r>
            <a:r>
              <a:rPr lang="cs-CZ" sz="2200" dirty="0"/>
              <a:t>. ř. Půjde zejména o poškozeného, jemuž trestným činem byla způsobena morální nebo jiná škoda. </a:t>
            </a:r>
          </a:p>
        </p:txBody>
      </p:sp>
    </p:spTree>
    <p:extLst>
      <p:ext uri="{BB962C8B-B14F-4D97-AF65-F5344CB8AC3E}">
        <p14:creationId xmlns:p14="http://schemas.microsoft.com/office/powerpoint/2010/main" val="3773049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sz="quarter" idx="1"/>
          </p:nvPr>
        </p:nvSpPr>
        <p:spPr>
          <a:xfrm>
            <a:off x="457200" y="1600200"/>
            <a:ext cx="8229600" cy="2836863"/>
          </a:xfrm>
        </p:spPr>
        <p:txBody>
          <a:bodyPr/>
          <a:lstStyle/>
          <a:p>
            <a:pPr algn="just">
              <a:lnSpc>
                <a:spcPct val="90000"/>
              </a:lnSpc>
            </a:pPr>
            <a:r>
              <a:rPr lang="cs-CZ" sz="2000" dirty="0"/>
              <a:t>Za poškozeného se </a:t>
            </a:r>
            <a:r>
              <a:rPr lang="cs-CZ" sz="2000" b="1" dirty="0">
                <a:solidFill>
                  <a:schemeClr val="accent2">
                    <a:lumMod val="40000"/>
                    <a:lumOff val="60000"/>
                  </a:schemeClr>
                </a:solidFill>
              </a:rPr>
              <a:t>nepovažuje ten</a:t>
            </a:r>
            <a:r>
              <a:rPr lang="cs-CZ" sz="2000" dirty="0"/>
              <a:t>, kdo se sice cítí být trestným činem morálně nebo jinak poškozen, avšak </a:t>
            </a:r>
            <a:r>
              <a:rPr lang="cs-CZ" sz="2000" b="1" dirty="0">
                <a:solidFill>
                  <a:schemeClr val="accent2">
                    <a:lumMod val="40000"/>
                    <a:lumOff val="60000"/>
                  </a:schemeClr>
                </a:solidFill>
              </a:rPr>
              <a:t>vzniklá újma není způsobena zaviněním pachatele</a:t>
            </a:r>
            <a:r>
              <a:rPr lang="cs-CZ" sz="2000" dirty="0">
                <a:solidFill>
                  <a:schemeClr val="accent2">
                    <a:lumMod val="40000"/>
                    <a:lumOff val="60000"/>
                  </a:schemeClr>
                </a:solidFill>
              </a:rPr>
              <a:t> </a:t>
            </a:r>
            <a:r>
              <a:rPr lang="cs-CZ" sz="2000" dirty="0"/>
              <a:t>nebo </a:t>
            </a:r>
            <a:r>
              <a:rPr lang="cs-CZ" sz="2000" b="1" dirty="0">
                <a:solidFill>
                  <a:schemeClr val="accent2">
                    <a:lumMod val="40000"/>
                    <a:lumOff val="60000"/>
                  </a:schemeClr>
                </a:solidFill>
              </a:rPr>
              <a:t>její vznik není v příčinné souvislosti s trestným činem.</a:t>
            </a:r>
          </a:p>
          <a:p>
            <a:pPr algn="just">
              <a:lnSpc>
                <a:spcPct val="90000"/>
              </a:lnSpc>
              <a:buFontTx/>
              <a:buNone/>
            </a:pPr>
            <a:endParaRPr lang="cs-CZ" sz="2000" b="1" dirty="0"/>
          </a:p>
          <a:p>
            <a:pPr algn="just">
              <a:lnSpc>
                <a:spcPct val="90000"/>
              </a:lnSpc>
            </a:pPr>
            <a:r>
              <a:rPr lang="cs-CZ" sz="2000" dirty="0"/>
              <a:t>Možnost uplatnění práv mimořádně vysokého počtu poškozených prostřednictvím </a:t>
            </a:r>
            <a:r>
              <a:rPr lang="cs-CZ" sz="2000" b="1" dirty="0">
                <a:solidFill>
                  <a:schemeClr val="accent2">
                    <a:lumMod val="40000"/>
                    <a:lumOff val="60000"/>
                  </a:schemeClr>
                </a:solidFill>
              </a:rPr>
              <a:t>společného zmocněnce</a:t>
            </a:r>
            <a:r>
              <a:rPr lang="cs-CZ" sz="2000" dirty="0"/>
              <a:t>, kterého si zvolí. Společný  zmocněnec  vykonává  práva poškozených, které  zastupuje, včetně uplatnění  nároku na náhradu škody v trestním řízení.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12994">
                                            <p:txEl>
                                              <p:pRg st="0" end="0"/>
                                            </p:txEl>
                                          </p:spTgt>
                                        </p:tgtEl>
                                        <p:attrNameLst>
                                          <p:attrName>style.visibility</p:attrName>
                                        </p:attrNameLst>
                                      </p:cBhvr>
                                      <p:to>
                                        <p:strVal val="visible"/>
                                      </p:to>
                                    </p:set>
                                    <p:animEffect transition="in" filter="randombar(horizontal)">
                                      <p:cBhvr>
                                        <p:cTn id="7" dur="500"/>
                                        <p:tgtEl>
                                          <p:spTgt spid="2129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12994">
                                            <p:txEl>
                                              <p:pRg st="2" end="2"/>
                                            </p:txEl>
                                          </p:spTgt>
                                        </p:tgtEl>
                                        <p:attrNameLst>
                                          <p:attrName>style.visibility</p:attrName>
                                        </p:attrNameLst>
                                      </p:cBhvr>
                                      <p:to>
                                        <p:strVal val="visible"/>
                                      </p:to>
                                    </p:set>
                                    <p:animEffect transition="in" filter="randombar(horizontal)">
                                      <p:cBhvr>
                                        <p:cTn id="12" dur="500"/>
                                        <p:tgtEl>
                                          <p:spTgt spid="2129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sz="quarter" idx="1"/>
          </p:nvPr>
        </p:nvSpPr>
        <p:spPr/>
        <p:txBody>
          <a:bodyPr/>
          <a:lstStyle/>
          <a:p>
            <a:pPr algn="just">
              <a:buClr>
                <a:schemeClr val="accent2">
                  <a:lumMod val="60000"/>
                  <a:lumOff val="40000"/>
                </a:schemeClr>
              </a:buClr>
              <a:buFont typeface="Wingdings" pitchFamily="2" charset="2"/>
              <a:buChar char="§"/>
            </a:pPr>
            <a:r>
              <a:rPr lang="cs-CZ" sz="2000" b="1" dirty="0">
                <a:solidFill>
                  <a:schemeClr val="accent2">
                    <a:lumMod val="20000"/>
                    <a:lumOff val="80000"/>
                  </a:schemeClr>
                </a:solidFill>
                <a:latin typeface="Microsoft Sans Serif" pitchFamily="34" charset="0"/>
              </a:rPr>
              <a:t>Zajištění nároku </a:t>
            </a:r>
            <a:r>
              <a:rPr lang="cs-CZ" sz="2000" b="1" dirty="0" smtClean="0">
                <a:solidFill>
                  <a:schemeClr val="accent2">
                    <a:lumMod val="20000"/>
                    <a:lumOff val="80000"/>
                  </a:schemeClr>
                </a:solidFill>
                <a:latin typeface="Microsoft Sans Serif" pitchFamily="34" charset="0"/>
              </a:rPr>
              <a:t>poškozeného</a:t>
            </a:r>
          </a:p>
          <a:p>
            <a:pPr lvl="1" algn="just">
              <a:buClr>
                <a:schemeClr val="accent2">
                  <a:lumMod val="60000"/>
                  <a:lumOff val="40000"/>
                </a:schemeClr>
              </a:buClr>
              <a:buFont typeface="Arial" pitchFamily="34" charset="0"/>
              <a:buChar char="•"/>
            </a:pPr>
            <a:r>
              <a:rPr lang="cs-CZ" sz="2000" dirty="0" smtClean="0">
                <a:latin typeface="Microsoft Sans Serif" pitchFamily="34" charset="0"/>
              </a:rPr>
              <a:t>Obvinění </a:t>
            </a:r>
            <a:r>
              <a:rPr lang="cs-CZ" sz="2000" dirty="0">
                <a:latin typeface="Microsoft Sans Serif" pitchFamily="34" charset="0"/>
              </a:rPr>
              <a:t>se často pokoušejí zbavit se majetku a navzdory konečnému rozhodnutí soudu, kterým přizná nárok na náhradu škody, tak může dojít ke zmaření nebo ztížení jejího uspokojení.  Proto trestní řád obsahuje ustanovení o zajištění nároku poškozeného (§ 47 - § 49 </a:t>
            </a:r>
            <a:r>
              <a:rPr lang="cs-CZ" sz="2000" dirty="0" err="1">
                <a:latin typeface="Microsoft Sans Serif" pitchFamily="34" charset="0"/>
              </a:rPr>
              <a:t>tr</a:t>
            </a:r>
            <a:r>
              <a:rPr lang="cs-CZ" sz="2000" dirty="0">
                <a:latin typeface="Microsoft Sans Serif" pitchFamily="34" charset="0"/>
              </a:rPr>
              <a:t>. ř.). </a:t>
            </a:r>
            <a:endParaRPr lang="cs-CZ" sz="2000" dirty="0" smtClean="0">
              <a:latin typeface="Microsoft Sans Serif" pitchFamily="34" charset="0"/>
            </a:endParaRPr>
          </a:p>
          <a:p>
            <a:pPr algn="just">
              <a:spcBef>
                <a:spcPct val="20000"/>
              </a:spcBef>
              <a:buClr>
                <a:schemeClr val="accent2">
                  <a:lumMod val="60000"/>
                  <a:lumOff val="40000"/>
                </a:schemeClr>
              </a:buClr>
              <a:buFont typeface="Wingdings" pitchFamily="2" charset="2"/>
              <a:buChar char="§"/>
            </a:pPr>
            <a:r>
              <a:rPr lang="cs-CZ" sz="2000" b="1" dirty="0">
                <a:solidFill>
                  <a:schemeClr val="accent2">
                    <a:lumMod val="20000"/>
                    <a:lumOff val="80000"/>
                  </a:schemeClr>
                </a:solidFill>
                <a:latin typeface="Microsoft Sans Serif" pitchFamily="34" charset="0"/>
              </a:rPr>
              <a:t>Poškozený a </a:t>
            </a:r>
            <a:r>
              <a:rPr lang="cs-CZ" sz="2000" b="1" dirty="0" smtClean="0">
                <a:solidFill>
                  <a:schemeClr val="accent2">
                    <a:lumMod val="20000"/>
                    <a:lumOff val="80000"/>
                  </a:schemeClr>
                </a:solidFill>
                <a:latin typeface="Microsoft Sans Serif" pitchFamily="34" charset="0"/>
              </a:rPr>
              <a:t>odklony</a:t>
            </a:r>
          </a:p>
          <a:p>
            <a:pPr lvl="1" algn="just">
              <a:spcBef>
                <a:spcPct val="20000"/>
              </a:spcBef>
              <a:buClr>
                <a:schemeClr val="accent2">
                  <a:lumMod val="60000"/>
                  <a:lumOff val="40000"/>
                </a:schemeClr>
              </a:buClr>
              <a:buFont typeface="Arial" pitchFamily="34" charset="0"/>
              <a:buChar char="•"/>
            </a:pPr>
            <a:r>
              <a:rPr lang="cs-CZ" sz="2000" dirty="0" smtClean="0">
                <a:latin typeface="Microsoft Sans Serif" pitchFamily="34" charset="0"/>
              </a:rPr>
              <a:t>Významným </a:t>
            </a:r>
            <a:r>
              <a:rPr lang="cs-CZ" sz="2000" dirty="0">
                <a:latin typeface="Microsoft Sans Serif" pitchFamily="34" charset="0"/>
              </a:rPr>
              <a:t>nástrojem uspokojení poškozeného jsou ustanovení trestního řádu o některých tzv. odklonech, tedy o podmíněném zastavení trestního stíhání (§ 307 – § 308 </a:t>
            </a:r>
            <a:r>
              <a:rPr lang="cs-CZ" sz="2000" dirty="0" err="1">
                <a:latin typeface="Microsoft Sans Serif" pitchFamily="34" charset="0"/>
              </a:rPr>
              <a:t>tr</a:t>
            </a:r>
            <a:r>
              <a:rPr lang="cs-CZ" sz="2000" dirty="0">
                <a:latin typeface="Microsoft Sans Serif" pitchFamily="34" charset="0"/>
              </a:rPr>
              <a:t>. ř.) a narovnání         (§ 309 - § 314 </a:t>
            </a:r>
            <a:r>
              <a:rPr lang="cs-CZ" sz="2000" dirty="0" err="1">
                <a:latin typeface="Microsoft Sans Serif" pitchFamily="34" charset="0"/>
              </a:rPr>
              <a:t>tr</a:t>
            </a:r>
            <a:r>
              <a:rPr lang="cs-CZ" sz="2000" dirty="0">
                <a:latin typeface="Microsoft Sans Serif" pitchFamily="34" charset="0"/>
              </a:rPr>
              <a:t>. ř.).</a:t>
            </a:r>
          </a:p>
          <a:p>
            <a:pPr lvl="1" algn="just">
              <a:buClr>
                <a:schemeClr val="accent2">
                  <a:lumMod val="60000"/>
                  <a:lumOff val="40000"/>
                </a:schemeClr>
              </a:buClr>
              <a:buFont typeface="Wingdings" pitchFamily="2" charset="2"/>
              <a:buChar char="§"/>
            </a:pPr>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14018">
                                            <p:txEl>
                                              <p:pRg st="0" end="0"/>
                                            </p:txEl>
                                          </p:spTgt>
                                        </p:tgtEl>
                                        <p:attrNameLst>
                                          <p:attrName>style.visibility</p:attrName>
                                        </p:attrNameLst>
                                      </p:cBhvr>
                                      <p:to>
                                        <p:strVal val="visible"/>
                                      </p:to>
                                    </p:set>
                                    <p:animEffect transition="in" filter="randombar(horizontal)">
                                      <p:cBhvr>
                                        <p:cTn id="7" dur="500"/>
                                        <p:tgtEl>
                                          <p:spTgt spid="2140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14018">
                                            <p:txEl>
                                              <p:pRg st="1" end="1"/>
                                            </p:txEl>
                                          </p:spTgt>
                                        </p:tgtEl>
                                        <p:attrNameLst>
                                          <p:attrName>style.visibility</p:attrName>
                                        </p:attrNameLst>
                                      </p:cBhvr>
                                      <p:to>
                                        <p:strVal val="visible"/>
                                      </p:to>
                                    </p:set>
                                    <p:animEffect transition="in" filter="randombar(horizontal)">
                                      <p:cBhvr>
                                        <p:cTn id="12" dur="500"/>
                                        <p:tgtEl>
                                          <p:spTgt spid="2140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14018">
                                            <p:txEl>
                                              <p:pRg st="2" end="2"/>
                                            </p:txEl>
                                          </p:spTgt>
                                        </p:tgtEl>
                                        <p:attrNameLst>
                                          <p:attrName>style.visibility</p:attrName>
                                        </p:attrNameLst>
                                      </p:cBhvr>
                                      <p:to>
                                        <p:strVal val="visible"/>
                                      </p:to>
                                    </p:set>
                                    <p:animEffect transition="in" filter="randombar(horizontal)">
                                      <p:cBhvr>
                                        <p:cTn id="17" dur="500"/>
                                        <p:tgtEl>
                                          <p:spTgt spid="2140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14018">
                                            <p:txEl>
                                              <p:pRg st="3" end="3"/>
                                            </p:txEl>
                                          </p:spTgt>
                                        </p:tgtEl>
                                        <p:attrNameLst>
                                          <p:attrName>style.visibility</p:attrName>
                                        </p:attrNameLst>
                                      </p:cBhvr>
                                      <p:to>
                                        <p:strVal val="visible"/>
                                      </p:to>
                                    </p:set>
                                    <p:animEffect transition="in" filter="randombar(horizontal)">
                                      <p:cBhvr>
                                        <p:cTn id="22" dur="500"/>
                                        <p:tgtEl>
                                          <p:spTgt spid="2140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Poškozený a konečné </a:t>
            </a:r>
            <a:r>
              <a:rPr lang="cs-CZ" sz="3600" dirty="0"/>
              <a:t>rozhodnutí</a:t>
            </a:r>
            <a:endParaRPr lang="cs-CZ" sz="3600" dirty="0"/>
          </a:p>
        </p:txBody>
      </p:sp>
      <p:sp>
        <p:nvSpPr>
          <p:cNvPr id="220162" name="Rectangle 2"/>
          <p:cNvSpPr>
            <a:spLocks noGrp="1" noChangeArrowheads="1"/>
          </p:cNvSpPr>
          <p:nvPr>
            <p:ph sz="quarter" idx="1"/>
          </p:nvPr>
        </p:nvSpPr>
        <p:spPr/>
        <p:txBody>
          <a:bodyPr>
            <a:normAutofit/>
          </a:bodyPr>
          <a:lstStyle/>
          <a:p>
            <a:pPr algn="just">
              <a:buFont typeface="Wingdings" pitchFamily="2" charset="2"/>
              <a:buNone/>
            </a:pPr>
            <a:endParaRPr lang="cs-CZ" sz="2000" b="1" dirty="0">
              <a:solidFill>
                <a:srgbClr val="FF9966"/>
              </a:solidFill>
            </a:endParaRPr>
          </a:p>
          <a:p>
            <a:pPr algn="just">
              <a:lnSpc>
                <a:spcPct val="90000"/>
              </a:lnSpc>
              <a:buFontTx/>
              <a:buChar char="•"/>
            </a:pPr>
            <a:r>
              <a:rPr lang="cs-CZ" sz="2000" dirty="0"/>
              <a:t>Pravomocný rozsudek, kterým byl poškozenému přiznán nárok na náhradu škody, má povahu </a:t>
            </a:r>
            <a:r>
              <a:rPr lang="cs-CZ" sz="2000" b="1" dirty="0">
                <a:solidFill>
                  <a:schemeClr val="accent2">
                    <a:lumMod val="40000"/>
                    <a:lumOff val="60000"/>
                  </a:schemeClr>
                </a:solidFill>
              </a:rPr>
              <a:t>exekučního titulu</a:t>
            </a:r>
            <a:r>
              <a:rPr lang="cs-CZ" sz="2000" dirty="0">
                <a:solidFill>
                  <a:schemeClr val="accent2">
                    <a:lumMod val="40000"/>
                    <a:lumOff val="60000"/>
                  </a:schemeClr>
                </a:solidFill>
              </a:rPr>
              <a:t> </a:t>
            </a:r>
            <a:r>
              <a:rPr lang="cs-CZ" sz="2000" dirty="0"/>
              <a:t>podle předpisů občanského práva</a:t>
            </a:r>
            <a:r>
              <a:rPr lang="cs-CZ" sz="2000" dirty="0" smtClean="0"/>
              <a:t>.</a:t>
            </a:r>
          </a:p>
          <a:p>
            <a:pPr algn="just">
              <a:lnSpc>
                <a:spcPct val="90000"/>
              </a:lnSpc>
              <a:buFontTx/>
              <a:buChar char="•"/>
            </a:pPr>
            <a:endParaRPr lang="cs-CZ" sz="2000" dirty="0"/>
          </a:p>
          <a:p>
            <a:pPr algn="just">
              <a:lnSpc>
                <a:spcPct val="90000"/>
              </a:lnSpc>
              <a:buFontTx/>
              <a:buChar char="•"/>
            </a:pPr>
            <a:r>
              <a:rPr lang="cs-CZ" sz="2000" dirty="0"/>
              <a:t>Proti rozsudku, v neprospěch obžalovaného, může podat poškozený, jenž uplatnil nárok na náhradu </a:t>
            </a:r>
            <a:r>
              <a:rPr lang="cs-CZ" sz="2000" dirty="0" smtClean="0"/>
              <a:t>škody </a:t>
            </a:r>
            <a:r>
              <a:rPr lang="cs-CZ" sz="2000" dirty="0" smtClean="0">
                <a:solidFill>
                  <a:srgbClr val="FF9966"/>
                </a:solidFill>
              </a:rPr>
              <a:t>nebo nemajetkové újmy nebo na vydání bezdůvodného obohacení</a:t>
            </a:r>
            <a:r>
              <a:rPr lang="cs-CZ" sz="2000" dirty="0" smtClean="0"/>
              <a:t>, </a:t>
            </a:r>
            <a:r>
              <a:rPr lang="cs-CZ" sz="2000" dirty="0"/>
              <a:t>odvolání. Může tak učinit však jen proti výroku o povinnosti k náhradě </a:t>
            </a:r>
            <a:r>
              <a:rPr lang="cs-CZ" sz="2000" dirty="0" smtClean="0"/>
              <a:t>škody, </a:t>
            </a:r>
            <a:r>
              <a:rPr lang="cs-CZ" sz="2000" dirty="0" smtClean="0">
                <a:solidFill>
                  <a:srgbClr val="FF9966"/>
                </a:solidFill>
              </a:rPr>
              <a:t>nemajetkové újmy v penězích nebo k vydání bezdůvodného obohacení </a:t>
            </a:r>
            <a:r>
              <a:rPr lang="cs-CZ" sz="2000" dirty="0"/>
              <a:t>(§ 247 odst. 1 </a:t>
            </a:r>
            <a:r>
              <a:rPr lang="cs-CZ" sz="2000" dirty="0" err="1"/>
              <a:t>tr</a:t>
            </a:r>
            <a:r>
              <a:rPr lang="cs-CZ" sz="2000" dirty="0"/>
              <a:t>. ř.).</a:t>
            </a:r>
          </a:p>
        </p:txBody>
      </p:sp>
    </p:spTree>
    <p:extLst>
      <p:ext uri="{BB962C8B-B14F-4D97-AF65-F5344CB8AC3E}">
        <p14:creationId xmlns:p14="http://schemas.microsoft.com/office/powerpoint/2010/main" val="38515883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normAutofit/>
          </a:bodyPr>
          <a:lstStyle/>
          <a:p>
            <a:r>
              <a:rPr lang="cs-CZ" sz="3600" dirty="0"/>
              <a:t>Zúčastněná osoba </a:t>
            </a:r>
          </a:p>
        </p:txBody>
      </p:sp>
      <p:sp>
        <p:nvSpPr>
          <p:cNvPr id="216067" name="Rectangle 3"/>
          <p:cNvSpPr>
            <a:spLocks noGrp="1" noChangeArrowheads="1"/>
          </p:cNvSpPr>
          <p:nvPr>
            <p:ph sz="quarter" idx="1"/>
          </p:nvPr>
        </p:nvSpPr>
        <p:spPr/>
        <p:txBody>
          <a:bodyPr/>
          <a:lstStyle/>
          <a:p>
            <a:pPr algn="just">
              <a:lnSpc>
                <a:spcPct val="80000"/>
              </a:lnSpc>
              <a:buFont typeface="Wingdings" pitchFamily="2" charset="2"/>
              <a:buChar char="§"/>
            </a:pPr>
            <a:r>
              <a:rPr lang="cs-CZ" sz="2000" b="1" dirty="0">
                <a:solidFill>
                  <a:srgbClr val="FF9966"/>
                </a:solidFill>
              </a:rPr>
              <a:t>Vznik a vývoj institutu zúčastněné osoby v trestním řízení</a:t>
            </a:r>
          </a:p>
          <a:p>
            <a:pPr lvl="1" algn="just">
              <a:lnSpc>
                <a:spcPct val="80000"/>
              </a:lnSpc>
              <a:buFont typeface="Arial" pitchFamily="34" charset="0"/>
              <a:buChar char="•"/>
            </a:pPr>
            <a:r>
              <a:rPr lang="cs-CZ" sz="2000" dirty="0"/>
              <a:t>starší právní úpravy až do r. 1950 ustanovení o zúčastněné osobě </a:t>
            </a:r>
            <a:r>
              <a:rPr lang="cs-CZ" sz="2000" dirty="0" smtClean="0"/>
              <a:t>neobsahovaly</a:t>
            </a:r>
          </a:p>
          <a:p>
            <a:pPr algn="just">
              <a:lnSpc>
                <a:spcPct val="80000"/>
              </a:lnSpc>
              <a:buFont typeface="Wingdings" pitchFamily="2" charset="2"/>
              <a:buChar char="§"/>
            </a:pPr>
            <a:r>
              <a:rPr lang="cs-CZ" sz="2000" dirty="0" smtClean="0"/>
              <a:t>definice</a:t>
            </a:r>
            <a:r>
              <a:rPr lang="cs-CZ" sz="2000" dirty="0"/>
              <a:t>: </a:t>
            </a:r>
          </a:p>
          <a:p>
            <a:pPr lvl="1" algn="just">
              <a:lnSpc>
                <a:spcPct val="80000"/>
              </a:lnSpc>
              <a:buFont typeface="Arial" pitchFamily="34" charset="0"/>
              <a:buChar char="•"/>
            </a:pPr>
            <a:r>
              <a:rPr lang="cs-CZ" sz="2000" b="1" dirty="0">
                <a:solidFill>
                  <a:schemeClr val="accent2">
                    <a:lumMod val="40000"/>
                    <a:lumOff val="60000"/>
                  </a:schemeClr>
                </a:solidFill>
              </a:rPr>
              <a:t>Zúčastněná osoba je ten, jehož věc byla zabrána</a:t>
            </a:r>
            <a:r>
              <a:rPr lang="cs-CZ" sz="2000" dirty="0">
                <a:solidFill>
                  <a:schemeClr val="accent2">
                    <a:lumMod val="40000"/>
                    <a:lumOff val="60000"/>
                  </a:schemeClr>
                </a:solidFill>
              </a:rPr>
              <a:t>  </a:t>
            </a:r>
            <a:r>
              <a:rPr lang="cs-CZ" sz="2000" dirty="0"/>
              <a:t>(§ 42 odst. 1 </a:t>
            </a:r>
            <a:r>
              <a:rPr lang="cs-CZ" sz="2000" dirty="0" err="1"/>
              <a:t>tr</a:t>
            </a:r>
            <a:r>
              <a:rPr lang="cs-CZ" sz="2000" dirty="0"/>
              <a:t>. ř., § 73 </a:t>
            </a:r>
            <a:r>
              <a:rPr lang="cs-CZ" sz="2000" dirty="0" err="1"/>
              <a:t>tr</a:t>
            </a:r>
            <a:r>
              <a:rPr lang="cs-CZ" sz="2000" dirty="0"/>
              <a:t>. zák.) </a:t>
            </a:r>
            <a:r>
              <a:rPr lang="cs-CZ" sz="2000" b="1" dirty="0">
                <a:solidFill>
                  <a:schemeClr val="accent2">
                    <a:lumMod val="40000"/>
                    <a:lumOff val="60000"/>
                  </a:schemeClr>
                </a:solidFill>
              </a:rPr>
              <a:t>nebo podle návrhu být zabrána má.</a:t>
            </a:r>
          </a:p>
          <a:p>
            <a:pPr lvl="1" algn="just">
              <a:lnSpc>
                <a:spcPct val="80000"/>
              </a:lnSpc>
              <a:buFont typeface="Arial" pitchFamily="34" charset="0"/>
              <a:buChar char="•"/>
            </a:pPr>
            <a:r>
              <a:rPr lang="cs-CZ" sz="2000" dirty="0"/>
              <a:t>je</a:t>
            </a:r>
            <a:r>
              <a:rPr lang="cs-CZ" sz="2000" dirty="0">
                <a:solidFill>
                  <a:schemeClr val="bg1"/>
                </a:solidFill>
              </a:rPr>
              <a:t> </a:t>
            </a:r>
            <a:r>
              <a:rPr lang="cs-CZ" sz="2000" b="1" dirty="0">
                <a:solidFill>
                  <a:schemeClr val="accent2">
                    <a:lumMod val="40000"/>
                    <a:lumOff val="60000"/>
                  </a:schemeClr>
                </a:solidFill>
              </a:rPr>
              <a:t>stranou v řízení</a:t>
            </a:r>
            <a:r>
              <a:rPr lang="cs-CZ" sz="2000" dirty="0">
                <a:solidFill>
                  <a:schemeClr val="accent2">
                    <a:lumMod val="40000"/>
                    <a:lumOff val="60000"/>
                  </a:schemeClr>
                </a:solidFill>
              </a:rPr>
              <a:t> </a:t>
            </a:r>
            <a:r>
              <a:rPr lang="cs-CZ" sz="2000" dirty="0"/>
              <a:t>(§ 12 odst. 6 </a:t>
            </a:r>
            <a:r>
              <a:rPr lang="cs-CZ" sz="2000" dirty="0" err="1"/>
              <a:t>tr</a:t>
            </a:r>
            <a:r>
              <a:rPr lang="cs-CZ" sz="2000" dirty="0"/>
              <a:t>. </a:t>
            </a:r>
            <a:r>
              <a:rPr lang="cs-CZ" sz="2000" dirty="0">
                <a:solidFill>
                  <a:schemeClr val="accent2">
                    <a:lumMod val="40000"/>
                    <a:lumOff val="60000"/>
                  </a:schemeClr>
                </a:solidFill>
              </a:rPr>
              <a:t>ř.)</a:t>
            </a:r>
          </a:p>
          <a:p>
            <a:pPr lvl="1" algn="just">
              <a:lnSpc>
                <a:spcPct val="80000"/>
              </a:lnSpc>
              <a:buFont typeface="Arial" pitchFamily="34" charset="0"/>
              <a:buChar char="•"/>
            </a:pPr>
            <a:r>
              <a:rPr lang="cs-CZ" sz="2000" dirty="0"/>
              <a:t>jde o osobu </a:t>
            </a:r>
            <a:r>
              <a:rPr lang="cs-CZ" sz="2000" b="1" dirty="0">
                <a:solidFill>
                  <a:schemeClr val="accent2">
                    <a:lumMod val="40000"/>
                    <a:lumOff val="60000"/>
                  </a:schemeClr>
                </a:solidFill>
              </a:rPr>
              <a:t>odlišnou od </a:t>
            </a:r>
            <a:r>
              <a:rPr lang="cs-CZ" sz="2000" b="1" dirty="0" smtClean="0">
                <a:solidFill>
                  <a:schemeClr val="accent2">
                    <a:lumMod val="40000"/>
                    <a:lumOff val="60000"/>
                  </a:schemeClr>
                </a:solidFill>
              </a:rPr>
              <a:t>obviněného</a:t>
            </a:r>
          </a:p>
          <a:p>
            <a:pPr lvl="1" algn="just">
              <a:lnSpc>
                <a:spcPct val="80000"/>
              </a:lnSpc>
              <a:buFont typeface="Arial" pitchFamily="34" charset="0"/>
              <a:buChar char="•"/>
            </a:pPr>
            <a:endParaRPr lang="cs-CZ" sz="2000" b="1" dirty="0" smtClean="0">
              <a:solidFill>
                <a:srgbClr val="FF9966"/>
              </a:solidFill>
            </a:endParaRPr>
          </a:p>
          <a:p>
            <a:pPr algn="just">
              <a:lnSpc>
                <a:spcPct val="90000"/>
              </a:lnSpc>
              <a:spcBef>
                <a:spcPct val="20000"/>
              </a:spcBef>
              <a:buFont typeface="Wingdings" pitchFamily="2" charset="2"/>
              <a:buChar char="§"/>
            </a:pPr>
            <a:r>
              <a:rPr lang="cs-CZ" sz="2000" b="1" dirty="0">
                <a:solidFill>
                  <a:srgbClr val="FF9966"/>
                </a:solidFill>
              </a:rPr>
              <a:t>Práva zúčastněné osoby</a:t>
            </a:r>
          </a:p>
          <a:p>
            <a:pPr marL="800100" lvl="1" indent="-342900" algn="just">
              <a:lnSpc>
                <a:spcPct val="90000"/>
              </a:lnSpc>
              <a:spcBef>
                <a:spcPct val="20000"/>
              </a:spcBef>
              <a:buFont typeface="Arial" pitchFamily="34" charset="0"/>
              <a:buChar char="•"/>
            </a:pPr>
            <a:r>
              <a:rPr lang="cs-CZ" sz="2000" dirty="0"/>
              <a:t>Zúčastněná osoba má především právo nahlížet do spisů, s výjimkou protokolu o hlasování a osobních údajů svědka (§ 55 odst. 2 </a:t>
            </a:r>
            <a:r>
              <a:rPr lang="cs-CZ" sz="2000" dirty="0" err="1"/>
              <a:t>tr</a:t>
            </a:r>
            <a:r>
              <a:rPr lang="cs-CZ" sz="2000" dirty="0"/>
              <a:t>. ř.), činit si z nich výpisky a poznámky a pořizovat si na své náklady kopie spisů a jejich částí (§ 65 odst. 1 </a:t>
            </a:r>
            <a:r>
              <a:rPr lang="cs-CZ" sz="2000" dirty="0" err="1"/>
              <a:t>tr</a:t>
            </a:r>
            <a:r>
              <a:rPr lang="cs-CZ" sz="2000" dirty="0"/>
              <a:t>. ř.). </a:t>
            </a:r>
          </a:p>
          <a:p>
            <a:pPr lvl="1" algn="just">
              <a:lnSpc>
                <a:spcPct val="80000"/>
              </a:lnSpc>
              <a:buFontTx/>
              <a:buChar char="•"/>
            </a:pPr>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16066"/>
                                        </p:tgtEl>
                                        <p:attrNameLst>
                                          <p:attrName>style.visibility</p:attrName>
                                        </p:attrNameLst>
                                      </p:cBhvr>
                                      <p:to>
                                        <p:strVal val="visible"/>
                                      </p:to>
                                    </p:set>
                                    <p:animEffect transition="in" filter="randombar(horizontal)">
                                      <p:cBhvr>
                                        <p:cTn id="7" dur="500"/>
                                        <p:tgtEl>
                                          <p:spTgt spid="2160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16067">
                                            <p:txEl>
                                              <p:pRg st="0" end="0"/>
                                            </p:txEl>
                                          </p:spTgt>
                                        </p:tgtEl>
                                        <p:attrNameLst>
                                          <p:attrName>style.visibility</p:attrName>
                                        </p:attrNameLst>
                                      </p:cBhvr>
                                      <p:to>
                                        <p:strVal val="visible"/>
                                      </p:to>
                                    </p:set>
                                    <p:animEffect transition="in" filter="randombar(horizontal)">
                                      <p:cBhvr>
                                        <p:cTn id="12" dur="500"/>
                                        <p:tgtEl>
                                          <p:spTgt spid="216067">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216067">
                                            <p:txEl>
                                              <p:pRg st="1" end="1"/>
                                            </p:txEl>
                                          </p:spTgt>
                                        </p:tgtEl>
                                        <p:attrNameLst>
                                          <p:attrName>style.visibility</p:attrName>
                                        </p:attrNameLst>
                                      </p:cBhvr>
                                      <p:to>
                                        <p:strVal val="visible"/>
                                      </p:to>
                                    </p:set>
                                    <p:animEffect transition="in" filter="randombar(horizontal)">
                                      <p:cBhvr>
                                        <p:cTn id="15" dur="500"/>
                                        <p:tgtEl>
                                          <p:spTgt spid="216067">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216067">
                                            <p:txEl>
                                              <p:pRg st="2" end="2"/>
                                            </p:txEl>
                                          </p:spTgt>
                                        </p:tgtEl>
                                        <p:attrNameLst>
                                          <p:attrName>style.visibility</p:attrName>
                                        </p:attrNameLst>
                                      </p:cBhvr>
                                      <p:to>
                                        <p:strVal val="visible"/>
                                      </p:to>
                                    </p:set>
                                    <p:animEffect transition="in" filter="randombar(horizontal)">
                                      <p:cBhvr>
                                        <p:cTn id="18" dur="500"/>
                                        <p:tgtEl>
                                          <p:spTgt spid="216067">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nodeType="clickEffect">
                                  <p:stCondLst>
                                    <p:cond delay="0"/>
                                  </p:stCondLst>
                                  <p:childTnLst>
                                    <p:set>
                                      <p:cBhvr>
                                        <p:cTn id="22" dur="1" fill="hold">
                                          <p:stCondLst>
                                            <p:cond delay="0"/>
                                          </p:stCondLst>
                                        </p:cTn>
                                        <p:tgtEl>
                                          <p:spTgt spid="216067">
                                            <p:txEl>
                                              <p:pRg st="3" end="3"/>
                                            </p:txEl>
                                          </p:spTgt>
                                        </p:tgtEl>
                                        <p:attrNameLst>
                                          <p:attrName>style.visibility</p:attrName>
                                        </p:attrNameLst>
                                      </p:cBhvr>
                                      <p:to>
                                        <p:strVal val="visible"/>
                                      </p:to>
                                    </p:set>
                                    <p:animEffect transition="in" filter="randombar(horizontal)">
                                      <p:cBhvr>
                                        <p:cTn id="23" dur="500"/>
                                        <p:tgtEl>
                                          <p:spTgt spid="216067">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4" presetClass="entr" presetSubtype="10" fill="hold" nodeType="clickEffect">
                                  <p:stCondLst>
                                    <p:cond delay="0"/>
                                  </p:stCondLst>
                                  <p:childTnLst>
                                    <p:set>
                                      <p:cBhvr>
                                        <p:cTn id="27" dur="1" fill="hold">
                                          <p:stCondLst>
                                            <p:cond delay="0"/>
                                          </p:stCondLst>
                                        </p:cTn>
                                        <p:tgtEl>
                                          <p:spTgt spid="216067">
                                            <p:txEl>
                                              <p:pRg st="4" end="4"/>
                                            </p:txEl>
                                          </p:spTgt>
                                        </p:tgtEl>
                                        <p:attrNameLst>
                                          <p:attrName>style.visibility</p:attrName>
                                        </p:attrNameLst>
                                      </p:cBhvr>
                                      <p:to>
                                        <p:strVal val="visible"/>
                                      </p:to>
                                    </p:set>
                                    <p:animEffect transition="in" filter="randombar(horizontal)">
                                      <p:cBhvr>
                                        <p:cTn id="28" dur="500"/>
                                        <p:tgtEl>
                                          <p:spTgt spid="216067">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4" presetClass="entr" presetSubtype="10" fill="hold" nodeType="clickEffect">
                                  <p:stCondLst>
                                    <p:cond delay="0"/>
                                  </p:stCondLst>
                                  <p:childTnLst>
                                    <p:set>
                                      <p:cBhvr>
                                        <p:cTn id="32" dur="1" fill="hold">
                                          <p:stCondLst>
                                            <p:cond delay="0"/>
                                          </p:stCondLst>
                                        </p:cTn>
                                        <p:tgtEl>
                                          <p:spTgt spid="216067">
                                            <p:txEl>
                                              <p:pRg st="5" end="5"/>
                                            </p:txEl>
                                          </p:spTgt>
                                        </p:tgtEl>
                                        <p:attrNameLst>
                                          <p:attrName>style.visibility</p:attrName>
                                        </p:attrNameLst>
                                      </p:cBhvr>
                                      <p:to>
                                        <p:strVal val="visible"/>
                                      </p:to>
                                    </p:set>
                                    <p:animEffect transition="in" filter="randombar(horizontal)">
                                      <p:cBhvr>
                                        <p:cTn id="33" dur="500"/>
                                        <p:tgtEl>
                                          <p:spTgt spid="216067">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216067">
                                            <p:txEl>
                                              <p:pRg st="7" end="7"/>
                                            </p:txEl>
                                          </p:spTgt>
                                        </p:tgtEl>
                                        <p:attrNameLst>
                                          <p:attrName>style.visibility</p:attrName>
                                        </p:attrNameLst>
                                      </p:cBhvr>
                                      <p:to>
                                        <p:strVal val="visible"/>
                                      </p:to>
                                    </p:set>
                                    <p:animEffect transition="in" filter="randombar(horizontal)">
                                      <p:cBhvr>
                                        <p:cTn id="38" dur="500"/>
                                        <p:tgtEl>
                                          <p:spTgt spid="216067">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216067">
                                            <p:txEl>
                                              <p:pRg st="8" end="8"/>
                                            </p:txEl>
                                          </p:spTgt>
                                        </p:tgtEl>
                                        <p:attrNameLst>
                                          <p:attrName>style.visibility</p:attrName>
                                        </p:attrNameLst>
                                      </p:cBhvr>
                                      <p:to>
                                        <p:strVal val="visible"/>
                                      </p:to>
                                    </p:set>
                                    <p:animEffect transition="in" filter="randombar(horizontal)">
                                      <p:cBhvr>
                                        <p:cTn id="43" dur="500"/>
                                        <p:tgtEl>
                                          <p:spTgt spid="2160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noAutofit/>
          </a:bodyPr>
          <a:lstStyle/>
          <a:p>
            <a:r>
              <a:rPr lang="cs-CZ" sz="2800" dirty="0"/>
              <a:t>Zákonný zástupce a zmocněnec poškozeného a zúčastněné osoby </a:t>
            </a:r>
          </a:p>
        </p:txBody>
      </p:sp>
      <p:sp>
        <p:nvSpPr>
          <p:cNvPr id="217091" name="Rectangle 3"/>
          <p:cNvSpPr>
            <a:spLocks noGrp="1" noChangeArrowheads="1"/>
          </p:cNvSpPr>
          <p:nvPr>
            <p:ph sz="quarter" idx="1"/>
          </p:nvPr>
        </p:nvSpPr>
        <p:spPr/>
        <p:txBody>
          <a:bodyPr/>
          <a:lstStyle/>
          <a:p>
            <a:pPr marL="0" indent="0" algn="just">
              <a:lnSpc>
                <a:spcPct val="80000"/>
              </a:lnSpc>
              <a:buNone/>
            </a:pPr>
            <a:endParaRPr lang="cs-CZ" sz="2000" dirty="0" smtClean="0">
              <a:solidFill>
                <a:schemeClr val="bg1"/>
              </a:solidFill>
              <a:latin typeface="Microsoft Sans Serif" pitchFamily="34" charset="0"/>
            </a:endParaRPr>
          </a:p>
          <a:p>
            <a:pPr marL="0" indent="0" algn="just">
              <a:lnSpc>
                <a:spcPct val="80000"/>
              </a:lnSpc>
              <a:buNone/>
            </a:pPr>
            <a:endParaRPr lang="cs-CZ" sz="2000" dirty="0">
              <a:solidFill>
                <a:schemeClr val="bg1"/>
              </a:solidFill>
              <a:latin typeface="Microsoft Sans Serif" pitchFamily="34" charset="0"/>
            </a:endParaRPr>
          </a:p>
          <a:p>
            <a:pPr marL="0" indent="0" algn="just">
              <a:lnSpc>
                <a:spcPct val="80000"/>
              </a:lnSpc>
              <a:buNone/>
            </a:pPr>
            <a:r>
              <a:rPr lang="cs-CZ" sz="2000" dirty="0" smtClean="0"/>
              <a:t>Poškozený </a:t>
            </a:r>
            <a:r>
              <a:rPr lang="cs-CZ" sz="2000" dirty="0"/>
              <a:t>a zúčastněná osoba mohou být v trestním řízení zastoupeni.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randombar(horizontal)">
                                      <p:cBhvr>
                                        <p:cTn id="7" dur="500"/>
                                        <p:tgtEl>
                                          <p:spTgt spid="21709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17091">
                                            <p:txEl>
                                              <p:pRg st="2" end="2"/>
                                            </p:txEl>
                                          </p:spTgt>
                                        </p:tgtEl>
                                        <p:attrNameLst>
                                          <p:attrName>style.visibility</p:attrName>
                                        </p:attrNameLst>
                                      </p:cBhvr>
                                      <p:to>
                                        <p:strVal val="visible"/>
                                      </p:to>
                                    </p:set>
                                    <p:animEffect transition="in" filter="randombar(horizontal)">
                                      <p:cBhvr>
                                        <p:cTn id="12" dur="500"/>
                                        <p:tgtEl>
                                          <p:spTgt spid="2170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468313" y="2708275"/>
            <a:ext cx="8229600" cy="922338"/>
          </a:xfrm>
        </p:spPr>
        <p:txBody>
          <a:bodyPr>
            <a:noAutofit/>
          </a:bodyPr>
          <a:lstStyle/>
          <a:p>
            <a:pPr algn="ctr"/>
            <a:r>
              <a:rPr lang="cs-CZ" sz="4000" dirty="0" smtClean="0">
                <a:solidFill>
                  <a:schemeClr val="accent6">
                    <a:lumMod val="40000"/>
                    <a:lumOff val="60000"/>
                  </a:schemeClr>
                </a:solidFill>
              </a:rPr>
              <a:t>Zajišťovací úkony</a:t>
            </a:r>
            <a:endParaRPr lang="cs-CZ" sz="3600" dirty="0">
              <a:solidFill>
                <a:schemeClr val="accent6">
                  <a:lumMod val="40000"/>
                  <a:lumOff val="60000"/>
                </a:schemeClr>
              </a:solidFill>
            </a:endParaRPr>
          </a:p>
        </p:txBody>
      </p:sp>
    </p:spTree>
    <p:extLst>
      <p:ext uri="{BB962C8B-B14F-4D97-AF65-F5344CB8AC3E}">
        <p14:creationId xmlns:p14="http://schemas.microsoft.com/office/powerpoint/2010/main" val="24878403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1730"/>
                                        </p:tgtEl>
                                        <p:attrNameLst>
                                          <p:attrName>style.visibility</p:attrName>
                                        </p:attrNameLst>
                                      </p:cBhvr>
                                      <p:to>
                                        <p:strVal val="visible"/>
                                      </p:to>
                                    </p:set>
                                    <p:animEffect transition="in" filter="randombar(horizontal)">
                                      <p:cBhvr>
                                        <p:cTn id="7" dur="500"/>
                                        <p:tgtEl>
                                          <p:spTgt spid="201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solidFill>
                  <a:schemeClr val="accent3">
                    <a:lumMod val="40000"/>
                    <a:lumOff val="60000"/>
                  </a:schemeClr>
                </a:solidFill>
              </a:rPr>
              <a:t>Druhy subjektů v trestním </a:t>
            </a:r>
            <a:r>
              <a:rPr lang="cs-CZ" sz="3600" dirty="0" smtClean="0">
                <a:solidFill>
                  <a:schemeClr val="accent3">
                    <a:lumMod val="40000"/>
                    <a:lumOff val="60000"/>
                  </a:schemeClr>
                </a:solidFill>
              </a:rPr>
              <a:t>řízení</a:t>
            </a:r>
            <a:endParaRPr lang="cs-CZ" sz="3600" dirty="0">
              <a:solidFill>
                <a:schemeClr val="accent3">
                  <a:lumMod val="40000"/>
                  <a:lumOff val="60000"/>
                </a:schemeClr>
              </a:solidFill>
            </a:endParaRPr>
          </a:p>
        </p:txBody>
      </p:sp>
      <p:sp>
        <p:nvSpPr>
          <p:cNvPr id="179203" name="Rectangle 3"/>
          <p:cNvSpPr>
            <a:spLocks noGrp="1" noChangeArrowheads="1"/>
          </p:cNvSpPr>
          <p:nvPr>
            <p:ph sz="quarter" idx="1"/>
          </p:nvPr>
        </p:nvSpPr>
        <p:spPr>
          <a:xfrm>
            <a:off x="457200" y="1524000"/>
            <a:ext cx="8229600" cy="5073352"/>
          </a:xfrm>
        </p:spPr>
        <p:txBody>
          <a:bodyPr>
            <a:normAutofit fontScale="77500" lnSpcReduction="20000"/>
          </a:bodyPr>
          <a:lstStyle/>
          <a:p>
            <a:pPr>
              <a:lnSpc>
                <a:spcPct val="80000"/>
              </a:lnSpc>
            </a:pPr>
            <a:r>
              <a:rPr lang="cs-CZ" sz="2600" dirty="0">
                <a:solidFill>
                  <a:schemeClr val="accent2">
                    <a:lumMod val="40000"/>
                    <a:lumOff val="60000"/>
                  </a:schemeClr>
                </a:solidFill>
              </a:rPr>
              <a:t>orgány činné v trestním řízení</a:t>
            </a:r>
            <a:r>
              <a:rPr lang="cs-CZ" sz="2600" dirty="0"/>
              <a:t>: </a:t>
            </a:r>
          </a:p>
          <a:p>
            <a:pPr lvl="1">
              <a:lnSpc>
                <a:spcPct val="80000"/>
              </a:lnSpc>
              <a:buFont typeface="Courier New" pitchFamily="49" charset="0"/>
              <a:buChar char="o"/>
            </a:pPr>
            <a:r>
              <a:rPr lang="cs-CZ" sz="2600" dirty="0"/>
              <a:t>soud </a:t>
            </a:r>
          </a:p>
          <a:p>
            <a:pPr lvl="1">
              <a:lnSpc>
                <a:spcPct val="80000"/>
              </a:lnSpc>
              <a:buFont typeface="Courier New" pitchFamily="49" charset="0"/>
              <a:buChar char="o"/>
            </a:pPr>
            <a:r>
              <a:rPr lang="cs-CZ" sz="2600" dirty="0"/>
              <a:t>státní zástupce </a:t>
            </a:r>
          </a:p>
          <a:p>
            <a:pPr lvl="1">
              <a:lnSpc>
                <a:spcPct val="80000"/>
              </a:lnSpc>
              <a:buFont typeface="Courier New" pitchFamily="49" charset="0"/>
              <a:buChar char="o"/>
            </a:pPr>
            <a:r>
              <a:rPr lang="cs-CZ" sz="2600" dirty="0"/>
              <a:t>policejní orgán</a:t>
            </a:r>
          </a:p>
          <a:p>
            <a:pPr>
              <a:lnSpc>
                <a:spcPct val="120000"/>
              </a:lnSpc>
            </a:pPr>
            <a:r>
              <a:rPr lang="cs-CZ" sz="2600" dirty="0">
                <a:solidFill>
                  <a:schemeClr val="accent2">
                    <a:lumMod val="40000"/>
                    <a:lumOff val="60000"/>
                  </a:schemeClr>
                </a:solidFill>
              </a:rPr>
              <a:t>osoba, proti níž se řízení vede </a:t>
            </a:r>
            <a:r>
              <a:rPr lang="cs-CZ" sz="2600" dirty="0"/>
              <a:t>(podezřelý, obviněný, obžalovaný, odsouzený)</a:t>
            </a:r>
          </a:p>
          <a:p>
            <a:pPr>
              <a:lnSpc>
                <a:spcPct val="80000"/>
              </a:lnSpc>
            </a:pPr>
            <a:r>
              <a:rPr lang="cs-CZ" sz="2600" dirty="0">
                <a:solidFill>
                  <a:schemeClr val="accent2">
                    <a:lumMod val="40000"/>
                    <a:lumOff val="60000"/>
                  </a:schemeClr>
                </a:solidFill>
              </a:rPr>
              <a:t>spolupracující obviněný</a:t>
            </a:r>
          </a:p>
          <a:p>
            <a:pPr>
              <a:lnSpc>
                <a:spcPct val="80000"/>
              </a:lnSpc>
            </a:pPr>
            <a:r>
              <a:rPr lang="cs-CZ" sz="2600" dirty="0">
                <a:solidFill>
                  <a:schemeClr val="accent2">
                    <a:lumMod val="40000"/>
                    <a:lumOff val="60000"/>
                  </a:schemeClr>
                </a:solidFill>
              </a:rPr>
              <a:t>obhájce obviněného</a:t>
            </a:r>
          </a:p>
          <a:p>
            <a:pPr>
              <a:lnSpc>
                <a:spcPct val="80000"/>
              </a:lnSpc>
            </a:pPr>
            <a:r>
              <a:rPr lang="cs-CZ" sz="2600" dirty="0">
                <a:solidFill>
                  <a:schemeClr val="accent2">
                    <a:lumMod val="40000"/>
                    <a:lumOff val="60000"/>
                  </a:schemeClr>
                </a:solidFill>
              </a:rPr>
              <a:t>poškozený</a:t>
            </a:r>
          </a:p>
          <a:p>
            <a:pPr>
              <a:lnSpc>
                <a:spcPct val="80000"/>
              </a:lnSpc>
            </a:pPr>
            <a:r>
              <a:rPr lang="cs-CZ" sz="2600" dirty="0">
                <a:solidFill>
                  <a:schemeClr val="accent2">
                    <a:lumMod val="40000"/>
                    <a:lumOff val="60000"/>
                  </a:schemeClr>
                </a:solidFill>
              </a:rPr>
              <a:t>zúčastněná osoba</a:t>
            </a:r>
          </a:p>
          <a:p>
            <a:pPr>
              <a:lnSpc>
                <a:spcPct val="80000"/>
              </a:lnSpc>
            </a:pPr>
            <a:r>
              <a:rPr lang="cs-CZ" sz="2600" dirty="0">
                <a:solidFill>
                  <a:schemeClr val="accent2">
                    <a:lumMod val="40000"/>
                    <a:lumOff val="60000"/>
                  </a:schemeClr>
                </a:solidFill>
              </a:rPr>
              <a:t>osoby s tzv. samostatnými obhajovacími právy </a:t>
            </a:r>
          </a:p>
          <a:p>
            <a:pPr>
              <a:lnSpc>
                <a:spcPct val="80000"/>
              </a:lnSpc>
            </a:pPr>
            <a:r>
              <a:rPr lang="cs-CZ" sz="2600" dirty="0">
                <a:solidFill>
                  <a:schemeClr val="accent2">
                    <a:lumMod val="40000"/>
                    <a:lumOff val="60000"/>
                  </a:schemeClr>
                </a:solidFill>
              </a:rPr>
              <a:t>orgán pověřený péčí o mládež</a:t>
            </a:r>
            <a:r>
              <a:rPr lang="cs-CZ" sz="2600" dirty="0"/>
              <a:t> v řízení proti mladistvým </a:t>
            </a:r>
          </a:p>
          <a:p>
            <a:pPr>
              <a:lnSpc>
                <a:spcPct val="120000"/>
              </a:lnSpc>
            </a:pPr>
            <a:r>
              <a:rPr lang="cs-CZ" sz="2600" dirty="0">
                <a:solidFill>
                  <a:schemeClr val="accent2">
                    <a:lumMod val="40000"/>
                    <a:lumOff val="60000"/>
                  </a:schemeClr>
                </a:solidFill>
              </a:rPr>
              <a:t>další osoby </a:t>
            </a:r>
            <a:r>
              <a:rPr lang="cs-CZ" sz="2600" dirty="0"/>
              <a:t>jako např. svědek, znalec, tlumočník, pokud uplatňují návrhy na svědečné, znalečné nebo </a:t>
            </a:r>
            <a:r>
              <a:rPr lang="cs-CZ" sz="2600" dirty="0" err="1"/>
              <a:t>tlumočné</a:t>
            </a:r>
            <a:endParaRPr lang="cs-CZ" sz="2600" dirty="0"/>
          </a:p>
          <a:p>
            <a:pPr>
              <a:lnSpc>
                <a:spcPct val="80000"/>
              </a:lnSpc>
            </a:pPr>
            <a:endParaRPr lang="cs-CZ" sz="2600" dirty="0"/>
          </a:p>
          <a:p>
            <a:pPr>
              <a:spcBef>
                <a:spcPct val="20000"/>
              </a:spcBef>
              <a:buFont typeface="Wingdings" pitchFamily="2" charset="2"/>
              <a:buChar char="§"/>
            </a:pPr>
            <a:r>
              <a:rPr lang="cs-CZ" sz="2600" dirty="0">
                <a:solidFill>
                  <a:srgbClr val="FF9966"/>
                </a:solidFill>
              </a:rPr>
              <a:t>Strany jako subjekty trestního řízení </a:t>
            </a:r>
          </a:p>
          <a:p>
            <a:pPr>
              <a:spcBef>
                <a:spcPct val="20000"/>
              </a:spcBef>
              <a:buFont typeface="Wingdings" pitchFamily="2" charset="2"/>
              <a:buChar char="§"/>
            </a:pPr>
            <a:r>
              <a:rPr lang="cs-CZ" sz="2600" dirty="0">
                <a:solidFill>
                  <a:srgbClr val="FF9966"/>
                </a:solidFill>
              </a:rPr>
              <a:t>Procesní způsobilost subjektů v trestním řízení </a:t>
            </a:r>
          </a:p>
          <a:p>
            <a:pPr>
              <a:lnSpc>
                <a:spcPct val="80000"/>
              </a:lnSpc>
            </a:pPr>
            <a:endParaRPr lang="cs-CZ" sz="1800" dirty="0">
              <a:solidFill>
                <a:schemeClr val="bg1"/>
              </a:solidFill>
              <a:latin typeface="Microsoft Sans Serif" pitchFamily="34" charset="0"/>
            </a:endParaRPr>
          </a:p>
          <a:p>
            <a:pPr>
              <a:lnSpc>
                <a:spcPct val="80000"/>
              </a:lnSpc>
              <a:buFontTx/>
              <a:buNone/>
            </a:pPr>
            <a:endParaRPr lang="cs-CZ" sz="1800" dirty="0">
              <a:solidFill>
                <a:schemeClr val="bg1"/>
              </a:solidFill>
              <a:latin typeface="Microsoft Sans Serif" pitchFamily="34" charset="0"/>
            </a:endParaRPr>
          </a:p>
          <a:p>
            <a:pPr>
              <a:lnSpc>
                <a:spcPct val="80000"/>
              </a:lnSpc>
              <a:buFontTx/>
              <a:buNone/>
            </a:pPr>
            <a:endParaRPr lang="cs-CZ" sz="2400"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Effect transition="in" filter="randombar(horizontal)">
                                      <p:cBhvr>
                                        <p:cTn id="7" dur="500"/>
                                        <p:tgtEl>
                                          <p:spTgt spid="179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79203">
                                            <p:txEl>
                                              <p:pRg st="1" end="1"/>
                                            </p:txEl>
                                          </p:spTgt>
                                        </p:tgtEl>
                                        <p:attrNameLst>
                                          <p:attrName>style.visibility</p:attrName>
                                        </p:attrNameLst>
                                      </p:cBhvr>
                                      <p:to>
                                        <p:strVal val="visible"/>
                                      </p:to>
                                    </p:set>
                                    <p:animEffect transition="in" filter="randombar(horizontal)">
                                      <p:cBhvr>
                                        <p:cTn id="12" dur="500"/>
                                        <p:tgtEl>
                                          <p:spTgt spid="179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179203">
                                            <p:txEl>
                                              <p:pRg st="2" end="2"/>
                                            </p:txEl>
                                          </p:spTgt>
                                        </p:tgtEl>
                                        <p:attrNameLst>
                                          <p:attrName>style.visibility</p:attrName>
                                        </p:attrNameLst>
                                      </p:cBhvr>
                                      <p:to>
                                        <p:strVal val="visible"/>
                                      </p:to>
                                    </p:set>
                                    <p:animEffect transition="in" filter="randombar(horizontal)">
                                      <p:cBhvr>
                                        <p:cTn id="17" dur="500"/>
                                        <p:tgtEl>
                                          <p:spTgt spid="179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179203">
                                            <p:txEl>
                                              <p:pRg st="3" end="3"/>
                                            </p:txEl>
                                          </p:spTgt>
                                        </p:tgtEl>
                                        <p:attrNameLst>
                                          <p:attrName>style.visibility</p:attrName>
                                        </p:attrNameLst>
                                      </p:cBhvr>
                                      <p:to>
                                        <p:strVal val="visible"/>
                                      </p:to>
                                    </p:set>
                                    <p:animEffect transition="in" filter="randombar(horizontal)">
                                      <p:cBhvr>
                                        <p:cTn id="22" dur="500"/>
                                        <p:tgtEl>
                                          <p:spTgt spid="1792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179203">
                                            <p:txEl>
                                              <p:pRg st="4" end="4"/>
                                            </p:txEl>
                                          </p:spTgt>
                                        </p:tgtEl>
                                        <p:attrNameLst>
                                          <p:attrName>style.visibility</p:attrName>
                                        </p:attrNameLst>
                                      </p:cBhvr>
                                      <p:to>
                                        <p:strVal val="visible"/>
                                      </p:to>
                                    </p:set>
                                    <p:animEffect transition="in" filter="randombar(horizontal)">
                                      <p:cBhvr>
                                        <p:cTn id="27" dur="500"/>
                                        <p:tgtEl>
                                          <p:spTgt spid="17920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179203">
                                            <p:txEl>
                                              <p:pRg st="5" end="5"/>
                                            </p:txEl>
                                          </p:spTgt>
                                        </p:tgtEl>
                                        <p:attrNameLst>
                                          <p:attrName>style.visibility</p:attrName>
                                        </p:attrNameLst>
                                      </p:cBhvr>
                                      <p:to>
                                        <p:strVal val="visible"/>
                                      </p:to>
                                    </p:set>
                                    <p:animEffect transition="in" filter="randombar(horizontal)">
                                      <p:cBhvr>
                                        <p:cTn id="32" dur="500"/>
                                        <p:tgtEl>
                                          <p:spTgt spid="17920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179203">
                                            <p:txEl>
                                              <p:pRg st="6" end="6"/>
                                            </p:txEl>
                                          </p:spTgt>
                                        </p:tgtEl>
                                        <p:attrNameLst>
                                          <p:attrName>style.visibility</p:attrName>
                                        </p:attrNameLst>
                                      </p:cBhvr>
                                      <p:to>
                                        <p:strVal val="visible"/>
                                      </p:to>
                                    </p:set>
                                    <p:animEffect transition="in" filter="randombar(horizontal)">
                                      <p:cBhvr>
                                        <p:cTn id="37" dur="500"/>
                                        <p:tgtEl>
                                          <p:spTgt spid="17920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nodeType="clickEffect">
                                  <p:stCondLst>
                                    <p:cond delay="0"/>
                                  </p:stCondLst>
                                  <p:childTnLst>
                                    <p:set>
                                      <p:cBhvr>
                                        <p:cTn id="41" dur="1" fill="hold">
                                          <p:stCondLst>
                                            <p:cond delay="0"/>
                                          </p:stCondLst>
                                        </p:cTn>
                                        <p:tgtEl>
                                          <p:spTgt spid="179203">
                                            <p:txEl>
                                              <p:pRg st="7" end="7"/>
                                            </p:txEl>
                                          </p:spTgt>
                                        </p:tgtEl>
                                        <p:attrNameLst>
                                          <p:attrName>style.visibility</p:attrName>
                                        </p:attrNameLst>
                                      </p:cBhvr>
                                      <p:to>
                                        <p:strVal val="visible"/>
                                      </p:to>
                                    </p:set>
                                    <p:animEffect transition="in" filter="randombar(horizontal)">
                                      <p:cBhvr>
                                        <p:cTn id="42" dur="500"/>
                                        <p:tgtEl>
                                          <p:spTgt spid="17920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nodeType="clickEffect">
                                  <p:stCondLst>
                                    <p:cond delay="0"/>
                                  </p:stCondLst>
                                  <p:childTnLst>
                                    <p:set>
                                      <p:cBhvr>
                                        <p:cTn id="46" dur="1" fill="hold">
                                          <p:stCondLst>
                                            <p:cond delay="0"/>
                                          </p:stCondLst>
                                        </p:cTn>
                                        <p:tgtEl>
                                          <p:spTgt spid="179203">
                                            <p:txEl>
                                              <p:pRg st="8" end="8"/>
                                            </p:txEl>
                                          </p:spTgt>
                                        </p:tgtEl>
                                        <p:attrNameLst>
                                          <p:attrName>style.visibility</p:attrName>
                                        </p:attrNameLst>
                                      </p:cBhvr>
                                      <p:to>
                                        <p:strVal val="visible"/>
                                      </p:to>
                                    </p:set>
                                    <p:animEffect transition="in" filter="randombar(horizontal)">
                                      <p:cBhvr>
                                        <p:cTn id="47" dur="500"/>
                                        <p:tgtEl>
                                          <p:spTgt spid="17920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ntr" presetSubtype="10" fill="hold" nodeType="clickEffect">
                                  <p:stCondLst>
                                    <p:cond delay="0"/>
                                  </p:stCondLst>
                                  <p:childTnLst>
                                    <p:set>
                                      <p:cBhvr>
                                        <p:cTn id="51" dur="1" fill="hold">
                                          <p:stCondLst>
                                            <p:cond delay="0"/>
                                          </p:stCondLst>
                                        </p:cTn>
                                        <p:tgtEl>
                                          <p:spTgt spid="179203">
                                            <p:txEl>
                                              <p:pRg st="9" end="9"/>
                                            </p:txEl>
                                          </p:spTgt>
                                        </p:tgtEl>
                                        <p:attrNameLst>
                                          <p:attrName>style.visibility</p:attrName>
                                        </p:attrNameLst>
                                      </p:cBhvr>
                                      <p:to>
                                        <p:strVal val="visible"/>
                                      </p:to>
                                    </p:set>
                                    <p:animEffect transition="in" filter="randombar(horizontal)">
                                      <p:cBhvr>
                                        <p:cTn id="52" dur="500"/>
                                        <p:tgtEl>
                                          <p:spTgt spid="179203">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4" presetClass="entr" presetSubtype="10" fill="hold" nodeType="clickEffect">
                                  <p:stCondLst>
                                    <p:cond delay="0"/>
                                  </p:stCondLst>
                                  <p:childTnLst>
                                    <p:set>
                                      <p:cBhvr>
                                        <p:cTn id="56" dur="1" fill="hold">
                                          <p:stCondLst>
                                            <p:cond delay="0"/>
                                          </p:stCondLst>
                                        </p:cTn>
                                        <p:tgtEl>
                                          <p:spTgt spid="179203">
                                            <p:txEl>
                                              <p:pRg st="10" end="10"/>
                                            </p:txEl>
                                          </p:spTgt>
                                        </p:tgtEl>
                                        <p:attrNameLst>
                                          <p:attrName>style.visibility</p:attrName>
                                        </p:attrNameLst>
                                      </p:cBhvr>
                                      <p:to>
                                        <p:strVal val="visible"/>
                                      </p:to>
                                    </p:set>
                                    <p:animEffect transition="in" filter="randombar(horizontal)">
                                      <p:cBhvr>
                                        <p:cTn id="57" dur="500"/>
                                        <p:tgtEl>
                                          <p:spTgt spid="179203">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4" presetClass="entr" presetSubtype="10" fill="hold" nodeType="clickEffect">
                                  <p:stCondLst>
                                    <p:cond delay="0"/>
                                  </p:stCondLst>
                                  <p:childTnLst>
                                    <p:set>
                                      <p:cBhvr>
                                        <p:cTn id="61" dur="1" fill="hold">
                                          <p:stCondLst>
                                            <p:cond delay="0"/>
                                          </p:stCondLst>
                                        </p:cTn>
                                        <p:tgtEl>
                                          <p:spTgt spid="179203">
                                            <p:txEl>
                                              <p:pRg st="11" end="11"/>
                                            </p:txEl>
                                          </p:spTgt>
                                        </p:tgtEl>
                                        <p:attrNameLst>
                                          <p:attrName>style.visibility</p:attrName>
                                        </p:attrNameLst>
                                      </p:cBhvr>
                                      <p:to>
                                        <p:strVal val="visible"/>
                                      </p:to>
                                    </p:set>
                                    <p:animEffect transition="in" filter="randombar(horizontal)">
                                      <p:cBhvr>
                                        <p:cTn id="62" dur="500"/>
                                        <p:tgtEl>
                                          <p:spTgt spid="17920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nodeType="clickEffect">
                                  <p:stCondLst>
                                    <p:cond delay="0"/>
                                  </p:stCondLst>
                                  <p:childTnLst>
                                    <p:set>
                                      <p:cBhvr>
                                        <p:cTn id="66" dur="1" fill="hold">
                                          <p:stCondLst>
                                            <p:cond delay="0"/>
                                          </p:stCondLst>
                                        </p:cTn>
                                        <p:tgtEl>
                                          <p:spTgt spid="179203">
                                            <p:txEl>
                                              <p:pRg st="13" end="13"/>
                                            </p:txEl>
                                          </p:spTgt>
                                        </p:tgtEl>
                                        <p:attrNameLst>
                                          <p:attrName>style.visibility</p:attrName>
                                        </p:attrNameLst>
                                      </p:cBhvr>
                                      <p:to>
                                        <p:strVal val="visible"/>
                                      </p:to>
                                    </p:set>
                                    <p:animEffect transition="in" filter="randombar(horizontal)">
                                      <p:cBhvr>
                                        <p:cTn id="67" dur="500"/>
                                        <p:tgtEl>
                                          <p:spTgt spid="17920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nodeType="clickEffect">
                                  <p:stCondLst>
                                    <p:cond delay="0"/>
                                  </p:stCondLst>
                                  <p:childTnLst>
                                    <p:set>
                                      <p:cBhvr>
                                        <p:cTn id="71" dur="1" fill="hold">
                                          <p:stCondLst>
                                            <p:cond delay="0"/>
                                          </p:stCondLst>
                                        </p:cTn>
                                        <p:tgtEl>
                                          <p:spTgt spid="179203">
                                            <p:txEl>
                                              <p:pRg st="14" end="14"/>
                                            </p:txEl>
                                          </p:spTgt>
                                        </p:tgtEl>
                                        <p:attrNameLst>
                                          <p:attrName>style.visibility</p:attrName>
                                        </p:attrNameLst>
                                      </p:cBhvr>
                                      <p:to>
                                        <p:strVal val="visible"/>
                                      </p:to>
                                    </p:set>
                                    <p:animEffect transition="in" filter="randombar(horizontal)">
                                      <p:cBhvr>
                                        <p:cTn id="72" dur="500"/>
                                        <p:tgtEl>
                                          <p:spTgt spid="17920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normAutofit/>
          </a:bodyPr>
          <a:lstStyle/>
          <a:p>
            <a:r>
              <a:rPr lang="cs-CZ" sz="3600" dirty="0"/>
              <a:t>Obecné výklady o zajišťovacích úkonech </a:t>
            </a:r>
          </a:p>
        </p:txBody>
      </p:sp>
      <p:sp>
        <p:nvSpPr>
          <p:cNvPr id="220163" name="Rectangle 3"/>
          <p:cNvSpPr>
            <a:spLocks noGrp="1" noChangeArrowheads="1"/>
          </p:cNvSpPr>
          <p:nvPr>
            <p:ph sz="quarter" idx="1"/>
          </p:nvPr>
        </p:nvSpPr>
        <p:spPr>
          <a:xfrm>
            <a:off x="457200" y="1524000"/>
            <a:ext cx="8229600" cy="5334000"/>
          </a:xfrm>
        </p:spPr>
        <p:txBody>
          <a:bodyPr>
            <a:normAutofit fontScale="92500" lnSpcReduction="10000"/>
          </a:bodyPr>
          <a:lstStyle/>
          <a:p>
            <a:pPr>
              <a:lnSpc>
                <a:spcPct val="80000"/>
              </a:lnSpc>
              <a:buFont typeface="Wingdings" pitchFamily="2" charset="2"/>
              <a:buChar char="§"/>
            </a:pPr>
            <a:r>
              <a:rPr lang="cs-CZ" sz="1900" b="1" dirty="0">
                <a:solidFill>
                  <a:schemeClr val="accent2">
                    <a:lumMod val="60000"/>
                    <a:lumOff val="40000"/>
                  </a:schemeClr>
                </a:solidFill>
              </a:rPr>
              <a:t>Podstata zajišťovacích úkonů</a:t>
            </a:r>
          </a:p>
          <a:p>
            <a:pPr lvl="1">
              <a:lnSpc>
                <a:spcPct val="80000"/>
              </a:lnSpc>
              <a:buFont typeface="Wingdings" pitchFamily="2" charset="2"/>
              <a:buChar char="§"/>
            </a:pPr>
            <a:r>
              <a:rPr lang="cs-CZ" sz="1900" dirty="0"/>
              <a:t>Omezení lidských práv </a:t>
            </a:r>
          </a:p>
          <a:p>
            <a:pPr lvl="1">
              <a:lnSpc>
                <a:spcPct val="80000"/>
              </a:lnSpc>
              <a:buFont typeface="Wingdings" pitchFamily="2" charset="2"/>
              <a:buChar char="§"/>
            </a:pPr>
            <a:r>
              <a:rPr lang="cs-CZ" sz="1900" dirty="0"/>
              <a:t>Absolutní práva</a:t>
            </a:r>
          </a:p>
          <a:p>
            <a:pPr lvl="1">
              <a:lnSpc>
                <a:spcPct val="80000"/>
              </a:lnSpc>
              <a:buFont typeface="Wingdings" pitchFamily="2" charset="2"/>
              <a:buChar char="§"/>
            </a:pPr>
            <a:r>
              <a:rPr lang="cs-CZ" sz="1900" dirty="0"/>
              <a:t>Minimální práva v trestním řízení </a:t>
            </a:r>
          </a:p>
          <a:p>
            <a:pPr lvl="1">
              <a:lnSpc>
                <a:spcPct val="80000"/>
              </a:lnSpc>
              <a:buFont typeface="Wingdings" pitchFamily="2" charset="2"/>
              <a:buChar char="§"/>
            </a:pPr>
            <a:r>
              <a:rPr lang="cs-CZ" sz="1900" dirty="0"/>
              <a:t>Zásada přiměřenosti</a:t>
            </a:r>
          </a:p>
          <a:p>
            <a:pPr lvl="1">
              <a:lnSpc>
                <a:spcPct val="80000"/>
              </a:lnSpc>
              <a:buFont typeface="Wingdings" pitchFamily="2" charset="2"/>
              <a:buChar char="§"/>
            </a:pPr>
            <a:r>
              <a:rPr lang="cs-CZ" sz="1900" dirty="0"/>
              <a:t>Zásada zdrženlivosti</a:t>
            </a:r>
          </a:p>
          <a:p>
            <a:pPr lvl="1">
              <a:lnSpc>
                <a:spcPct val="80000"/>
              </a:lnSpc>
              <a:buFont typeface="Wingdings" pitchFamily="2" charset="2"/>
              <a:buChar char="§"/>
            </a:pPr>
            <a:r>
              <a:rPr lang="cs-CZ" sz="1900" dirty="0"/>
              <a:t>Zásada subsidiarity</a:t>
            </a:r>
          </a:p>
          <a:p>
            <a:pPr lvl="1">
              <a:lnSpc>
                <a:spcPct val="80000"/>
              </a:lnSpc>
              <a:buFont typeface="Wingdings" pitchFamily="2" charset="2"/>
              <a:buChar char="§"/>
            </a:pPr>
            <a:r>
              <a:rPr lang="cs-CZ" sz="1900" dirty="0"/>
              <a:t>Zásada soudní kontroly </a:t>
            </a:r>
          </a:p>
          <a:p>
            <a:pPr>
              <a:lnSpc>
                <a:spcPct val="80000"/>
              </a:lnSpc>
              <a:buFont typeface="Wingdings" pitchFamily="2" charset="2"/>
              <a:buChar char="§"/>
            </a:pPr>
            <a:endParaRPr lang="cs-CZ" sz="1900" dirty="0">
              <a:solidFill>
                <a:schemeClr val="bg1"/>
              </a:solidFill>
            </a:endParaRPr>
          </a:p>
          <a:p>
            <a:pPr>
              <a:lnSpc>
                <a:spcPct val="80000"/>
              </a:lnSpc>
              <a:buFont typeface="Wingdings" pitchFamily="2" charset="2"/>
              <a:buChar char="§"/>
            </a:pPr>
            <a:r>
              <a:rPr lang="cs-CZ" sz="1900" b="1" dirty="0">
                <a:solidFill>
                  <a:schemeClr val="accent2">
                    <a:lumMod val="60000"/>
                    <a:lumOff val="40000"/>
                  </a:schemeClr>
                </a:solidFill>
              </a:rPr>
              <a:t>Základní právní úprava</a:t>
            </a:r>
          </a:p>
          <a:p>
            <a:pPr lvl="1">
              <a:lnSpc>
                <a:spcPct val="80000"/>
              </a:lnSpc>
              <a:buFont typeface="Wingdings" pitchFamily="2" charset="2"/>
              <a:buChar char="§"/>
            </a:pPr>
            <a:r>
              <a:rPr lang="cs-CZ" sz="1900" dirty="0"/>
              <a:t>Mezinárodní pakt o občanských a politických právech</a:t>
            </a:r>
          </a:p>
          <a:p>
            <a:pPr lvl="1" algn="just">
              <a:lnSpc>
                <a:spcPct val="80000"/>
              </a:lnSpc>
              <a:buFont typeface="Wingdings" pitchFamily="2" charset="2"/>
              <a:buChar char="§"/>
            </a:pPr>
            <a:r>
              <a:rPr lang="cs-CZ" sz="1900" dirty="0"/>
              <a:t>Evropská úmluva o ochraně lidských práv a základních svobod (zejména čl. 5 o vazbě, čl. 7 o nedotknutelnosti osoby a soukromí nebo čl. 8 o ochraně listovního tajemství, tajemství dopravovaných zpráv, ochrana obydlí, atd.), </a:t>
            </a:r>
          </a:p>
          <a:p>
            <a:pPr lvl="1" algn="just">
              <a:lnSpc>
                <a:spcPct val="80000"/>
              </a:lnSpc>
              <a:buFont typeface="Wingdings" pitchFamily="2" charset="2"/>
              <a:buChar char="§"/>
            </a:pPr>
            <a:r>
              <a:rPr lang="cs-CZ" sz="1900" dirty="0"/>
              <a:t>Ústava</a:t>
            </a:r>
          </a:p>
          <a:p>
            <a:pPr lvl="1" algn="just">
              <a:lnSpc>
                <a:spcPct val="80000"/>
              </a:lnSpc>
              <a:buFont typeface="Wingdings" pitchFamily="2" charset="2"/>
              <a:buChar char="§"/>
            </a:pPr>
            <a:r>
              <a:rPr lang="cs-CZ" sz="1900" dirty="0"/>
              <a:t>Listina základních práva a svobod (např. čl. 7 o nedotknutelnosti osoby a soukromí, čl. 8 o vzetí do vazby, čl. 12 o nedotknutelnosti obydlí, čl. 13 o ochraně listovního tajemství a tajemství jiných písemností a záznamů, čl. 14 o ochraně pohybu a pobytu, atd.)</a:t>
            </a:r>
          </a:p>
          <a:p>
            <a:pPr lvl="1" algn="just">
              <a:lnSpc>
                <a:spcPct val="80000"/>
              </a:lnSpc>
              <a:buFont typeface="Wingdings" pitchFamily="2" charset="2"/>
              <a:buChar char="§"/>
            </a:pPr>
            <a:r>
              <a:rPr lang="cs-CZ" sz="1900" dirty="0"/>
              <a:t>Trestní řád (hlava čtvrtá – zajištění osob, věcí a jiných majetkových hodnot - § 67 a násl.)</a:t>
            </a:r>
          </a:p>
          <a:p>
            <a:pPr lvl="1">
              <a:lnSpc>
                <a:spcPct val="80000"/>
              </a:lnSpc>
            </a:pPr>
            <a:endParaRPr lang="cs-CZ" sz="1600" dirty="0">
              <a:solidFill>
                <a:schemeClr val="bg1"/>
              </a:solidFill>
              <a:latin typeface="Microsoft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0162"/>
                                        </p:tgtEl>
                                        <p:attrNameLst>
                                          <p:attrName>style.visibility</p:attrName>
                                        </p:attrNameLst>
                                      </p:cBhvr>
                                      <p:to>
                                        <p:strVal val="visible"/>
                                      </p:to>
                                    </p:set>
                                    <p:animEffect transition="in" filter="randombar(horizontal)">
                                      <p:cBhvr>
                                        <p:cTn id="7" dur="500"/>
                                        <p:tgtEl>
                                          <p:spTgt spid="220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20163">
                                            <p:txEl>
                                              <p:pRg st="0" end="0"/>
                                            </p:txEl>
                                          </p:spTgt>
                                        </p:tgtEl>
                                        <p:attrNameLst>
                                          <p:attrName>style.visibility</p:attrName>
                                        </p:attrNameLst>
                                      </p:cBhvr>
                                      <p:to>
                                        <p:strVal val="visible"/>
                                      </p:to>
                                    </p:set>
                                    <p:animEffect transition="in" filter="randombar(horizontal)">
                                      <p:cBhvr>
                                        <p:cTn id="12" dur="500"/>
                                        <p:tgtEl>
                                          <p:spTgt spid="22016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220163">
                                            <p:txEl>
                                              <p:pRg st="1" end="1"/>
                                            </p:txEl>
                                          </p:spTgt>
                                        </p:tgtEl>
                                        <p:attrNameLst>
                                          <p:attrName>style.visibility</p:attrName>
                                        </p:attrNameLst>
                                      </p:cBhvr>
                                      <p:to>
                                        <p:strVal val="visible"/>
                                      </p:to>
                                    </p:set>
                                    <p:animEffect transition="in" filter="randombar(horizontal)">
                                      <p:cBhvr>
                                        <p:cTn id="15" dur="500"/>
                                        <p:tgtEl>
                                          <p:spTgt spid="220163">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220163">
                                            <p:txEl>
                                              <p:pRg st="2" end="2"/>
                                            </p:txEl>
                                          </p:spTgt>
                                        </p:tgtEl>
                                        <p:attrNameLst>
                                          <p:attrName>style.visibility</p:attrName>
                                        </p:attrNameLst>
                                      </p:cBhvr>
                                      <p:to>
                                        <p:strVal val="visible"/>
                                      </p:to>
                                    </p:set>
                                    <p:animEffect transition="in" filter="randombar(horizontal)">
                                      <p:cBhvr>
                                        <p:cTn id="18" dur="500"/>
                                        <p:tgtEl>
                                          <p:spTgt spid="220163">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220163">
                                            <p:txEl>
                                              <p:pRg st="3" end="3"/>
                                            </p:txEl>
                                          </p:spTgt>
                                        </p:tgtEl>
                                        <p:attrNameLst>
                                          <p:attrName>style.visibility</p:attrName>
                                        </p:attrNameLst>
                                      </p:cBhvr>
                                      <p:to>
                                        <p:strVal val="visible"/>
                                      </p:to>
                                    </p:set>
                                    <p:animEffect transition="in" filter="randombar(horizontal)">
                                      <p:cBhvr>
                                        <p:cTn id="21" dur="500"/>
                                        <p:tgtEl>
                                          <p:spTgt spid="220163">
                                            <p:txEl>
                                              <p:pRg st="3" end="3"/>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220163">
                                            <p:txEl>
                                              <p:pRg st="4" end="4"/>
                                            </p:txEl>
                                          </p:spTgt>
                                        </p:tgtEl>
                                        <p:attrNameLst>
                                          <p:attrName>style.visibility</p:attrName>
                                        </p:attrNameLst>
                                      </p:cBhvr>
                                      <p:to>
                                        <p:strVal val="visible"/>
                                      </p:to>
                                    </p:set>
                                    <p:animEffect transition="in" filter="randombar(horizontal)">
                                      <p:cBhvr>
                                        <p:cTn id="24" dur="500"/>
                                        <p:tgtEl>
                                          <p:spTgt spid="220163">
                                            <p:txEl>
                                              <p:pRg st="4" end="4"/>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220163">
                                            <p:txEl>
                                              <p:pRg st="5" end="5"/>
                                            </p:txEl>
                                          </p:spTgt>
                                        </p:tgtEl>
                                        <p:attrNameLst>
                                          <p:attrName>style.visibility</p:attrName>
                                        </p:attrNameLst>
                                      </p:cBhvr>
                                      <p:to>
                                        <p:strVal val="visible"/>
                                      </p:to>
                                    </p:set>
                                    <p:animEffect transition="in" filter="randombar(horizontal)">
                                      <p:cBhvr>
                                        <p:cTn id="27" dur="500"/>
                                        <p:tgtEl>
                                          <p:spTgt spid="220163">
                                            <p:txEl>
                                              <p:pRg st="5" end="5"/>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220163">
                                            <p:txEl>
                                              <p:pRg st="6" end="6"/>
                                            </p:txEl>
                                          </p:spTgt>
                                        </p:tgtEl>
                                        <p:attrNameLst>
                                          <p:attrName>style.visibility</p:attrName>
                                        </p:attrNameLst>
                                      </p:cBhvr>
                                      <p:to>
                                        <p:strVal val="visible"/>
                                      </p:to>
                                    </p:set>
                                    <p:animEffect transition="in" filter="randombar(horizontal)">
                                      <p:cBhvr>
                                        <p:cTn id="30" dur="500"/>
                                        <p:tgtEl>
                                          <p:spTgt spid="220163">
                                            <p:txEl>
                                              <p:pRg st="6" end="6"/>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220163">
                                            <p:txEl>
                                              <p:pRg st="7" end="7"/>
                                            </p:txEl>
                                          </p:spTgt>
                                        </p:tgtEl>
                                        <p:attrNameLst>
                                          <p:attrName>style.visibility</p:attrName>
                                        </p:attrNameLst>
                                      </p:cBhvr>
                                      <p:to>
                                        <p:strVal val="visible"/>
                                      </p:to>
                                    </p:set>
                                    <p:animEffect transition="in" filter="randombar(horizontal)">
                                      <p:cBhvr>
                                        <p:cTn id="33" dur="500"/>
                                        <p:tgtEl>
                                          <p:spTgt spid="220163">
                                            <p:txEl>
                                              <p:pRg st="7" end="7"/>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4" presetClass="entr" presetSubtype="10" fill="hold" nodeType="clickEffect">
                                  <p:stCondLst>
                                    <p:cond delay="0"/>
                                  </p:stCondLst>
                                  <p:childTnLst>
                                    <p:set>
                                      <p:cBhvr>
                                        <p:cTn id="37" dur="1" fill="hold">
                                          <p:stCondLst>
                                            <p:cond delay="0"/>
                                          </p:stCondLst>
                                        </p:cTn>
                                        <p:tgtEl>
                                          <p:spTgt spid="220163">
                                            <p:txEl>
                                              <p:pRg st="9" end="9"/>
                                            </p:txEl>
                                          </p:spTgt>
                                        </p:tgtEl>
                                        <p:attrNameLst>
                                          <p:attrName>style.visibility</p:attrName>
                                        </p:attrNameLst>
                                      </p:cBhvr>
                                      <p:to>
                                        <p:strVal val="visible"/>
                                      </p:to>
                                    </p:set>
                                    <p:animEffect transition="in" filter="randombar(horizontal)">
                                      <p:cBhvr>
                                        <p:cTn id="38" dur="500"/>
                                        <p:tgtEl>
                                          <p:spTgt spid="220163">
                                            <p:txEl>
                                              <p:pRg st="9" end="9"/>
                                            </p:txEl>
                                          </p:spTgt>
                                        </p:tgtEl>
                                      </p:cBhvr>
                                    </p:animEffect>
                                  </p:childTnLst>
                                </p:cTn>
                              </p:par>
                              <p:par>
                                <p:cTn id="39" presetID="14" presetClass="entr" presetSubtype="10" fill="hold" nodeType="withEffect">
                                  <p:stCondLst>
                                    <p:cond delay="0"/>
                                  </p:stCondLst>
                                  <p:childTnLst>
                                    <p:set>
                                      <p:cBhvr>
                                        <p:cTn id="40" dur="1" fill="hold">
                                          <p:stCondLst>
                                            <p:cond delay="0"/>
                                          </p:stCondLst>
                                        </p:cTn>
                                        <p:tgtEl>
                                          <p:spTgt spid="220163">
                                            <p:txEl>
                                              <p:pRg st="14" end="14"/>
                                            </p:txEl>
                                          </p:spTgt>
                                        </p:tgtEl>
                                        <p:attrNameLst>
                                          <p:attrName>style.visibility</p:attrName>
                                        </p:attrNameLst>
                                      </p:cBhvr>
                                      <p:to>
                                        <p:strVal val="visible"/>
                                      </p:to>
                                    </p:set>
                                    <p:animEffect transition="in" filter="randombar(horizontal)">
                                      <p:cBhvr>
                                        <p:cTn id="41" dur="500"/>
                                        <p:tgtEl>
                                          <p:spTgt spid="220163">
                                            <p:txEl>
                                              <p:pRg st="14" end="14"/>
                                            </p:txEl>
                                          </p:spTgt>
                                        </p:tgtEl>
                                      </p:cBhvr>
                                    </p:animEffect>
                                  </p:childTnLst>
                                </p:cTn>
                              </p:par>
                              <p:par>
                                <p:cTn id="42" presetID="14" presetClass="entr" presetSubtype="10" fill="hold" nodeType="withEffect">
                                  <p:stCondLst>
                                    <p:cond delay="0"/>
                                  </p:stCondLst>
                                  <p:childTnLst>
                                    <p:set>
                                      <p:cBhvr>
                                        <p:cTn id="43" dur="1" fill="hold">
                                          <p:stCondLst>
                                            <p:cond delay="0"/>
                                          </p:stCondLst>
                                        </p:cTn>
                                        <p:tgtEl>
                                          <p:spTgt spid="220163">
                                            <p:txEl>
                                              <p:pRg st="10" end="10"/>
                                            </p:txEl>
                                          </p:spTgt>
                                        </p:tgtEl>
                                        <p:attrNameLst>
                                          <p:attrName>style.visibility</p:attrName>
                                        </p:attrNameLst>
                                      </p:cBhvr>
                                      <p:to>
                                        <p:strVal val="visible"/>
                                      </p:to>
                                    </p:set>
                                    <p:animEffect transition="in" filter="randombar(horizontal)">
                                      <p:cBhvr>
                                        <p:cTn id="44" dur="500"/>
                                        <p:tgtEl>
                                          <p:spTgt spid="220163">
                                            <p:txEl>
                                              <p:pRg st="10" end="10"/>
                                            </p:txEl>
                                          </p:spTgt>
                                        </p:tgtEl>
                                      </p:cBhvr>
                                    </p:animEffect>
                                  </p:childTnLst>
                                </p:cTn>
                              </p:par>
                              <p:par>
                                <p:cTn id="45" presetID="14" presetClass="entr" presetSubtype="10" fill="hold" nodeType="withEffect">
                                  <p:stCondLst>
                                    <p:cond delay="0"/>
                                  </p:stCondLst>
                                  <p:childTnLst>
                                    <p:set>
                                      <p:cBhvr>
                                        <p:cTn id="46" dur="1" fill="hold">
                                          <p:stCondLst>
                                            <p:cond delay="0"/>
                                          </p:stCondLst>
                                        </p:cTn>
                                        <p:tgtEl>
                                          <p:spTgt spid="220163">
                                            <p:txEl>
                                              <p:pRg st="11" end="11"/>
                                            </p:txEl>
                                          </p:spTgt>
                                        </p:tgtEl>
                                        <p:attrNameLst>
                                          <p:attrName>style.visibility</p:attrName>
                                        </p:attrNameLst>
                                      </p:cBhvr>
                                      <p:to>
                                        <p:strVal val="visible"/>
                                      </p:to>
                                    </p:set>
                                    <p:animEffect transition="in" filter="randombar(horizontal)">
                                      <p:cBhvr>
                                        <p:cTn id="47" dur="500"/>
                                        <p:tgtEl>
                                          <p:spTgt spid="220163">
                                            <p:txEl>
                                              <p:pRg st="11" end="11"/>
                                            </p:txEl>
                                          </p:spTgt>
                                        </p:tgtEl>
                                      </p:cBhvr>
                                    </p:animEffect>
                                  </p:childTnLst>
                                </p:cTn>
                              </p:par>
                              <p:par>
                                <p:cTn id="48" presetID="14" presetClass="entr" presetSubtype="10" fill="hold" nodeType="withEffect">
                                  <p:stCondLst>
                                    <p:cond delay="0"/>
                                  </p:stCondLst>
                                  <p:childTnLst>
                                    <p:set>
                                      <p:cBhvr>
                                        <p:cTn id="49" dur="1" fill="hold">
                                          <p:stCondLst>
                                            <p:cond delay="0"/>
                                          </p:stCondLst>
                                        </p:cTn>
                                        <p:tgtEl>
                                          <p:spTgt spid="220163">
                                            <p:txEl>
                                              <p:pRg st="12" end="12"/>
                                            </p:txEl>
                                          </p:spTgt>
                                        </p:tgtEl>
                                        <p:attrNameLst>
                                          <p:attrName>style.visibility</p:attrName>
                                        </p:attrNameLst>
                                      </p:cBhvr>
                                      <p:to>
                                        <p:strVal val="visible"/>
                                      </p:to>
                                    </p:set>
                                    <p:animEffect transition="in" filter="randombar(horizontal)">
                                      <p:cBhvr>
                                        <p:cTn id="50" dur="500"/>
                                        <p:tgtEl>
                                          <p:spTgt spid="220163">
                                            <p:txEl>
                                              <p:pRg st="12" end="12"/>
                                            </p:txEl>
                                          </p:spTgt>
                                        </p:tgtEl>
                                      </p:cBhvr>
                                    </p:animEffect>
                                  </p:childTnLst>
                                </p:cTn>
                              </p:par>
                              <p:par>
                                <p:cTn id="51" presetID="14" presetClass="entr" presetSubtype="10" fill="hold" nodeType="withEffect">
                                  <p:stCondLst>
                                    <p:cond delay="0"/>
                                  </p:stCondLst>
                                  <p:childTnLst>
                                    <p:set>
                                      <p:cBhvr>
                                        <p:cTn id="52" dur="1" fill="hold">
                                          <p:stCondLst>
                                            <p:cond delay="0"/>
                                          </p:stCondLst>
                                        </p:cTn>
                                        <p:tgtEl>
                                          <p:spTgt spid="220163">
                                            <p:txEl>
                                              <p:pRg st="13" end="13"/>
                                            </p:txEl>
                                          </p:spTgt>
                                        </p:tgtEl>
                                        <p:attrNameLst>
                                          <p:attrName>style.visibility</p:attrName>
                                        </p:attrNameLst>
                                      </p:cBhvr>
                                      <p:to>
                                        <p:strVal val="visible"/>
                                      </p:to>
                                    </p:set>
                                    <p:animEffect transition="in" filter="randombar(horizontal)">
                                      <p:cBhvr>
                                        <p:cTn id="53" dur="500"/>
                                        <p:tgtEl>
                                          <p:spTgt spid="22016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noAutofit/>
          </a:bodyPr>
          <a:lstStyle/>
          <a:p>
            <a:r>
              <a:rPr lang="cs-CZ" sz="3200" dirty="0"/>
              <a:t>Prostředky zajištění osob a věcí v trestním řízení</a:t>
            </a:r>
          </a:p>
        </p:txBody>
      </p:sp>
      <p:sp>
        <p:nvSpPr>
          <p:cNvPr id="221187" name="Rectangle 3"/>
          <p:cNvSpPr>
            <a:spLocks noGrp="1" noChangeArrowheads="1"/>
          </p:cNvSpPr>
          <p:nvPr>
            <p:ph sz="quarter" idx="1"/>
          </p:nvPr>
        </p:nvSpPr>
        <p:spPr>
          <a:xfrm>
            <a:off x="457200" y="1524000"/>
            <a:ext cx="8229600" cy="5217368"/>
          </a:xfrm>
        </p:spPr>
        <p:txBody>
          <a:bodyPr>
            <a:normAutofit fontScale="92500" lnSpcReduction="10000"/>
          </a:bodyPr>
          <a:lstStyle/>
          <a:p>
            <a:pPr>
              <a:lnSpc>
                <a:spcPct val="80000"/>
              </a:lnSpc>
              <a:buFont typeface="Wingdings" pitchFamily="2" charset="2"/>
              <a:buChar char="§"/>
            </a:pPr>
            <a:r>
              <a:rPr lang="cs-CZ" sz="1900" b="1" dirty="0">
                <a:solidFill>
                  <a:schemeClr val="accent2">
                    <a:lumMod val="60000"/>
                    <a:lumOff val="40000"/>
                  </a:schemeClr>
                </a:solidFill>
              </a:rPr>
              <a:t>Zajištění osob</a:t>
            </a:r>
          </a:p>
          <a:p>
            <a:pPr lvl="1">
              <a:lnSpc>
                <a:spcPct val="80000"/>
              </a:lnSpc>
              <a:buFont typeface="Wingdings" pitchFamily="2" charset="2"/>
              <a:buChar char="§"/>
            </a:pPr>
            <a:r>
              <a:rPr lang="cs-CZ" sz="1900" dirty="0"/>
              <a:t>Předvolání, předvedení</a:t>
            </a:r>
          </a:p>
          <a:p>
            <a:pPr lvl="1">
              <a:lnSpc>
                <a:spcPct val="80000"/>
              </a:lnSpc>
              <a:buFont typeface="Wingdings" pitchFamily="2" charset="2"/>
              <a:buChar char="§"/>
            </a:pPr>
            <a:r>
              <a:rPr lang="cs-CZ" sz="1900" dirty="0"/>
              <a:t>Příkaz k zatčení, mezinárodní zatykač, evropský zatýkací rozkaz</a:t>
            </a:r>
          </a:p>
          <a:p>
            <a:pPr lvl="1">
              <a:lnSpc>
                <a:spcPct val="80000"/>
              </a:lnSpc>
              <a:buFont typeface="Wingdings" pitchFamily="2" charset="2"/>
              <a:buChar char="§"/>
            </a:pPr>
            <a:r>
              <a:rPr lang="cs-CZ" sz="1900" dirty="0"/>
              <a:t>Zadržení podezřelého, zadržení obviněného</a:t>
            </a:r>
          </a:p>
          <a:p>
            <a:pPr lvl="1">
              <a:lnSpc>
                <a:spcPct val="80000"/>
              </a:lnSpc>
              <a:buFont typeface="Wingdings" pitchFamily="2" charset="2"/>
              <a:buChar char="§"/>
            </a:pPr>
            <a:r>
              <a:rPr lang="cs-CZ" sz="1900" dirty="0"/>
              <a:t>Vazba</a:t>
            </a:r>
          </a:p>
          <a:p>
            <a:pPr lvl="1">
              <a:lnSpc>
                <a:spcPct val="80000"/>
              </a:lnSpc>
              <a:buFont typeface="Wingdings" pitchFamily="2" charset="2"/>
              <a:buChar char="§"/>
            </a:pPr>
            <a:r>
              <a:rPr lang="cs-CZ" sz="1900" dirty="0"/>
              <a:t>Zákaz vycestování do zahraničí</a:t>
            </a:r>
            <a:endParaRPr lang="cs-CZ" sz="1900" b="1" dirty="0"/>
          </a:p>
          <a:p>
            <a:pPr>
              <a:lnSpc>
                <a:spcPct val="80000"/>
              </a:lnSpc>
              <a:buFont typeface="Wingdings" pitchFamily="2" charset="2"/>
              <a:buChar char="§"/>
            </a:pPr>
            <a:endParaRPr lang="cs-CZ" sz="1900" b="1" dirty="0">
              <a:solidFill>
                <a:srgbClr val="FF9933"/>
              </a:solidFill>
            </a:endParaRPr>
          </a:p>
          <a:p>
            <a:pPr>
              <a:lnSpc>
                <a:spcPct val="80000"/>
              </a:lnSpc>
              <a:buFont typeface="Wingdings" pitchFamily="2" charset="2"/>
              <a:buChar char="§"/>
            </a:pPr>
            <a:r>
              <a:rPr lang="cs-CZ" sz="1900" b="1" dirty="0">
                <a:solidFill>
                  <a:schemeClr val="accent2">
                    <a:lumMod val="60000"/>
                    <a:lumOff val="40000"/>
                  </a:schemeClr>
                </a:solidFill>
              </a:rPr>
              <a:t>Zajištění věcí</a:t>
            </a:r>
          </a:p>
          <a:p>
            <a:pPr lvl="1">
              <a:lnSpc>
                <a:spcPct val="80000"/>
              </a:lnSpc>
              <a:buFont typeface="Wingdings" pitchFamily="2" charset="2"/>
              <a:buChar char="§"/>
            </a:pPr>
            <a:r>
              <a:rPr lang="cs-CZ" sz="1900" dirty="0"/>
              <a:t>Vydání a odnětí věci</a:t>
            </a:r>
          </a:p>
          <a:p>
            <a:pPr lvl="1">
              <a:lnSpc>
                <a:spcPct val="80000"/>
              </a:lnSpc>
              <a:buFont typeface="Wingdings" pitchFamily="2" charset="2"/>
              <a:buChar char="§"/>
            </a:pPr>
            <a:r>
              <a:rPr lang="cs-CZ" sz="1900" dirty="0"/>
              <a:t>Zajištění peněžních prostředků na účtu banky</a:t>
            </a:r>
          </a:p>
          <a:p>
            <a:pPr lvl="1">
              <a:lnSpc>
                <a:spcPct val="80000"/>
              </a:lnSpc>
              <a:buFont typeface="Wingdings" pitchFamily="2" charset="2"/>
              <a:buChar char="§"/>
            </a:pPr>
            <a:r>
              <a:rPr lang="cs-CZ" sz="1900" dirty="0"/>
              <a:t>Zajištění zaknihovaných cenných papírů</a:t>
            </a:r>
          </a:p>
          <a:p>
            <a:pPr lvl="1">
              <a:lnSpc>
                <a:spcPct val="80000"/>
              </a:lnSpc>
              <a:buFont typeface="Wingdings" pitchFamily="2" charset="2"/>
              <a:buChar char="§"/>
            </a:pPr>
            <a:r>
              <a:rPr lang="cs-CZ" sz="1900" dirty="0"/>
              <a:t>Zajištění nemovitostí, jiné majetkové hodnoty, náhradní hodnoty</a:t>
            </a:r>
          </a:p>
          <a:p>
            <a:pPr lvl="1">
              <a:lnSpc>
                <a:spcPct val="80000"/>
              </a:lnSpc>
              <a:buFont typeface="Wingdings" pitchFamily="2" charset="2"/>
              <a:buChar char="§"/>
            </a:pPr>
            <a:r>
              <a:rPr lang="cs-CZ" sz="1900" dirty="0"/>
              <a:t>Vrácení a další nakládání s věcí a jinou majetkovou hodnotou</a:t>
            </a:r>
          </a:p>
          <a:p>
            <a:pPr lvl="1">
              <a:lnSpc>
                <a:spcPct val="80000"/>
              </a:lnSpc>
              <a:buFont typeface="Wingdings" pitchFamily="2" charset="2"/>
              <a:buChar char="§"/>
            </a:pPr>
            <a:r>
              <a:rPr lang="cs-CZ" sz="1900" dirty="0"/>
              <a:t>Prohlídky (domovní, osobní, atd.)</a:t>
            </a:r>
          </a:p>
          <a:p>
            <a:pPr lvl="1">
              <a:lnSpc>
                <a:spcPct val="80000"/>
              </a:lnSpc>
              <a:buFont typeface="Wingdings" pitchFamily="2" charset="2"/>
              <a:buChar char="§"/>
            </a:pPr>
            <a:r>
              <a:rPr lang="cs-CZ" sz="1900" dirty="0"/>
              <a:t>Provádění důkazů v bytě, obydlí, jiných prostorách a na pozemku</a:t>
            </a:r>
            <a:endParaRPr lang="cs-CZ" sz="1900" b="1" dirty="0"/>
          </a:p>
          <a:p>
            <a:pPr>
              <a:lnSpc>
                <a:spcPct val="80000"/>
              </a:lnSpc>
              <a:buFont typeface="Wingdings" pitchFamily="2" charset="2"/>
              <a:buChar char="§"/>
            </a:pPr>
            <a:endParaRPr lang="cs-CZ" sz="1900" b="1" dirty="0"/>
          </a:p>
          <a:p>
            <a:pPr>
              <a:lnSpc>
                <a:spcPct val="80000"/>
              </a:lnSpc>
              <a:buFont typeface="Wingdings" pitchFamily="2" charset="2"/>
              <a:buChar char="§"/>
            </a:pPr>
            <a:r>
              <a:rPr lang="cs-CZ" sz="1900" b="1" dirty="0">
                <a:solidFill>
                  <a:schemeClr val="accent2">
                    <a:lumMod val="60000"/>
                    <a:lumOff val="40000"/>
                  </a:schemeClr>
                </a:solidFill>
              </a:rPr>
              <a:t>Jiné úkony</a:t>
            </a:r>
          </a:p>
          <a:p>
            <a:pPr lvl="1">
              <a:lnSpc>
                <a:spcPct val="80000"/>
              </a:lnSpc>
              <a:buFont typeface="Wingdings" pitchFamily="2" charset="2"/>
              <a:buChar char="§"/>
            </a:pPr>
            <a:r>
              <a:rPr lang="cs-CZ" sz="1900" dirty="0"/>
              <a:t>Zadržení a otevření zásilek, záměna a sledování</a:t>
            </a:r>
          </a:p>
          <a:p>
            <a:pPr lvl="1">
              <a:lnSpc>
                <a:spcPct val="80000"/>
              </a:lnSpc>
              <a:buFont typeface="Wingdings" pitchFamily="2" charset="2"/>
              <a:buChar char="§"/>
            </a:pPr>
            <a:r>
              <a:rPr lang="cs-CZ" sz="1900" dirty="0"/>
              <a:t>Odposlech a záznam telekomunikačního provozu </a:t>
            </a:r>
          </a:p>
          <a:p>
            <a:pPr>
              <a:lnSpc>
                <a:spcPct val="80000"/>
              </a:lnSpc>
            </a:pPr>
            <a:endParaRPr lang="cs-CZ" sz="1800" dirty="0">
              <a:latin typeface="Microsoft Sans Serif" pitchFamily="34" charset="0"/>
            </a:endParaRPr>
          </a:p>
          <a:p>
            <a:pPr>
              <a:lnSpc>
                <a:spcPct val="80000"/>
              </a:lnSpc>
              <a:buFont typeface="Wingdings" pitchFamily="2" charset="2"/>
              <a:buChar char="Ø"/>
            </a:pPr>
            <a:endParaRPr lang="cs-CZ" sz="1800" b="1" dirty="0">
              <a:solidFill>
                <a:srgbClr val="FF9933"/>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randombar(horizontal)">
                                      <p:cBhvr>
                                        <p:cTn id="7" dur="500"/>
                                        <p:tgtEl>
                                          <p:spTgt spid="221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21187">
                                            <p:txEl>
                                              <p:pRg st="0" end="0"/>
                                            </p:txEl>
                                          </p:spTgt>
                                        </p:tgtEl>
                                        <p:attrNameLst>
                                          <p:attrName>style.visibility</p:attrName>
                                        </p:attrNameLst>
                                      </p:cBhvr>
                                      <p:to>
                                        <p:strVal val="visible"/>
                                      </p:to>
                                    </p:set>
                                    <p:animEffect transition="in" filter="randombar(horizontal)">
                                      <p:cBhvr>
                                        <p:cTn id="12" dur="500"/>
                                        <p:tgtEl>
                                          <p:spTgt spid="221187">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221187">
                                            <p:txEl>
                                              <p:pRg st="1" end="1"/>
                                            </p:txEl>
                                          </p:spTgt>
                                        </p:tgtEl>
                                        <p:attrNameLst>
                                          <p:attrName>style.visibility</p:attrName>
                                        </p:attrNameLst>
                                      </p:cBhvr>
                                      <p:to>
                                        <p:strVal val="visible"/>
                                      </p:to>
                                    </p:set>
                                    <p:animEffect transition="in" filter="randombar(horizontal)">
                                      <p:cBhvr>
                                        <p:cTn id="15" dur="500"/>
                                        <p:tgtEl>
                                          <p:spTgt spid="221187">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221187">
                                            <p:txEl>
                                              <p:pRg st="2" end="2"/>
                                            </p:txEl>
                                          </p:spTgt>
                                        </p:tgtEl>
                                        <p:attrNameLst>
                                          <p:attrName>style.visibility</p:attrName>
                                        </p:attrNameLst>
                                      </p:cBhvr>
                                      <p:to>
                                        <p:strVal val="visible"/>
                                      </p:to>
                                    </p:set>
                                    <p:animEffect transition="in" filter="randombar(horizontal)">
                                      <p:cBhvr>
                                        <p:cTn id="18" dur="500"/>
                                        <p:tgtEl>
                                          <p:spTgt spid="221187">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221187">
                                            <p:txEl>
                                              <p:pRg st="3" end="3"/>
                                            </p:txEl>
                                          </p:spTgt>
                                        </p:tgtEl>
                                        <p:attrNameLst>
                                          <p:attrName>style.visibility</p:attrName>
                                        </p:attrNameLst>
                                      </p:cBhvr>
                                      <p:to>
                                        <p:strVal val="visible"/>
                                      </p:to>
                                    </p:set>
                                    <p:animEffect transition="in" filter="randombar(horizontal)">
                                      <p:cBhvr>
                                        <p:cTn id="21" dur="500"/>
                                        <p:tgtEl>
                                          <p:spTgt spid="221187">
                                            <p:txEl>
                                              <p:pRg st="3" end="3"/>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221187">
                                            <p:txEl>
                                              <p:pRg st="4" end="4"/>
                                            </p:txEl>
                                          </p:spTgt>
                                        </p:tgtEl>
                                        <p:attrNameLst>
                                          <p:attrName>style.visibility</p:attrName>
                                        </p:attrNameLst>
                                      </p:cBhvr>
                                      <p:to>
                                        <p:strVal val="visible"/>
                                      </p:to>
                                    </p:set>
                                    <p:animEffect transition="in" filter="randombar(horizontal)">
                                      <p:cBhvr>
                                        <p:cTn id="24" dur="500"/>
                                        <p:tgtEl>
                                          <p:spTgt spid="221187">
                                            <p:txEl>
                                              <p:pRg st="4" end="4"/>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221187">
                                            <p:txEl>
                                              <p:pRg st="5" end="5"/>
                                            </p:txEl>
                                          </p:spTgt>
                                        </p:tgtEl>
                                        <p:attrNameLst>
                                          <p:attrName>style.visibility</p:attrName>
                                        </p:attrNameLst>
                                      </p:cBhvr>
                                      <p:to>
                                        <p:strVal val="visible"/>
                                      </p:to>
                                    </p:set>
                                    <p:animEffect transition="in" filter="randombar(horizontal)">
                                      <p:cBhvr>
                                        <p:cTn id="27" dur="500"/>
                                        <p:tgtEl>
                                          <p:spTgt spid="221187">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221187">
                                            <p:txEl>
                                              <p:pRg st="7" end="7"/>
                                            </p:txEl>
                                          </p:spTgt>
                                        </p:tgtEl>
                                        <p:attrNameLst>
                                          <p:attrName>style.visibility</p:attrName>
                                        </p:attrNameLst>
                                      </p:cBhvr>
                                      <p:to>
                                        <p:strVal val="visible"/>
                                      </p:to>
                                    </p:set>
                                    <p:animEffect transition="in" filter="randombar(horizontal)">
                                      <p:cBhvr>
                                        <p:cTn id="32" dur="500"/>
                                        <p:tgtEl>
                                          <p:spTgt spid="221187">
                                            <p:txEl>
                                              <p:pRg st="7" end="7"/>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221187">
                                            <p:txEl>
                                              <p:pRg st="8" end="8"/>
                                            </p:txEl>
                                          </p:spTgt>
                                        </p:tgtEl>
                                        <p:attrNameLst>
                                          <p:attrName>style.visibility</p:attrName>
                                        </p:attrNameLst>
                                      </p:cBhvr>
                                      <p:to>
                                        <p:strVal val="visible"/>
                                      </p:to>
                                    </p:set>
                                    <p:animEffect transition="in" filter="randombar(horizontal)">
                                      <p:cBhvr>
                                        <p:cTn id="35" dur="500"/>
                                        <p:tgtEl>
                                          <p:spTgt spid="221187">
                                            <p:txEl>
                                              <p:pRg st="8" end="8"/>
                                            </p:txEl>
                                          </p:spTgt>
                                        </p:tgtEl>
                                      </p:cBhvr>
                                    </p:animEffect>
                                  </p:childTnLst>
                                </p:cTn>
                              </p:par>
                              <p:par>
                                <p:cTn id="36" presetID="14" presetClass="entr" presetSubtype="10" fill="hold" nodeType="withEffect">
                                  <p:stCondLst>
                                    <p:cond delay="0"/>
                                  </p:stCondLst>
                                  <p:childTnLst>
                                    <p:set>
                                      <p:cBhvr>
                                        <p:cTn id="37" dur="1" fill="hold">
                                          <p:stCondLst>
                                            <p:cond delay="0"/>
                                          </p:stCondLst>
                                        </p:cTn>
                                        <p:tgtEl>
                                          <p:spTgt spid="221187">
                                            <p:txEl>
                                              <p:pRg st="9" end="9"/>
                                            </p:txEl>
                                          </p:spTgt>
                                        </p:tgtEl>
                                        <p:attrNameLst>
                                          <p:attrName>style.visibility</p:attrName>
                                        </p:attrNameLst>
                                      </p:cBhvr>
                                      <p:to>
                                        <p:strVal val="visible"/>
                                      </p:to>
                                    </p:set>
                                    <p:animEffect transition="in" filter="randombar(horizontal)">
                                      <p:cBhvr>
                                        <p:cTn id="38" dur="500"/>
                                        <p:tgtEl>
                                          <p:spTgt spid="221187">
                                            <p:txEl>
                                              <p:pRg st="9" end="9"/>
                                            </p:txEl>
                                          </p:spTgt>
                                        </p:tgtEl>
                                      </p:cBhvr>
                                    </p:animEffect>
                                  </p:childTnLst>
                                </p:cTn>
                              </p:par>
                              <p:par>
                                <p:cTn id="39" presetID="14" presetClass="entr" presetSubtype="10" fill="hold" nodeType="withEffect">
                                  <p:stCondLst>
                                    <p:cond delay="0"/>
                                  </p:stCondLst>
                                  <p:childTnLst>
                                    <p:set>
                                      <p:cBhvr>
                                        <p:cTn id="40" dur="1" fill="hold">
                                          <p:stCondLst>
                                            <p:cond delay="0"/>
                                          </p:stCondLst>
                                        </p:cTn>
                                        <p:tgtEl>
                                          <p:spTgt spid="221187">
                                            <p:txEl>
                                              <p:pRg st="10" end="10"/>
                                            </p:txEl>
                                          </p:spTgt>
                                        </p:tgtEl>
                                        <p:attrNameLst>
                                          <p:attrName>style.visibility</p:attrName>
                                        </p:attrNameLst>
                                      </p:cBhvr>
                                      <p:to>
                                        <p:strVal val="visible"/>
                                      </p:to>
                                    </p:set>
                                    <p:animEffect transition="in" filter="randombar(horizontal)">
                                      <p:cBhvr>
                                        <p:cTn id="41" dur="500"/>
                                        <p:tgtEl>
                                          <p:spTgt spid="221187">
                                            <p:txEl>
                                              <p:pRg st="10" end="10"/>
                                            </p:txEl>
                                          </p:spTgt>
                                        </p:tgtEl>
                                      </p:cBhvr>
                                    </p:animEffect>
                                  </p:childTnLst>
                                </p:cTn>
                              </p:par>
                              <p:par>
                                <p:cTn id="42" presetID="14" presetClass="entr" presetSubtype="10" fill="hold" nodeType="withEffect">
                                  <p:stCondLst>
                                    <p:cond delay="0"/>
                                  </p:stCondLst>
                                  <p:childTnLst>
                                    <p:set>
                                      <p:cBhvr>
                                        <p:cTn id="43" dur="1" fill="hold">
                                          <p:stCondLst>
                                            <p:cond delay="0"/>
                                          </p:stCondLst>
                                        </p:cTn>
                                        <p:tgtEl>
                                          <p:spTgt spid="221187">
                                            <p:txEl>
                                              <p:pRg st="11" end="11"/>
                                            </p:txEl>
                                          </p:spTgt>
                                        </p:tgtEl>
                                        <p:attrNameLst>
                                          <p:attrName>style.visibility</p:attrName>
                                        </p:attrNameLst>
                                      </p:cBhvr>
                                      <p:to>
                                        <p:strVal val="visible"/>
                                      </p:to>
                                    </p:set>
                                    <p:animEffect transition="in" filter="randombar(horizontal)">
                                      <p:cBhvr>
                                        <p:cTn id="44" dur="500"/>
                                        <p:tgtEl>
                                          <p:spTgt spid="221187">
                                            <p:txEl>
                                              <p:pRg st="11" end="11"/>
                                            </p:txEl>
                                          </p:spTgt>
                                        </p:tgtEl>
                                      </p:cBhvr>
                                    </p:animEffect>
                                  </p:childTnLst>
                                </p:cTn>
                              </p:par>
                              <p:par>
                                <p:cTn id="45" presetID="14" presetClass="entr" presetSubtype="10" fill="hold" nodeType="withEffect">
                                  <p:stCondLst>
                                    <p:cond delay="0"/>
                                  </p:stCondLst>
                                  <p:childTnLst>
                                    <p:set>
                                      <p:cBhvr>
                                        <p:cTn id="46" dur="1" fill="hold">
                                          <p:stCondLst>
                                            <p:cond delay="0"/>
                                          </p:stCondLst>
                                        </p:cTn>
                                        <p:tgtEl>
                                          <p:spTgt spid="221187">
                                            <p:txEl>
                                              <p:pRg st="12" end="12"/>
                                            </p:txEl>
                                          </p:spTgt>
                                        </p:tgtEl>
                                        <p:attrNameLst>
                                          <p:attrName>style.visibility</p:attrName>
                                        </p:attrNameLst>
                                      </p:cBhvr>
                                      <p:to>
                                        <p:strVal val="visible"/>
                                      </p:to>
                                    </p:set>
                                    <p:animEffect transition="in" filter="randombar(horizontal)">
                                      <p:cBhvr>
                                        <p:cTn id="47" dur="500"/>
                                        <p:tgtEl>
                                          <p:spTgt spid="221187">
                                            <p:txEl>
                                              <p:pRg st="12" end="12"/>
                                            </p:txEl>
                                          </p:spTgt>
                                        </p:tgtEl>
                                      </p:cBhvr>
                                    </p:animEffect>
                                  </p:childTnLst>
                                </p:cTn>
                              </p:par>
                              <p:par>
                                <p:cTn id="48" presetID="14" presetClass="entr" presetSubtype="10" fill="hold" nodeType="withEffect">
                                  <p:stCondLst>
                                    <p:cond delay="0"/>
                                  </p:stCondLst>
                                  <p:childTnLst>
                                    <p:set>
                                      <p:cBhvr>
                                        <p:cTn id="49" dur="1" fill="hold">
                                          <p:stCondLst>
                                            <p:cond delay="0"/>
                                          </p:stCondLst>
                                        </p:cTn>
                                        <p:tgtEl>
                                          <p:spTgt spid="221187">
                                            <p:txEl>
                                              <p:pRg st="13" end="13"/>
                                            </p:txEl>
                                          </p:spTgt>
                                        </p:tgtEl>
                                        <p:attrNameLst>
                                          <p:attrName>style.visibility</p:attrName>
                                        </p:attrNameLst>
                                      </p:cBhvr>
                                      <p:to>
                                        <p:strVal val="visible"/>
                                      </p:to>
                                    </p:set>
                                    <p:animEffect transition="in" filter="randombar(horizontal)">
                                      <p:cBhvr>
                                        <p:cTn id="50" dur="500"/>
                                        <p:tgtEl>
                                          <p:spTgt spid="221187">
                                            <p:txEl>
                                              <p:pRg st="13" end="13"/>
                                            </p:txEl>
                                          </p:spTgt>
                                        </p:tgtEl>
                                      </p:cBhvr>
                                    </p:animEffect>
                                  </p:childTnLst>
                                </p:cTn>
                              </p:par>
                              <p:par>
                                <p:cTn id="51" presetID="14" presetClass="entr" presetSubtype="10" fill="hold" nodeType="withEffect">
                                  <p:stCondLst>
                                    <p:cond delay="0"/>
                                  </p:stCondLst>
                                  <p:childTnLst>
                                    <p:set>
                                      <p:cBhvr>
                                        <p:cTn id="52" dur="1" fill="hold">
                                          <p:stCondLst>
                                            <p:cond delay="0"/>
                                          </p:stCondLst>
                                        </p:cTn>
                                        <p:tgtEl>
                                          <p:spTgt spid="221187">
                                            <p:txEl>
                                              <p:pRg st="14" end="14"/>
                                            </p:txEl>
                                          </p:spTgt>
                                        </p:tgtEl>
                                        <p:attrNameLst>
                                          <p:attrName>style.visibility</p:attrName>
                                        </p:attrNameLst>
                                      </p:cBhvr>
                                      <p:to>
                                        <p:strVal val="visible"/>
                                      </p:to>
                                    </p:set>
                                    <p:animEffect transition="in" filter="randombar(horizontal)">
                                      <p:cBhvr>
                                        <p:cTn id="53" dur="500"/>
                                        <p:tgtEl>
                                          <p:spTgt spid="221187">
                                            <p:txEl>
                                              <p:pRg st="14" end="14"/>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4" presetClass="entr" presetSubtype="10" fill="hold" nodeType="clickEffect">
                                  <p:stCondLst>
                                    <p:cond delay="0"/>
                                  </p:stCondLst>
                                  <p:childTnLst>
                                    <p:set>
                                      <p:cBhvr>
                                        <p:cTn id="57" dur="1" fill="hold">
                                          <p:stCondLst>
                                            <p:cond delay="0"/>
                                          </p:stCondLst>
                                        </p:cTn>
                                        <p:tgtEl>
                                          <p:spTgt spid="221187">
                                            <p:txEl>
                                              <p:pRg st="16" end="16"/>
                                            </p:txEl>
                                          </p:spTgt>
                                        </p:tgtEl>
                                        <p:attrNameLst>
                                          <p:attrName>style.visibility</p:attrName>
                                        </p:attrNameLst>
                                      </p:cBhvr>
                                      <p:to>
                                        <p:strVal val="visible"/>
                                      </p:to>
                                    </p:set>
                                    <p:animEffect transition="in" filter="randombar(horizontal)">
                                      <p:cBhvr>
                                        <p:cTn id="58" dur="500"/>
                                        <p:tgtEl>
                                          <p:spTgt spid="221187">
                                            <p:txEl>
                                              <p:pRg st="16" end="16"/>
                                            </p:txEl>
                                          </p:spTgt>
                                        </p:tgtEl>
                                      </p:cBhvr>
                                    </p:animEffect>
                                  </p:childTnLst>
                                </p:cTn>
                              </p:par>
                              <p:par>
                                <p:cTn id="59" presetID="14" presetClass="entr" presetSubtype="10" fill="hold" nodeType="withEffect">
                                  <p:stCondLst>
                                    <p:cond delay="0"/>
                                  </p:stCondLst>
                                  <p:childTnLst>
                                    <p:set>
                                      <p:cBhvr>
                                        <p:cTn id="60" dur="1" fill="hold">
                                          <p:stCondLst>
                                            <p:cond delay="0"/>
                                          </p:stCondLst>
                                        </p:cTn>
                                        <p:tgtEl>
                                          <p:spTgt spid="221187">
                                            <p:txEl>
                                              <p:pRg st="17" end="17"/>
                                            </p:txEl>
                                          </p:spTgt>
                                        </p:tgtEl>
                                        <p:attrNameLst>
                                          <p:attrName>style.visibility</p:attrName>
                                        </p:attrNameLst>
                                      </p:cBhvr>
                                      <p:to>
                                        <p:strVal val="visible"/>
                                      </p:to>
                                    </p:set>
                                    <p:animEffect transition="in" filter="randombar(horizontal)">
                                      <p:cBhvr>
                                        <p:cTn id="61" dur="500"/>
                                        <p:tgtEl>
                                          <p:spTgt spid="221187">
                                            <p:txEl>
                                              <p:pRg st="17" end="17"/>
                                            </p:txEl>
                                          </p:spTgt>
                                        </p:tgtEl>
                                      </p:cBhvr>
                                    </p:animEffect>
                                  </p:childTnLst>
                                </p:cTn>
                              </p:par>
                              <p:par>
                                <p:cTn id="62" presetID="14" presetClass="entr" presetSubtype="10" fill="hold" nodeType="withEffect">
                                  <p:stCondLst>
                                    <p:cond delay="0"/>
                                  </p:stCondLst>
                                  <p:childTnLst>
                                    <p:set>
                                      <p:cBhvr>
                                        <p:cTn id="63" dur="1" fill="hold">
                                          <p:stCondLst>
                                            <p:cond delay="0"/>
                                          </p:stCondLst>
                                        </p:cTn>
                                        <p:tgtEl>
                                          <p:spTgt spid="221187">
                                            <p:txEl>
                                              <p:pRg st="18" end="18"/>
                                            </p:txEl>
                                          </p:spTgt>
                                        </p:tgtEl>
                                        <p:attrNameLst>
                                          <p:attrName>style.visibility</p:attrName>
                                        </p:attrNameLst>
                                      </p:cBhvr>
                                      <p:to>
                                        <p:strVal val="visible"/>
                                      </p:to>
                                    </p:set>
                                    <p:animEffect transition="in" filter="randombar(horizontal)">
                                      <p:cBhvr>
                                        <p:cTn id="64" dur="500"/>
                                        <p:tgtEl>
                                          <p:spTgt spid="221187">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normAutofit/>
          </a:bodyPr>
          <a:lstStyle/>
          <a:p>
            <a:r>
              <a:rPr lang="cs-CZ" sz="3600" dirty="0"/>
              <a:t>Zajištění osoby obviněného a podezřelého</a:t>
            </a:r>
          </a:p>
        </p:txBody>
      </p:sp>
      <p:sp>
        <p:nvSpPr>
          <p:cNvPr id="222211" name="Rectangle 3"/>
          <p:cNvSpPr>
            <a:spLocks noGrp="1" noChangeArrowheads="1"/>
          </p:cNvSpPr>
          <p:nvPr>
            <p:ph sz="quarter" idx="1"/>
          </p:nvPr>
        </p:nvSpPr>
        <p:spPr/>
        <p:txBody>
          <a:bodyPr>
            <a:normAutofit/>
          </a:bodyPr>
          <a:lstStyle/>
          <a:p>
            <a:pPr>
              <a:lnSpc>
                <a:spcPct val="90000"/>
              </a:lnSpc>
              <a:buFont typeface="Wingdings" pitchFamily="2" charset="2"/>
              <a:buChar char="§"/>
            </a:pPr>
            <a:r>
              <a:rPr lang="cs-CZ" sz="2000" dirty="0"/>
              <a:t>Potřeba zajistit přítomnost osob důležitých pro trestní řízení</a:t>
            </a:r>
          </a:p>
          <a:p>
            <a:pPr>
              <a:lnSpc>
                <a:spcPct val="90000"/>
              </a:lnSpc>
              <a:spcAft>
                <a:spcPct val="50000"/>
              </a:spcAft>
              <a:buFont typeface="Wingdings" pitchFamily="2" charset="2"/>
              <a:buChar char="§"/>
            </a:pPr>
            <a:r>
              <a:rPr lang="cs-CZ" sz="2000" dirty="0">
                <a:solidFill>
                  <a:schemeClr val="accent2">
                    <a:lumMod val="60000"/>
                    <a:lumOff val="40000"/>
                  </a:schemeClr>
                </a:solidFill>
              </a:rPr>
              <a:t>Zajištění osob:</a:t>
            </a:r>
          </a:p>
          <a:p>
            <a:pPr lvl="1">
              <a:lnSpc>
                <a:spcPct val="90000"/>
              </a:lnSpc>
              <a:buFont typeface="Arial" pitchFamily="34" charset="0"/>
              <a:buChar char="•"/>
            </a:pPr>
            <a:r>
              <a:rPr lang="cs-CZ" sz="2000" dirty="0"/>
              <a:t>Předvolání a předvedení obviněného (§ 90)</a:t>
            </a:r>
          </a:p>
          <a:p>
            <a:pPr lvl="1" algn="just">
              <a:lnSpc>
                <a:spcPct val="90000"/>
              </a:lnSpc>
              <a:buFont typeface="Arial" pitchFamily="34" charset="0"/>
              <a:buChar char="•"/>
            </a:pPr>
            <a:r>
              <a:rPr lang="cs-CZ" sz="2000" dirty="0"/>
              <a:t>Zadržení obviněného a podezřelého (§ 75 - § 77)</a:t>
            </a:r>
          </a:p>
          <a:p>
            <a:pPr lvl="1" algn="just">
              <a:lnSpc>
                <a:spcPct val="90000"/>
              </a:lnSpc>
              <a:buFont typeface="Arial" pitchFamily="34" charset="0"/>
              <a:buChar char="•"/>
            </a:pPr>
            <a:r>
              <a:rPr lang="cs-CZ" sz="2000" dirty="0"/>
              <a:t>Vazba (§ 67 - § 74a)</a:t>
            </a:r>
          </a:p>
          <a:p>
            <a:pPr lvl="1" algn="just">
              <a:lnSpc>
                <a:spcPct val="90000"/>
              </a:lnSpc>
              <a:buFont typeface="Arial" pitchFamily="34" charset="0"/>
              <a:buChar char="•"/>
            </a:pPr>
            <a:r>
              <a:rPr lang="cs-CZ" sz="2000" dirty="0"/>
              <a:t>Příkaz k zatčení (§ 69)</a:t>
            </a:r>
          </a:p>
          <a:p>
            <a:pPr lvl="1" algn="just">
              <a:lnSpc>
                <a:spcPct val="90000"/>
              </a:lnSpc>
              <a:buFont typeface="Arial" pitchFamily="34" charset="0"/>
              <a:buChar char="•"/>
            </a:pPr>
            <a:r>
              <a:rPr lang="cs-CZ" sz="2000" dirty="0"/>
              <a:t>Zákaz vycestování do zahraničí (§ 77a)</a:t>
            </a:r>
          </a:p>
          <a:p>
            <a:pPr lvl="1" algn="just">
              <a:lnSpc>
                <a:spcPct val="90000"/>
              </a:lnSpc>
              <a:buFont typeface="Arial" pitchFamily="34" charset="0"/>
              <a:buChar char="•"/>
            </a:pPr>
            <a:r>
              <a:rPr lang="cs-CZ" sz="2000" dirty="0"/>
              <a:t>Mezinárodní zatýkací rozkaz (§ 384 - § 387)</a:t>
            </a:r>
          </a:p>
          <a:p>
            <a:pPr lvl="1" algn="just">
              <a:lnSpc>
                <a:spcPct val="90000"/>
              </a:lnSpc>
              <a:buFont typeface="Arial" pitchFamily="34" charset="0"/>
              <a:buChar char="•"/>
            </a:pPr>
            <a:r>
              <a:rPr lang="cs-CZ" sz="2000" dirty="0"/>
              <a:t>Zadržení, předběžná vazba, vydávací vazba(§ 395 - § 397) </a:t>
            </a:r>
          </a:p>
          <a:p>
            <a:pPr lvl="1" algn="just">
              <a:lnSpc>
                <a:spcPct val="90000"/>
              </a:lnSpc>
              <a:buFont typeface="Arial" pitchFamily="34" charset="0"/>
              <a:buChar char="•"/>
            </a:pPr>
            <a:r>
              <a:rPr lang="cs-CZ" sz="2000" dirty="0"/>
              <a:t>Zadržení, předběžná vazba a předávací vazba(§ 410 - § 411)</a:t>
            </a:r>
          </a:p>
          <a:p>
            <a:pPr lvl="2" algn="just">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FontTx/>
              <a:buNone/>
            </a:pPr>
            <a:endParaRPr lang="cs-CZ" sz="2000" dirty="0">
              <a:solidFill>
                <a:schemeClr val="bg1"/>
              </a:solidFill>
              <a:latin typeface="Microsoft Sans Serif" pitchFamily="34" charset="0"/>
            </a:endParaRPr>
          </a:p>
          <a:p>
            <a:pPr>
              <a:lnSpc>
                <a:spcPct val="90000"/>
              </a:lnSpc>
              <a:buFontTx/>
              <a:buNone/>
            </a:pPr>
            <a:endParaRPr lang="cs-CZ" dirty="0">
              <a:solidFill>
                <a:schemeClr val="bg1"/>
              </a:solidFill>
              <a:latin typeface="Microsoft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2210"/>
                                        </p:tgtEl>
                                        <p:attrNameLst>
                                          <p:attrName>style.visibility</p:attrName>
                                        </p:attrNameLst>
                                      </p:cBhvr>
                                      <p:to>
                                        <p:strVal val="visible"/>
                                      </p:to>
                                    </p:set>
                                    <p:animEffect transition="in" filter="randombar(horizontal)">
                                      <p:cBhvr>
                                        <p:cTn id="7" dur="500"/>
                                        <p:tgtEl>
                                          <p:spTgt spid="2222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22211">
                                            <p:txEl>
                                              <p:pRg st="0" end="0"/>
                                            </p:txEl>
                                          </p:spTgt>
                                        </p:tgtEl>
                                        <p:attrNameLst>
                                          <p:attrName>style.visibility</p:attrName>
                                        </p:attrNameLst>
                                      </p:cBhvr>
                                      <p:to>
                                        <p:strVal val="visible"/>
                                      </p:to>
                                    </p:set>
                                    <p:animEffect transition="in" filter="randombar(horizontal)">
                                      <p:cBhvr>
                                        <p:cTn id="12" dur="500"/>
                                        <p:tgtEl>
                                          <p:spTgt spid="2222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22211">
                                            <p:txEl>
                                              <p:pRg st="1" end="1"/>
                                            </p:txEl>
                                          </p:spTgt>
                                        </p:tgtEl>
                                        <p:attrNameLst>
                                          <p:attrName>style.visibility</p:attrName>
                                        </p:attrNameLst>
                                      </p:cBhvr>
                                      <p:to>
                                        <p:strVal val="visible"/>
                                      </p:to>
                                    </p:set>
                                    <p:animEffect transition="in" filter="randombar(horizontal)">
                                      <p:cBhvr>
                                        <p:cTn id="17" dur="500"/>
                                        <p:tgtEl>
                                          <p:spTgt spid="222211">
                                            <p:txEl>
                                              <p:pRg st="1" end="1"/>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222211">
                                            <p:txEl>
                                              <p:pRg st="2" end="2"/>
                                            </p:txEl>
                                          </p:spTgt>
                                        </p:tgtEl>
                                        <p:attrNameLst>
                                          <p:attrName>style.visibility</p:attrName>
                                        </p:attrNameLst>
                                      </p:cBhvr>
                                      <p:to>
                                        <p:strVal val="visible"/>
                                      </p:to>
                                    </p:set>
                                    <p:animEffect transition="in" filter="randombar(horizontal)">
                                      <p:cBhvr>
                                        <p:cTn id="20" dur="500"/>
                                        <p:tgtEl>
                                          <p:spTgt spid="222211">
                                            <p:txEl>
                                              <p:pRg st="2" end="2"/>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222211">
                                            <p:txEl>
                                              <p:pRg st="3" end="3"/>
                                            </p:txEl>
                                          </p:spTgt>
                                        </p:tgtEl>
                                        <p:attrNameLst>
                                          <p:attrName>style.visibility</p:attrName>
                                        </p:attrNameLst>
                                      </p:cBhvr>
                                      <p:to>
                                        <p:strVal val="visible"/>
                                      </p:to>
                                    </p:set>
                                    <p:animEffect transition="in" filter="randombar(horizontal)">
                                      <p:cBhvr>
                                        <p:cTn id="23" dur="500"/>
                                        <p:tgtEl>
                                          <p:spTgt spid="222211">
                                            <p:txEl>
                                              <p:pRg st="3" end="3"/>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222211">
                                            <p:txEl>
                                              <p:pRg st="4" end="4"/>
                                            </p:txEl>
                                          </p:spTgt>
                                        </p:tgtEl>
                                        <p:attrNameLst>
                                          <p:attrName>style.visibility</p:attrName>
                                        </p:attrNameLst>
                                      </p:cBhvr>
                                      <p:to>
                                        <p:strVal val="visible"/>
                                      </p:to>
                                    </p:set>
                                    <p:animEffect transition="in" filter="randombar(horizontal)">
                                      <p:cBhvr>
                                        <p:cTn id="26" dur="500"/>
                                        <p:tgtEl>
                                          <p:spTgt spid="222211">
                                            <p:txEl>
                                              <p:pRg st="4" end="4"/>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222211">
                                            <p:txEl>
                                              <p:pRg st="5" end="5"/>
                                            </p:txEl>
                                          </p:spTgt>
                                        </p:tgtEl>
                                        <p:attrNameLst>
                                          <p:attrName>style.visibility</p:attrName>
                                        </p:attrNameLst>
                                      </p:cBhvr>
                                      <p:to>
                                        <p:strVal val="visible"/>
                                      </p:to>
                                    </p:set>
                                    <p:animEffect transition="in" filter="randombar(horizontal)">
                                      <p:cBhvr>
                                        <p:cTn id="29" dur="500"/>
                                        <p:tgtEl>
                                          <p:spTgt spid="222211">
                                            <p:txEl>
                                              <p:pRg st="5" end="5"/>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222211">
                                            <p:txEl>
                                              <p:pRg st="6" end="6"/>
                                            </p:txEl>
                                          </p:spTgt>
                                        </p:tgtEl>
                                        <p:attrNameLst>
                                          <p:attrName>style.visibility</p:attrName>
                                        </p:attrNameLst>
                                      </p:cBhvr>
                                      <p:to>
                                        <p:strVal val="visible"/>
                                      </p:to>
                                    </p:set>
                                    <p:animEffect transition="in" filter="randombar(horizontal)">
                                      <p:cBhvr>
                                        <p:cTn id="32" dur="500"/>
                                        <p:tgtEl>
                                          <p:spTgt spid="222211">
                                            <p:txEl>
                                              <p:pRg st="6" end="6"/>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222211">
                                            <p:txEl>
                                              <p:pRg st="7" end="7"/>
                                            </p:txEl>
                                          </p:spTgt>
                                        </p:tgtEl>
                                        <p:attrNameLst>
                                          <p:attrName>style.visibility</p:attrName>
                                        </p:attrNameLst>
                                      </p:cBhvr>
                                      <p:to>
                                        <p:strVal val="visible"/>
                                      </p:to>
                                    </p:set>
                                    <p:animEffect transition="in" filter="randombar(horizontal)">
                                      <p:cBhvr>
                                        <p:cTn id="35" dur="500"/>
                                        <p:tgtEl>
                                          <p:spTgt spid="222211">
                                            <p:txEl>
                                              <p:pRg st="7" end="7"/>
                                            </p:txEl>
                                          </p:spTgt>
                                        </p:tgtEl>
                                      </p:cBhvr>
                                    </p:animEffect>
                                  </p:childTnLst>
                                </p:cTn>
                              </p:par>
                              <p:par>
                                <p:cTn id="36" presetID="14" presetClass="entr" presetSubtype="10" fill="hold" nodeType="withEffect">
                                  <p:stCondLst>
                                    <p:cond delay="0"/>
                                  </p:stCondLst>
                                  <p:childTnLst>
                                    <p:set>
                                      <p:cBhvr>
                                        <p:cTn id="37" dur="1" fill="hold">
                                          <p:stCondLst>
                                            <p:cond delay="0"/>
                                          </p:stCondLst>
                                        </p:cTn>
                                        <p:tgtEl>
                                          <p:spTgt spid="222211">
                                            <p:txEl>
                                              <p:pRg st="8" end="8"/>
                                            </p:txEl>
                                          </p:spTgt>
                                        </p:tgtEl>
                                        <p:attrNameLst>
                                          <p:attrName>style.visibility</p:attrName>
                                        </p:attrNameLst>
                                      </p:cBhvr>
                                      <p:to>
                                        <p:strVal val="visible"/>
                                      </p:to>
                                    </p:set>
                                    <p:animEffect transition="in" filter="randombar(horizontal)">
                                      <p:cBhvr>
                                        <p:cTn id="38" dur="500"/>
                                        <p:tgtEl>
                                          <p:spTgt spid="222211">
                                            <p:txEl>
                                              <p:pRg st="8" end="8"/>
                                            </p:txEl>
                                          </p:spTgt>
                                        </p:tgtEl>
                                      </p:cBhvr>
                                    </p:animEffect>
                                  </p:childTnLst>
                                </p:cTn>
                              </p:par>
                              <p:par>
                                <p:cTn id="39" presetID="14" presetClass="entr" presetSubtype="10" fill="hold" nodeType="withEffect">
                                  <p:stCondLst>
                                    <p:cond delay="0"/>
                                  </p:stCondLst>
                                  <p:childTnLst>
                                    <p:set>
                                      <p:cBhvr>
                                        <p:cTn id="40" dur="1" fill="hold">
                                          <p:stCondLst>
                                            <p:cond delay="0"/>
                                          </p:stCondLst>
                                        </p:cTn>
                                        <p:tgtEl>
                                          <p:spTgt spid="222211">
                                            <p:txEl>
                                              <p:pRg st="9" end="9"/>
                                            </p:txEl>
                                          </p:spTgt>
                                        </p:tgtEl>
                                        <p:attrNameLst>
                                          <p:attrName>style.visibility</p:attrName>
                                        </p:attrNameLst>
                                      </p:cBhvr>
                                      <p:to>
                                        <p:strVal val="visible"/>
                                      </p:to>
                                    </p:set>
                                    <p:animEffect transition="in" filter="randombar(horizontal)">
                                      <p:cBhvr>
                                        <p:cTn id="41" dur="500"/>
                                        <p:tgtEl>
                                          <p:spTgt spid="2222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sz="quarter" idx="1"/>
          </p:nvPr>
        </p:nvSpPr>
        <p:spPr/>
        <p:txBody>
          <a:bodyPr>
            <a:normAutofit fontScale="92500" lnSpcReduction="10000"/>
          </a:bodyPr>
          <a:lstStyle/>
          <a:p>
            <a:pPr>
              <a:lnSpc>
                <a:spcPct val="80000"/>
              </a:lnSpc>
            </a:pPr>
            <a:endParaRPr lang="cs-CZ" sz="2000" dirty="0">
              <a:solidFill>
                <a:schemeClr val="bg1"/>
              </a:solidFill>
              <a:latin typeface="Microsoft Sans Serif" pitchFamily="34" charset="0"/>
            </a:endParaRPr>
          </a:p>
          <a:p>
            <a:pPr>
              <a:lnSpc>
                <a:spcPct val="90000"/>
              </a:lnSpc>
              <a:buFont typeface="Wingdings" pitchFamily="2" charset="2"/>
              <a:buChar char="§"/>
            </a:pPr>
            <a:r>
              <a:rPr lang="cs-CZ" sz="2000" dirty="0">
                <a:solidFill>
                  <a:schemeClr val="accent2">
                    <a:lumMod val="60000"/>
                    <a:lumOff val="40000"/>
                  </a:schemeClr>
                </a:solidFill>
              </a:rPr>
              <a:t>Předvolání</a:t>
            </a:r>
          </a:p>
          <a:p>
            <a:pPr lvl="1" algn="just">
              <a:lnSpc>
                <a:spcPct val="90000"/>
              </a:lnSpc>
              <a:buFont typeface="Arial" pitchFamily="34" charset="0"/>
              <a:buChar char="•"/>
            </a:pPr>
            <a:r>
              <a:rPr lang="cs-CZ" sz="2000" dirty="0"/>
              <a:t>Nejběžnější způsob zajištění účasti obviněného, svědka apod.  na procesních úkonech, provádí se zpravidla písemně do vlastních rukou obviněného</a:t>
            </a:r>
          </a:p>
          <a:p>
            <a:pPr lvl="1" algn="just">
              <a:lnSpc>
                <a:spcPct val="90000"/>
              </a:lnSpc>
              <a:buFont typeface="Arial" pitchFamily="34" charset="0"/>
              <a:buChar char="•"/>
            </a:pPr>
            <a:r>
              <a:rPr lang="cs-CZ" sz="2000" dirty="0"/>
              <a:t>Pořádková pokuta (do 50 000,- Kč)</a:t>
            </a:r>
          </a:p>
          <a:p>
            <a:pPr>
              <a:lnSpc>
                <a:spcPct val="90000"/>
              </a:lnSpc>
              <a:buFont typeface="Arial" pitchFamily="34" charset="0"/>
              <a:buChar char="•"/>
            </a:pPr>
            <a:endParaRPr lang="cs-CZ" sz="2000" dirty="0">
              <a:solidFill>
                <a:schemeClr val="bg1"/>
              </a:solidFill>
            </a:endParaRPr>
          </a:p>
          <a:p>
            <a:pPr>
              <a:lnSpc>
                <a:spcPct val="90000"/>
              </a:lnSpc>
              <a:spcAft>
                <a:spcPct val="50000"/>
              </a:spcAft>
              <a:buFont typeface="Wingdings" pitchFamily="2" charset="2"/>
              <a:buChar char="§"/>
            </a:pPr>
            <a:r>
              <a:rPr lang="cs-CZ" sz="2000" dirty="0">
                <a:solidFill>
                  <a:schemeClr val="accent2">
                    <a:lumMod val="60000"/>
                    <a:lumOff val="40000"/>
                  </a:schemeClr>
                </a:solidFill>
              </a:rPr>
              <a:t>Předvedení</a:t>
            </a:r>
          </a:p>
          <a:p>
            <a:pPr lvl="1">
              <a:lnSpc>
                <a:spcPct val="90000"/>
              </a:lnSpc>
              <a:spcBef>
                <a:spcPct val="0"/>
              </a:spcBef>
              <a:buFont typeface="Arial" pitchFamily="34" charset="0"/>
              <a:buChar char="•"/>
            </a:pPr>
            <a:r>
              <a:rPr lang="cs-CZ" sz="2000" dirty="0"/>
              <a:t>Zpravidla po předchozím předvolání, upozornění</a:t>
            </a:r>
          </a:p>
          <a:p>
            <a:pPr lvl="1">
              <a:lnSpc>
                <a:spcPct val="90000"/>
              </a:lnSpc>
              <a:buFont typeface="Arial" pitchFamily="34" charset="0"/>
              <a:buChar char="•"/>
            </a:pPr>
            <a:r>
              <a:rPr lang="cs-CZ" sz="2000" dirty="0"/>
              <a:t>Nedostavení se bez dostatečné omluvy</a:t>
            </a:r>
          </a:p>
          <a:p>
            <a:pPr lvl="1">
              <a:lnSpc>
                <a:spcPct val="90000"/>
              </a:lnSpc>
              <a:buFont typeface="Arial" pitchFamily="34" charset="0"/>
              <a:buChar char="•"/>
            </a:pPr>
            <a:r>
              <a:rPr lang="cs-CZ" sz="2000" dirty="0"/>
              <a:t>Má formu opatření</a:t>
            </a:r>
          </a:p>
          <a:p>
            <a:pPr lvl="1">
              <a:lnSpc>
                <a:spcPct val="90000"/>
              </a:lnSpc>
              <a:buFont typeface="Arial" pitchFamily="34" charset="0"/>
              <a:buChar char="•"/>
            </a:pPr>
            <a:r>
              <a:rPr lang="cs-CZ" sz="2000" dirty="0"/>
              <a:t>Nelze předvést znalce a tlumočníka</a:t>
            </a:r>
          </a:p>
          <a:p>
            <a:pPr lvl="1">
              <a:lnSpc>
                <a:spcPct val="90000"/>
              </a:lnSpc>
              <a:buFont typeface="Arial" pitchFamily="34" charset="0"/>
              <a:buChar char="•"/>
            </a:pPr>
            <a:r>
              <a:rPr lang="cs-CZ" sz="2000" dirty="0"/>
              <a:t>Odlišné od předvedení ke zjištění totožnosti podle § 63 odst. 3, 4, § 64 odst. 1, 2 zákona č. 273/2008 Sb., o Policii ČR, ve znění pozdějších předpisů (max. 24 hodin!)</a:t>
            </a:r>
          </a:p>
          <a:p>
            <a:pPr>
              <a:lnSpc>
                <a:spcPct val="90000"/>
              </a:lnSpc>
              <a:buClr>
                <a:srgbClr val="FF9933"/>
              </a:buClr>
              <a:buFont typeface="Wingdings" pitchFamily="2" charset="2"/>
              <a:buChar char="Ø"/>
            </a:pPr>
            <a:endParaRPr lang="cs-CZ" sz="2000" dirty="0">
              <a:solidFill>
                <a:srgbClr val="FF9933"/>
              </a:solidFill>
              <a:latin typeface="Microsoft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23234">
                                            <p:txEl>
                                              <p:pRg st="1" end="1"/>
                                            </p:txEl>
                                          </p:spTgt>
                                        </p:tgtEl>
                                        <p:attrNameLst>
                                          <p:attrName>style.visibility</p:attrName>
                                        </p:attrNameLst>
                                      </p:cBhvr>
                                      <p:to>
                                        <p:strVal val="visible"/>
                                      </p:to>
                                    </p:set>
                                    <p:animEffect transition="in" filter="randombar(horizontal)">
                                      <p:cBhvr>
                                        <p:cTn id="7" dur="500"/>
                                        <p:tgtEl>
                                          <p:spTgt spid="223234">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223234">
                                            <p:txEl>
                                              <p:pRg st="2" end="2"/>
                                            </p:txEl>
                                          </p:spTgt>
                                        </p:tgtEl>
                                        <p:attrNameLst>
                                          <p:attrName>style.visibility</p:attrName>
                                        </p:attrNameLst>
                                      </p:cBhvr>
                                      <p:to>
                                        <p:strVal val="visible"/>
                                      </p:to>
                                    </p:set>
                                    <p:animEffect transition="in" filter="randombar(horizontal)">
                                      <p:cBhvr>
                                        <p:cTn id="10" dur="500"/>
                                        <p:tgtEl>
                                          <p:spTgt spid="223234">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223234">
                                            <p:txEl>
                                              <p:pRg st="3" end="3"/>
                                            </p:txEl>
                                          </p:spTgt>
                                        </p:tgtEl>
                                        <p:attrNameLst>
                                          <p:attrName>style.visibility</p:attrName>
                                        </p:attrNameLst>
                                      </p:cBhvr>
                                      <p:to>
                                        <p:strVal val="visible"/>
                                      </p:to>
                                    </p:set>
                                    <p:animEffect transition="in" filter="randombar(horizontal)">
                                      <p:cBhvr>
                                        <p:cTn id="13" dur="500"/>
                                        <p:tgtEl>
                                          <p:spTgt spid="223234">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4" presetClass="entr" presetSubtype="10" fill="hold" nodeType="clickEffect">
                                  <p:stCondLst>
                                    <p:cond delay="0"/>
                                  </p:stCondLst>
                                  <p:childTnLst>
                                    <p:set>
                                      <p:cBhvr>
                                        <p:cTn id="17" dur="1" fill="hold">
                                          <p:stCondLst>
                                            <p:cond delay="0"/>
                                          </p:stCondLst>
                                        </p:cTn>
                                        <p:tgtEl>
                                          <p:spTgt spid="223234">
                                            <p:txEl>
                                              <p:pRg st="5" end="5"/>
                                            </p:txEl>
                                          </p:spTgt>
                                        </p:tgtEl>
                                        <p:attrNameLst>
                                          <p:attrName>style.visibility</p:attrName>
                                        </p:attrNameLst>
                                      </p:cBhvr>
                                      <p:to>
                                        <p:strVal val="visible"/>
                                      </p:to>
                                    </p:set>
                                    <p:animEffect transition="in" filter="randombar(horizontal)">
                                      <p:cBhvr>
                                        <p:cTn id="18" dur="500"/>
                                        <p:tgtEl>
                                          <p:spTgt spid="223234">
                                            <p:txEl>
                                              <p:pRg st="5" end="5"/>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223234">
                                            <p:txEl>
                                              <p:pRg st="6" end="6"/>
                                            </p:txEl>
                                          </p:spTgt>
                                        </p:tgtEl>
                                        <p:attrNameLst>
                                          <p:attrName>style.visibility</p:attrName>
                                        </p:attrNameLst>
                                      </p:cBhvr>
                                      <p:to>
                                        <p:strVal val="visible"/>
                                      </p:to>
                                    </p:set>
                                    <p:animEffect transition="in" filter="randombar(horizontal)">
                                      <p:cBhvr>
                                        <p:cTn id="21" dur="500"/>
                                        <p:tgtEl>
                                          <p:spTgt spid="223234">
                                            <p:txEl>
                                              <p:pRg st="6" end="6"/>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223234">
                                            <p:txEl>
                                              <p:pRg st="7" end="7"/>
                                            </p:txEl>
                                          </p:spTgt>
                                        </p:tgtEl>
                                        <p:attrNameLst>
                                          <p:attrName>style.visibility</p:attrName>
                                        </p:attrNameLst>
                                      </p:cBhvr>
                                      <p:to>
                                        <p:strVal val="visible"/>
                                      </p:to>
                                    </p:set>
                                    <p:animEffect transition="in" filter="randombar(horizontal)">
                                      <p:cBhvr>
                                        <p:cTn id="24" dur="500"/>
                                        <p:tgtEl>
                                          <p:spTgt spid="223234">
                                            <p:txEl>
                                              <p:pRg st="7" end="7"/>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223234">
                                            <p:txEl>
                                              <p:pRg st="8" end="8"/>
                                            </p:txEl>
                                          </p:spTgt>
                                        </p:tgtEl>
                                        <p:attrNameLst>
                                          <p:attrName>style.visibility</p:attrName>
                                        </p:attrNameLst>
                                      </p:cBhvr>
                                      <p:to>
                                        <p:strVal val="visible"/>
                                      </p:to>
                                    </p:set>
                                    <p:animEffect transition="in" filter="randombar(horizontal)">
                                      <p:cBhvr>
                                        <p:cTn id="27" dur="500"/>
                                        <p:tgtEl>
                                          <p:spTgt spid="223234">
                                            <p:txEl>
                                              <p:pRg st="8" end="8"/>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223234">
                                            <p:txEl>
                                              <p:pRg st="9" end="9"/>
                                            </p:txEl>
                                          </p:spTgt>
                                        </p:tgtEl>
                                        <p:attrNameLst>
                                          <p:attrName>style.visibility</p:attrName>
                                        </p:attrNameLst>
                                      </p:cBhvr>
                                      <p:to>
                                        <p:strVal val="visible"/>
                                      </p:to>
                                    </p:set>
                                    <p:animEffect transition="in" filter="randombar(horizontal)">
                                      <p:cBhvr>
                                        <p:cTn id="30" dur="500"/>
                                        <p:tgtEl>
                                          <p:spTgt spid="223234">
                                            <p:txEl>
                                              <p:pRg st="9" end="9"/>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223234">
                                            <p:txEl>
                                              <p:pRg st="10" end="10"/>
                                            </p:txEl>
                                          </p:spTgt>
                                        </p:tgtEl>
                                        <p:attrNameLst>
                                          <p:attrName>style.visibility</p:attrName>
                                        </p:attrNameLst>
                                      </p:cBhvr>
                                      <p:to>
                                        <p:strVal val="visible"/>
                                      </p:to>
                                    </p:set>
                                    <p:animEffect transition="in" filter="randombar(horizontal)">
                                      <p:cBhvr>
                                        <p:cTn id="33" dur="500"/>
                                        <p:tgtEl>
                                          <p:spTgt spid="22323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sz="quarter" idx="1"/>
          </p:nvPr>
        </p:nvSpPr>
        <p:spPr/>
        <p:txBody>
          <a:bodyPr/>
          <a:lstStyle/>
          <a:p>
            <a:endParaRPr lang="cs-CZ" sz="2000" dirty="0">
              <a:solidFill>
                <a:schemeClr val="bg1"/>
              </a:solidFill>
              <a:latin typeface="Microsoft Sans Serif" pitchFamily="34" charset="0"/>
            </a:endParaRPr>
          </a:p>
          <a:p>
            <a:pPr>
              <a:lnSpc>
                <a:spcPct val="90000"/>
              </a:lnSpc>
              <a:buClr>
                <a:schemeClr val="accent2">
                  <a:lumMod val="60000"/>
                  <a:lumOff val="40000"/>
                </a:schemeClr>
              </a:buClr>
              <a:buFont typeface="Wingdings" pitchFamily="2" charset="2"/>
              <a:buChar char="§"/>
            </a:pPr>
            <a:r>
              <a:rPr lang="cs-CZ" sz="2000" dirty="0">
                <a:solidFill>
                  <a:schemeClr val="accent2">
                    <a:lumMod val="60000"/>
                    <a:lumOff val="40000"/>
                  </a:schemeClr>
                </a:solidFill>
              </a:rPr>
              <a:t>Zadržení</a:t>
            </a:r>
          </a:p>
          <a:p>
            <a:pPr lvl="1">
              <a:lnSpc>
                <a:spcPct val="90000"/>
              </a:lnSpc>
              <a:buFont typeface="Arial" pitchFamily="34" charset="0"/>
              <a:buChar char="•"/>
            </a:pPr>
            <a:r>
              <a:rPr lang="cs-CZ" sz="2000" dirty="0"/>
              <a:t>Zadržení obviněného (48 hodinová lhůta pro odevzdání soudu!)</a:t>
            </a:r>
          </a:p>
          <a:p>
            <a:pPr lvl="1">
              <a:lnSpc>
                <a:spcPct val="90000"/>
              </a:lnSpc>
              <a:buFont typeface="Arial" pitchFamily="34" charset="0"/>
              <a:buChar char="•"/>
            </a:pPr>
            <a:r>
              <a:rPr lang="cs-CZ" sz="2000" dirty="0"/>
              <a:t>Zadržení podezřelé osoby (kýmkoli, policejním orgánem)</a:t>
            </a:r>
          </a:p>
          <a:p>
            <a:pPr lvl="1">
              <a:lnSpc>
                <a:spcPct val="90000"/>
              </a:lnSpc>
              <a:buFont typeface="Arial" pitchFamily="34" charset="0"/>
              <a:buChar char="•"/>
            </a:pPr>
            <a:r>
              <a:rPr lang="cs-CZ" sz="2000" dirty="0"/>
              <a:t>Forma opatření, při propuštění soudem usnesení</a:t>
            </a:r>
          </a:p>
          <a:p>
            <a:pPr algn="just">
              <a:lnSpc>
                <a:spcPct val="90000"/>
              </a:lnSpc>
              <a:buFont typeface="Wingdings" pitchFamily="2" charset="2"/>
              <a:buChar char="§"/>
            </a:pPr>
            <a:endParaRPr lang="cs-CZ" sz="2000" dirty="0">
              <a:solidFill>
                <a:srgbClr val="FF9933"/>
              </a:solidFill>
            </a:endParaRPr>
          </a:p>
          <a:p>
            <a:pPr algn="just">
              <a:lnSpc>
                <a:spcPct val="90000"/>
              </a:lnSpc>
              <a:buFont typeface="Wingdings" pitchFamily="2" charset="2"/>
              <a:buChar char="§"/>
            </a:pPr>
            <a:endParaRPr lang="cs-CZ" sz="2000" dirty="0">
              <a:solidFill>
                <a:srgbClr val="FF9933"/>
              </a:solidFill>
            </a:endParaRPr>
          </a:p>
          <a:p>
            <a:pPr algn="just">
              <a:lnSpc>
                <a:spcPct val="90000"/>
              </a:lnSpc>
              <a:buFont typeface="Wingdings" pitchFamily="2" charset="2"/>
              <a:buChar char="§"/>
            </a:pPr>
            <a:r>
              <a:rPr lang="cs-CZ" sz="2000" dirty="0">
                <a:solidFill>
                  <a:schemeClr val="accent2">
                    <a:lumMod val="60000"/>
                    <a:lumOff val="40000"/>
                  </a:schemeClr>
                </a:solidFill>
              </a:rPr>
              <a:t>Vazba</a:t>
            </a:r>
          </a:p>
          <a:p>
            <a:pPr lvl="1" algn="just">
              <a:lnSpc>
                <a:spcPct val="90000"/>
              </a:lnSpc>
              <a:buFont typeface="Arial" pitchFamily="34" charset="0"/>
              <a:buChar char="•"/>
            </a:pPr>
            <a:r>
              <a:rPr lang="cs-CZ" sz="2000" dirty="0"/>
              <a:t>Institut trestního řízení, kterým je obviněný na základě rozhodnutí soudu dočasně zbaven osobní svobody, aby mu bylo zejména  zabráněno vyhýbat se trestnímu stíhání nebo trestu, mařit objasňování skutečností závažných pro trestní stíhání nebo pokračovat v trestné činnosti.</a:t>
            </a:r>
          </a:p>
          <a:p>
            <a:pPr lvl="1" algn="just">
              <a:lnSpc>
                <a:spcPct val="90000"/>
              </a:lnSpc>
              <a:buFont typeface="Wingdings" pitchFamily="2" charset="2"/>
              <a:buChar char="Ø"/>
            </a:pPr>
            <a:endParaRPr lang="cs-CZ" sz="2000" dirty="0">
              <a:solidFill>
                <a:schemeClr val="bg1"/>
              </a:solidFill>
              <a:latin typeface="Microsoft Sans Serif" pitchFamily="34" charset="0"/>
            </a:endParaRPr>
          </a:p>
          <a:p>
            <a:pPr lvl="1" algn="just">
              <a:lnSpc>
                <a:spcPct val="90000"/>
              </a:lnSpc>
              <a:buFont typeface="Wingdings" pitchFamily="2" charset="2"/>
              <a:buChar char="Ø"/>
            </a:pPr>
            <a:endParaRPr lang="cs-CZ" sz="2000" dirty="0">
              <a:solidFill>
                <a:schemeClr val="bg1"/>
              </a:solidFill>
              <a:latin typeface="Microsoft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24258">
                                            <p:txEl>
                                              <p:pRg st="1" end="1"/>
                                            </p:txEl>
                                          </p:spTgt>
                                        </p:tgtEl>
                                        <p:attrNameLst>
                                          <p:attrName>style.visibility</p:attrName>
                                        </p:attrNameLst>
                                      </p:cBhvr>
                                      <p:to>
                                        <p:strVal val="visible"/>
                                      </p:to>
                                    </p:set>
                                    <p:animEffect transition="in" filter="randombar(horizontal)">
                                      <p:cBhvr>
                                        <p:cTn id="7" dur="500"/>
                                        <p:tgtEl>
                                          <p:spTgt spid="224258">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224258">
                                            <p:txEl>
                                              <p:pRg st="2" end="2"/>
                                            </p:txEl>
                                          </p:spTgt>
                                        </p:tgtEl>
                                        <p:attrNameLst>
                                          <p:attrName>style.visibility</p:attrName>
                                        </p:attrNameLst>
                                      </p:cBhvr>
                                      <p:to>
                                        <p:strVal val="visible"/>
                                      </p:to>
                                    </p:set>
                                    <p:animEffect transition="in" filter="randombar(horizontal)">
                                      <p:cBhvr>
                                        <p:cTn id="10" dur="500"/>
                                        <p:tgtEl>
                                          <p:spTgt spid="224258">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224258">
                                            <p:txEl>
                                              <p:pRg st="3" end="3"/>
                                            </p:txEl>
                                          </p:spTgt>
                                        </p:tgtEl>
                                        <p:attrNameLst>
                                          <p:attrName>style.visibility</p:attrName>
                                        </p:attrNameLst>
                                      </p:cBhvr>
                                      <p:to>
                                        <p:strVal val="visible"/>
                                      </p:to>
                                    </p:set>
                                    <p:animEffect transition="in" filter="randombar(horizontal)">
                                      <p:cBhvr>
                                        <p:cTn id="13" dur="500"/>
                                        <p:tgtEl>
                                          <p:spTgt spid="224258">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224258">
                                            <p:txEl>
                                              <p:pRg st="4" end="4"/>
                                            </p:txEl>
                                          </p:spTgt>
                                        </p:tgtEl>
                                        <p:attrNameLst>
                                          <p:attrName>style.visibility</p:attrName>
                                        </p:attrNameLst>
                                      </p:cBhvr>
                                      <p:to>
                                        <p:strVal val="visible"/>
                                      </p:to>
                                    </p:set>
                                    <p:animEffect transition="in" filter="randombar(horizontal)">
                                      <p:cBhvr>
                                        <p:cTn id="16" dur="500"/>
                                        <p:tgtEl>
                                          <p:spTgt spid="224258">
                                            <p:txEl>
                                              <p:pRg st="4" end="4"/>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4" presetClass="entr" presetSubtype="10" fill="hold" nodeType="clickEffect">
                                  <p:stCondLst>
                                    <p:cond delay="0"/>
                                  </p:stCondLst>
                                  <p:childTnLst>
                                    <p:set>
                                      <p:cBhvr>
                                        <p:cTn id="20" dur="1" fill="hold">
                                          <p:stCondLst>
                                            <p:cond delay="0"/>
                                          </p:stCondLst>
                                        </p:cTn>
                                        <p:tgtEl>
                                          <p:spTgt spid="224258">
                                            <p:txEl>
                                              <p:pRg st="7" end="7"/>
                                            </p:txEl>
                                          </p:spTgt>
                                        </p:tgtEl>
                                        <p:attrNameLst>
                                          <p:attrName>style.visibility</p:attrName>
                                        </p:attrNameLst>
                                      </p:cBhvr>
                                      <p:to>
                                        <p:strVal val="visible"/>
                                      </p:to>
                                    </p:set>
                                    <p:animEffect transition="in" filter="randombar(horizontal)">
                                      <p:cBhvr>
                                        <p:cTn id="21" dur="500"/>
                                        <p:tgtEl>
                                          <p:spTgt spid="224258">
                                            <p:txEl>
                                              <p:pRg st="7" end="7"/>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224258">
                                            <p:txEl>
                                              <p:pRg st="8" end="8"/>
                                            </p:txEl>
                                          </p:spTgt>
                                        </p:tgtEl>
                                        <p:attrNameLst>
                                          <p:attrName>style.visibility</p:attrName>
                                        </p:attrNameLst>
                                      </p:cBhvr>
                                      <p:to>
                                        <p:strVal val="visible"/>
                                      </p:to>
                                    </p:set>
                                    <p:animEffect transition="in" filter="randombar(horizontal)">
                                      <p:cBhvr>
                                        <p:cTn id="24" dur="500"/>
                                        <p:tgtEl>
                                          <p:spTgt spid="22425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normAutofit/>
          </a:bodyPr>
          <a:lstStyle/>
          <a:p>
            <a:r>
              <a:rPr lang="cs-CZ" sz="3600" dirty="0"/>
              <a:t>Důvody vazby</a:t>
            </a:r>
          </a:p>
        </p:txBody>
      </p:sp>
      <p:sp>
        <p:nvSpPr>
          <p:cNvPr id="222213" name="Rectangle 5"/>
          <p:cNvSpPr>
            <a:spLocks noGrp="1" noChangeArrowheads="1"/>
          </p:cNvSpPr>
          <p:nvPr>
            <p:ph sz="quarter" idx="1"/>
          </p:nvPr>
        </p:nvSpPr>
        <p:spPr>
          <a:xfrm>
            <a:off x="323528" y="1340768"/>
            <a:ext cx="4104456" cy="2232248"/>
          </a:xfrm>
        </p:spPr>
        <p:txBody>
          <a:bodyPr>
            <a:normAutofit/>
          </a:bodyPr>
          <a:lstStyle/>
          <a:p>
            <a:pPr marL="0" indent="0">
              <a:buClr>
                <a:srgbClr val="FF9933"/>
              </a:buClr>
              <a:buNone/>
            </a:pPr>
            <a:endParaRPr lang="cs-CZ" sz="2000" b="1" dirty="0" smtClean="0">
              <a:solidFill>
                <a:srgbClr val="FF9933"/>
              </a:solidFill>
            </a:endParaRPr>
          </a:p>
          <a:p>
            <a:pPr marL="0" indent="0">
              <a:buClr>
                <a:srgbClr val="FF9933"/>
              </a:buClr>
              <a:buNone/>
            </a:pPr>
            <a:r>
              <a:rPr lang="cs-CZ" sz="2000" b="1" dirty="0" smtClean="0">
                <a:solidFill>
                  <a:schemeClr val="accent2">
                    <a:lumMod val="20000"/>
                    <a:lumOff val="80000"/>
                  </a:schemeClr>
                </a:solidFill>
              </a:rPr>
              <a:t>Obecné</a:t>
            </a:r>
            <a:r>
              <a:rPr lang="cs-CZ" sz="2000" b="1" dirty="0" smtClean="0">
                <a:solidFill>
                  <a:srgbClr val="FF9933"/>
                </a:solidFill>
              </a:rPr>
              <a:t> </a:t>
            </a:r>
            <a:r>
              <a:rPr lang="cs-CZ" sz="2000" b="1" dirty="0">
                <a:solidFill>
                  <a:schemeClr val="accent2">
                    <a:lumMod val="60000"/>
                    <a:lumOff val="40000"/>
                  </a:schemeClr>
                </a:solidFill>
              </a:rPr>
              <a:t>(důvodná obava):</a:t>
            </a:r>
            <a:r>
              <a:rPr lang="cs-CZ" sz="2000" dirty="0">
                <a:solidFill>
                  <a:srgbClr val="FF0000"/>
                </a:solidFill>
              </a:rPr>
              <a:t>	</a:t>
            </a:r>
          </a:p>
          <a:p>
            <a:pPr>
              <a:buFont typeface="Arial" pitchFamily="34" charset="0"/>
              <a:buChar char="•"/>
            </a:pPr>
            <a:r>
              <a:rPr lang="cs-CZ" sz="1800" dirty="0">
                <a:solidFill>
                  <a:srgbClr val="FF9966"/>
                </a:solidFill>
              </a:rPr>
              <a:t>vazba útěková </a:t>
            </a:r>
            <a:r>
              <a:rPr lang="cs-CZ" sz="1800" dirty="0"/>
              <a:t>- § 67 písm. a) </a:t>
            </a:r>
          </a:p>
          <a:p>
            <a:pPr>
              <a:buFont typeface="Arial" pitchFamily="34" charset="0"/>
              <a:buChar char="•"/>
            </a:pPr>
            <a:r>
              <a:rPr lang="cs-CZ" sz="1800" dirty="0">
                <a:solidFill>
                  <a:srgbClr val="FF9966"/>
                </a:solidFill>
              </a:rPr>
              <a:t>vazba koluzní </a:t>
            </a:r>
            <a:r>
              <a:rPr lang="cs-CZ" sz="1800" dirty="0"/>
              <a:t>- § 67 písm. b)</a:t>
            </a:r>
          </a:p>
          <a:p>
            <a:pPr>
              <a:buFont typeface="Arial" pitchFamily="34" charset="0"/>
              <a:buChar char="•"/>
            </a:pPr>
            <a:r>
              <a:rPr lang="cs-CZ" sz="1800" dirty="0">
                <a:solidFill>
                  <a:srgbClr val="FF9966"/>
                </a:solidFill>
              </a:rPr>
              <a:t>vazba předstižná </a:t>
            </a:r>
            <a:r>
              <a:rPr lang="cs-CZ" sz="1800" dirty="0"/>
              <a:t>- § 67 písm. c)</a:t>
            </a:r>
          </a:p>
          <a:p>
            <a:endParaRPr lang="cs-CZ" sz="1800" dirty="0">
              <a:solidFill>
                <a:schemeClr val="bg1"/>
              </a:solidFill>
              <a:latin typeface="Microsoft Sans Serif" pitchFamily="34" charset="0"/>
            </a:endParaRPr>
          </a:p>
        </p:txBody>
      </p:sp>
      <p:sp>
        <p:nvSpPr>
          <p:cNvPr id="222214" name="Rectangle 6"/>
          <p:cNvSpPr>
            <a:spLocks noGrp="1" noChangeArrowheads="1"/>
          </p:cNvSpPr>
          <p:nvPr>
            <p:ph sz="half" idx="4294967295"/>
          </p:nvPr>
        </p:nvSpPr>
        <p:spPr>
          <a:xfrm>
            <a:off x="4355977" y="1600200"/>
            <a:ext cx="4464496" cy="4525963"/>
          </a:xfrm>
        </p:spPr>
        <p:txBody>
          <a:bodyPr>
            <a:normAutofit fontScale="92500" lnSpcReduction="10000"/>
          </a:bodyPr>
          <a:lstStyle/>
          <a:p>
            <a:pPr marL="0" indent="0">
              <a:buNone/>
            </a:pPr>
            <a:r>
              <a:rPr lang="cs-CZ" sz="2200" b="1" dirty="0">
                <a:solidFill>
                  <a:schemeClr val="accent2">
                    <a:lumMod val="20000"/>
                    <a:lumOff val="80000"/>
                  </a:schemeClr>
                </a:solidFill>
              </a:rPr>
              <a:t>Zvláštní</a:t>
            </a:r>
            <a:r>
              <a:rPr lang="cs-CZ" sz="2200" dirty="0">
                <a:solidFill>
                  <a:schemeClr val="bg1"/>
                </a:solidFill>
              </a:rPr>
              <a:t> </a:t>
            </a:r>
            <a:r>
              <a:rPr lang="cs-CZ" sz="2200" dirty="0"/>
              <a:t>(§ 68 odst. 1, 2):</a:t>
            </a:r>
          </a:p>
          <a:p>
            <a:pPr lvl="1" algn="just">
              <a:buFont typeface="Arial" pitchFamily="34" charset="0"/>
              <a:buChar char="•"/>
            </a:pPr>
            <a:r>
              <a:rPr lang="cs-CZ" sz="2000" dirty="0"/>
              <a:t>Úmyslný trestný čin, se sazbou nad 2 roky TOS</a:t>
            </a:r>
          </a:p>
          <a:p>
            <a:pPr lvl="1" algn="just">
              <a:buFont typeface="Arial" pitchFamily="34" charset="0"/>
              <a:buChar char="•"/>
            </a:pPr>
            <a:r>
              <a:rPr lang="cs-CZ" sz="2000" dirty="0"/>
              <a:t>Nedbalostní trestný čin, se sazbou nad 3 roky TOS</a:t>
            </a:r>
          </a:p>
          <a:p>
            <a:pPr marL="0" indent="0">
              <a:buNone/>
            </a:pPr>
            <a:r>
              <a:rPr lang="cs-CZ" sz="2200" b="1" dirty="0">
                <a:solidFill>
                  <a:schemeClr val="accent2">
                    <a:lumMod val="20000"/>
                    <a:lumOff val="80000"/>
                  </a:schemeClr>
                </a:solidFill>
              </a:rPr>
              <a:t>Výjimka</a:t>
            </a:r>
            <a:r>
              <a:rPr lang="cs-CZ" sz="2200" dirty="0">
                <a:solidFill>
                  <a:schemeClr val="accent2">
                    <a:lumMod val="20000"/>
                    <a:lumOff val="80000"/>
                  </a:schemeClr>
                </a:solidFill>
              </a:rPr>
              <a:t> </a:t>
            </a:r>
            <a:r>
              <a:rPr lang="cs-CZ" sz="2200" dirty="0">
                <a:solidFill>
                  <a:schemeClr val="accent2">
                    <a:lumMod val="60000"/>
                    <a:lumOff val="40000"/>
                  </a:schemeClr>
                </a:solidFill>
              </a:rPr>
              <a:t>(naplnění důvodné obavy</a:t>
            </a:r>
            <a:r>
              <a:rPr lang="cs-CZ" sz="2200" dirty="0" smtClean="0">
                <a:solidFill>
                  <a:schemeClr val="accent2">
                    <a:lumMod val="60000"/>
                    <a:lumOff val="40000"/>
                  </a:schemeClr>
                </a:solidFill>
              </a:rPr>
              <a:t>)</a:t>
            </a:r>
          </a:p>
          <a:p>
            <a:pPr marL="0" indent="0">
              <a:buNone/>
            </a:pPr>
            <a:r>
              <a:rPr lang="cs-CZ" sz="2000" dirty="0" smtClean="0">
                <a:solidFill>
                  <a:srgbClr val="92D050"/>
                </a:solidFill>
              </a:rPr>
              <a:t> </a:t>
            </a:r>
            <a:r>
              <a:rPr lang="cs-CZ" sz="2200" dirty="0" smtClean="0"/>
              <a:t>(§ 68 </a:t>
            </a:r>
            <a:r>
              <a:rPr lang="cs-CZ" sz="2200" dirty="0"/>
              <a:t>odst. 3):</a:t>
            </a:r>
          </a:p>
          <a:p>
            <a:pPr lvl="1" algn="just">
              <a:buFont typeface="Arial" pitchFamily="34" charset="0"/>
              <a:buChar char="•"/>
            </a:pPr>
            <a:r>
              <a:rPr lang="cs-CZ" sz="2000" dirty="0"/>
              <a:t>Obviněný uprchl nebo se skrýval, nedostavuje se na předvolání, neznámá totožnost, působil na svědky, atd. </a:t>
            </a:r>
            <a:r>
              <a:rPr lang="cs-CZ" sz="2000" dirty="0" smtClean="0"/>
              <a:t>nebo opakoval trestnou činnost, pro niž je stíhán, nebo v ní pokračoval nebo za ní byl v posledních 3 letech odsouzen nebo potrestán</a:t>
            </a:r>
            <a:endParaRPr lang="cs-CZ" sz="2000" dirty="0"/>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24092225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2000" dirty="0" smtClean="0"/>
              <a:t>tzv. „vazební novelou“ zvýrazněna </a:t>
            </a:r>
            <a:r>
              <a:rPr lang="cs-CZ" sz="2000" b="1" dirty="0" smtClean="0">
                <a:solidFill>
                  <a:schemeClr val="accent2">
                    <a:lumMod val="60000"/>
                    <a:lumOff val="40000"/>
                  </a:schemeClr>
                </a:solidFill>
              </a:rPr>
              <a:t>ochrana poškozeného</a:t>
            </a:r>
            <a:r>
              <a:rPr lang="cs-CZ" sz="2000" dirty="0" smtClean="0"/>
              <a:t>:</a:t>
            </a:r>
          </a:p>
          <a:p>
            <a:pPr marL="0" indent="0">
              <a:buNone/>
            </a:pPr>
            <a:endParaRPr lang="cs-CZ" sz="2000" dirty="0" smtClean="0"/>
          </a:p>
          <a:p>
            <a:r>
              <a:rPr lang="cs-CZ" sz="2000" dirty="0" smtClean="0"/>
              <a:t>omezení § 68 odst. 2 se neužijí pro úmyslný trestný čin, jestliže je dán důvod vazby podle § 67 písm. c) – předstižná vazba – a s přihlédnutím k povaze trestného činu vyžaduje vzetí do vazby účinná ochrana poškozeného (zejm. jeho života, zdraví nebo jiného obdobného zájmu)</a:t>
            </a:r>
          </a:p>
          <a:p>
            <a:endParaRPr lang="cs-CZ" sz="2000" dirty="0" smtClean="0"/>
          </a:p>
        </p:txBody>
      </p:sp>
    </p:spTree>
    <p:extLst>
      <p:ext uri="{BB962C8B-B14F-4D97-AF65-F5344CB8AC3E}">
        <p14:creationId xmlns:p14="http://schemas.microsoft.com/office/powerpoint/2010/main" val="25888868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sz="quarter" idx="1"/>
          </p:nvPr>
        </p:nvSpPr>
        <p:spPr/>
        <p:txBody>
          <a:bodyPr>
            <a:normAutofit/>
          </a:bodyPr>
          <a:lstStyle/>
          <a:p>
            <a:pPr marL="0" indent="0">
              <a:buNone/>
            </a:pPr>
            <a:r>
              <a:rPr lang="cs-CZ" sz="2000" b="1" dirty="0">
                <a:solidFill>
                  <a:schemeClr val="accent2">
                    <a:lumMod val="60000"/>
                    <a:lumOff val="40000"/>
                  </a:schemeClr>
                </a:solidFill>
              </a:rPr>
              <a:t>Rozhodnutí o vazbě</a:t>
            </a:r>
            <a:r>
              <a:rPr lang="cs-CZ" sz="2000" dirty="0">
                <a:solidFill>
                  <a:schemeClr val="accent2">
                    <a:lumMod val="60000"/>
                    <a:lumOff val="40000"/>
                  </a:schemeClr>
                </a:solidFill>
              </a:rPr>
              <a:t> </a:t>
            </a:r>
            <a:r>
              <a:rPr lang="cs-CZ" sz="2000" dirty="0"/>
              <a:t>(§ 73b)</a:t>
            </a:r>
          </a:p>
          <a:p>
            <a:pPr lvl="1">
              <a:buFont typeface="Wingdings" pitchFamily="2" charset="2"/>
              <a:buChar char="§"/>
            </a:pPr>
            <a:r>
              <a:rPr lang="cs-CZ" sz="2000" dirty="0"/>
              <a:t>O vzetí do vazby pouze soud, v přípravném řízení na návrh státního </a:t>
            </a:r>
            <a:r>
              <a:rPr lang="cs-CZ" sz="2000" dirty="0" smtClean="0"/>
              <a:t>zástupce soudce</a:t>
            </a:r>
          </a:p>
          <a:p>
            <a:pPr lvl="1">
              <a:buFont typeface="Wingdings" pitchFamily="2" charset="2"/>
              <a:buChar char="§"/>
            </a:pPr>
            <a:r>
              <a:rPr lang="cs-CZ" sz="2000" dirty="0" smtClean="0"/>
              <a:t>Pokud je obviněný zatčen podle § 69 – rozhoduje o vazbě v řízení před soudem soudce</a:t>
            </a:r>
            <a:endParaRPr lang="cs-CZ" sz="2000" dirty="0"/>
          </a:p>
          <a:p>
            <a:pPr lvl="1">
              <a:buFont typeface="Wingdings" pitchFamily="2" charset="2"/>
              <a:buChar char="§"/>
            </a:pPr>
            <a:r>
              <a:rPr lang="cs-CZ" sz="2000" dirty="0"/>
              <a:t>O dalším trvání vazby </a:t>
            </a:r>
            <a:r>
              <a:rPr lang="cs-CZ" sz="2000" dirty="0" smtClean="0"/>
              <a:t>nebo o změně důvodů vazby soud </a:t>
            </a:r>
            <a:r>
              <a:rPr lang="cs-CZ" sz="2000" dirty="0"/>
              <a:t>a v přípravném řízení </a:t>
            </a:r>
            <a:r>
              <a:rPr lang="cs-CZ" sz="2000" dirty="0" smtClean="0"/>
              <a:t>na návrh státní zástupce soudce</a:t>
            </a:r>
            <a:endParaRPr lang="cs-CZ" sz="2000" dirty="0"/>
          </a:p>
          <a:p>
            <a:pPr lvl="1">
              <a:buFont typeface="Wingdings" pitchFamily="2" charset="2"/>
              <a:buChar char="§"/>
            </a:pPr>
            <a:r>
              <a:rPr lang="cs-CZ" sz="2000" dirty="0"/>
              <a:t>O propuštění z vazby v přípravném řízení státní zástupce</a:t>
            </a:r>
          </a:p>
          <a:p>
            <a:pPr lvl="1">
              <a:buFont typeface="Wingdings" pitchFamily="2" charset="2"/>
              <a:buChar char="§"/>
            </a:pPr>
            <a:r>
              <a:rPr lang="cs-CZ" sz="2000" dirty="0"/>
              <a:t>Forma rozhodnutí je usnesení</a:t>
            </a:r>
          </a:p>
        </p:txBody>
      </p:sp>
    </p:spTree>
    <p:extLst>
      <p:ext uri="{BB962C8B-B14F-4D97-AF65-F5344CB8AC3E}">
        <p14:creationId xmlns:p14="http://schemas.microsoft.com/office/powerpoint/2010/main" val="21203869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xfrm>
            <a:off x="468313" y="765175"/>
            <a:ext cx="8229600" cy="5472113"/>
          </a:xfrm>
        </p:spPr>
        <p:txBody>
          <a:bodyPr>
            <a:normAutofit/>
          </a:bodyPr>
          <a:lstStyle/>
          <a:p>
            <a:pPr marL="0" indent="0" algn="just">
              <a:buNone/>
            </a:pPr>
            <a:r>
              <a:rPr lang="cs-CZ" sz="2000" b="1" dirty="0">
                <a:solidFill>
                  <a:schemeClr val="accent2">
                    <a:lumMod val="60000"/>
                    <a:lumOff val="40000"/>
                  </a:schemeClr>
                </a:solidFill>
              </a:rPr>
              <a:t>Délka trvání vazby</a:t>
            </a:r>
            <a:r>
              <a:rPr lang="cs-CZ" sz="2000" dirty="0">
                <a:solidFill>
                  <a:schemeClr val="accent2">
                    <a:lumMod val="60000"/>
                    <a:lumOff val="40000"/>
                  </a:schemeClr>
                </a:solidFill>
              </a:rPr>
              <a:t> </a:t>
            </a:r>
            <a:r>
              <a:rPr lang="cs-CZ" sz="2000" dirty="0"/>
              <a:t>(§ </a:t>
            </a:r>
            <a:r>
              <a:rPr lang="cs-CZ" sz="2000" dirty="0" smtClean="0"/>
              <a:t>72a)</a:t>
            </a:r>
          </a:p>
          <a:p>
            <a:pPr marL="0" indent="0" algn="just">
              <a:buNone/>
            </a:pPr>
            <a:endParaRPr lang="cs-CZ" sz="2000" dirty="0"/>
          </a:p>
          <a:p>
            <a:pPr lvl="1" algn="just">
              <a:buClr>
                <a:schemeClr val="accent2">
                  <a:lumMod val="60000"/>
                  <a:lumOff val="40000"/>
                </a:schemeClr>
              </a:buClr>
              <a:buFont typeface="Wingdings" pitchFamily="2" charset="2"/>
              <a:buChar char="§"/>
            </a:pPr>
            <a:r>
              <a:rPr lang="cs-CZ" sz="2000" dirty="0"/>
              <a:t>lhůta se počítá ode dne, kdy došlo </a:t>
            </a:r>
            <a:r>
              <a:rPr lang="cs-CZ" sz="2000" dirty="0" smtClean="0"/>
              <a:t>k </a:t>
            </a:r>
            <a:r>
              <a:rPr lang="cs-CZ" sz="2000" dirty="0"/>
              <a:t>omezení osobní svobody </a:t>
            </a:r>
            <a:r>
              <a:rPr lang="cs-CZ" sz="2000" dirty="0" smtClean="0"/>
              <a:t>obviněného</a:t>
            </a:r>
            <a:endParaRPr lang="cs-CZ" sz="2000" dirty="0"/>
          </a:p>
          <a:p>
            <a:pPr lvl="1" algn="just">
              <a:buClr>
                <a:schemeClr val="accent2">
                  <a:lumMod val="60000"/>
                  <a:lumOff val="40000"/>
                </a:schemeClr>
              </a:buClr>
              <a:buFont typeface="Wingdings" pitchFamily="2" charset="2"/>
              <a:buChar char="§"/>
            </a:pPr>
            <a:r>
              <a:rPr lang="cs-CZ" sz="2000" dirty="0"/>
              <a:t>vazební věci jsou vyřizovány přednostně</a:t>
            </a:r>
          </a:p>
          <a:p>
            <a:pPr lvl="1" algn="just">
              <a:buClr>
                <a:schemeClr val="accent2">
                  <a:lumMod val="60000"/>
                  <a:lumOff val="40000"/>
                </a:schemeClr>
              </a:buClr>
              <a:buFont typeface="Wingdings" pitchFamily="2" charset="2"/>
              <a:buChar char="§"/>
            </a:pPr>
            <a:r>
              <a:rPr lang="cs-CZ" sz="2000" dirty="0"/>
              <a:t>vazba může trvat pouze nezbytně nutnou dobu </a:t>
            </a:r>
          </a:p>
          <a:p>
            <a:pPr lvl="1" algn="just">
              <a:buClr>
                <a:schemeClr val="accent2">
                  <a:lumMod val="60000"/>
                  <a:lumOff val="40000"/>
                </a:schemeClr>
              </a:buClr>
              <a:buFont typeface="Wingdings" pitchFamily="2" charset="2"/>
              <a:buChar char="§"/>
            </a:pPr>
            <a:r>
              <a:rPr lang="cs-CZ" sz="2000" dirty="0"/>
              <a:t>koluzní vazba max. do 3 měsíců</a:t>
            </a:r>
          </a:p>
          <a:p>
            <a:pPr lvl="1" algn="just">
              <a:buClr>
                <a:schemeClr val="accent2">
                  <a:lumMod val="60000"/>
                  <a:lumOff val="40000"/>
                </a:schemeClr>
              </a:buClr>
              <a:buFont typeface="Wingdings" pitchFamily="2" charset="2"/>
              <a:buChar char="§"/>
            </a:pPr>
            <a:r>
              <a:rPr lang="cs-CZ" sz="2000" dirty="0"/>
              <a:t>celková doba vazby nesmí přesáhnout:</a:t>
            </a:r>
          </a:p>
          <a:p>
            <a:pPr lvl="2" algn="just">
              <a:buClr>
                <a:schemeClr val="accent2">
                  <a:lumMod val="60000"/>
                  <a:lumOff val="40000"/>
                </a:schemeClr>
              </a:buClr>
              <a:buFont typeface="Arial" pitchFamily="34" charset="0"/>
              <a:buChar char="•"/>
            </a:pPr>
            <a:r>
              <a:rPr lang="cs-CZ" sz="2000" dirty="0">
                <a:solidFill>
                  <a:schemeClr val="accent2">
                    <a:lumMod val="40000"/>
                    <a:lumOff val="60000"/>
                  </a:schemeClr>
                </a:solidFill>
              </a:rPr>
              <a:t>1 rok </a:t>
            </a:r>
            <a:r>
              <a:rPr lang="cs-CZ" sz="2000" dirty="0" smtClean="0">
                <a:solidFill>
                  <a:schemeClr val="accent2">
                    <a:lumMod val="40000"/>
                    <a:lumOff val="60000"/>
                  </a:schemeClr>
                </a:solidFill>
              </a:rPr>
              <a:t>(trestní stíhání pro přečin)</a:t>
            </a:r>
            <a:endParaRPr lang="cs-CZ" sz="2000" dirty="0">
              <a:solidFill>
                <a:schemeClr val="accent2">
                  <a:lumMod val="40000"/>
                  <a:lumOff val="60000"/>
                </a:schemeClr>
              </a:solidFill>
            </a:endParaRPr>
          </a:p>
          <a:p>
            <a:pPr lvl="2" algn="just">
              <a:buClr>
                <a:schemeClr val="accent2">
                  <a:lumMod val="60000"/>
                  <a:lumOff val="40000"/>
                </a:schemeClr>
              </a:buClr>
              <a:buFont typeface="Arial" pitchFamily="34" charset="0"/>
              <a:buChar char="•"/>
            </a:pPr>
            <a:r>
              <a:rPr lang="cs-CZ" sz="2000" dirty="0">
                <a:solidFill>
                  <a:schemeClr val="accent2">
                    <a:lumMod val="40000"/>
                    <a:lumOff val="60000"/>
                  </a:schemeClr>
                </a:solidFill>
              </a:rPr>
              <a:t>2 roky </a:t>
            </a:r>
            <a:r>
              <a:rPr lang="cs-CZ" sz="2000" dirty="0" smtClean="0">
                <a:solidFill>
                  <a:schemeClr val="accent2">
                    <a:lumMod val="40000"/>
                    <a:lumOff val="60000"/>
                  </a:schemeClr>
                </a:solidFill>
              </a:rPr>
              <a:t>(trestní stíhání pro zločin)</a:t>
            </a:r>
            <a:endParaRPr lang="cs-CZ" sz="2000" dirty="0">
              <a:solidFill>
                <a:schemeClr val="accent2">
                  <a:lumMod val="40000"/>
                  <a:lumOff val="60000"/>
                </a:schemeClr>
              </a:solidFill>
            </a:endParaRPr>
          </a:p>
          <a:p>
            <a:pPr lvl="2" algn="just">
              <a:buClr>
                <a:schemeClr val="accent2">
                  <a:lumMod val="60000"/>
                  <a:lumOff val="40000"/>
                </a:schemeClr>
              </a:buClr>
              <a:buFont typeface="Arial" pitchFamily="34" charset="0"/>
              <a:buChar char="•"/>
            </a:pPr>
            <a:r>
              <a:rPr lang="cs-CZ" sz="2000" dirty="0">
                <a:solidFill>
                  <a:schemeClr val="accent2">
                    <a:lumMod val="40000"/>
                    <a:lumOff val="60000"/>
                  </a:schemeClr>
                </a:solidFill>
              </a:rPr>
              <a:t>3 roky </a:t>
            </a:r>
            <a:r>
              <a:rPr lang="cs-CZ" sz="2000" dirty="0" smtClean="0">
                <a:solidFill>
                  <a:schemeClr val="accent2">
                    <a:lumMod val="40000"/>
                    <a:lumOff val="60000"/>
                  </a:schemeClr>
                </a:solidFill>
              </a:rPr>
              <a:t>(trestní stíhání pro zvlášť závažný zločin)</a:t>
            </a:r>
            <a:endParaRPr lang="cs-CZ" sz="2000" dirty="0">
              <a:solidFill>
                <a:schemeClr val="accent2">
                  <a:lumMod val="40000"/>
                  <a:lumOff val="60000"/>
                </a:schemeClr>
              </a:solidFill>
            </a:endParaRPr>
          </a:p>
          <a:p>
            <a:pPr lvl="2" algn="just">
              <a:buClr>
                <a:schemeClr val="accent2">
                  <a:lumMod val="60000"/>
                  <a:lumOff val="40000"/>
                </a:schemeClr>
              </a:buClr>
              <a:buFont typeface="Arial" pitchFamily="34" charset="0"/>
              <a:buChar char="•"/>
            </a:pPr>
            <a:r>
              <a:rPr lang="cs-CZ" sz="2000" dirty="0">
                <a:solidFill>
                  <a:schemeClr val="accent2">
                    <a:lumMod val="40000"/>
                    <a:lumOff val="60000"/>
                  </a:schemeClr>
                </a:solidFill>
              </a:rPr>
              <a:t>4 roky </a:t>
            </a:r>
            <a:r>
              <a:rPr lang="cs-CZ" sz="2000" dirty="0" smtClean="0">
                <a:solidFill>
                  <a:schemeClr val="accent2">
                    <a:lumMod val="40000"/>
                    <a:lumOff val="60000"/>
                  </a:schemeClr>
                </a:solidFill>
              </a:rPr>
              <a:t>(trestní stíhání pro zvlášť závažný zločin, za který lze uložit výjimečný trest) </a:t>
            </a:r>
            <a:endParaRPr lang="cs-CZ" sz="2000" dirty="0">
              <a:solidFill>
                <a:schemeClr val="accent2">
                  <a:lumMod val="40000"/>
                  <a:lumOff val="60000"/>
                </a:schemeClr>
              </a:solidFill>
            </a:endParaRPr>
          </a:p>
          <a:p>
            <a:pPr lvl="1" algn="just">
              <a:buClr>
                <a:schemeClr val="accent2">
                  <a:lumMod val="60000"/>
                  <a:lumOff val="40000"/>
                </a:schemeClr>
              </a:buClr>
              <a:buFont typeface="Wingdings" pitchFamily="2" charset="2"/>
              <a:buChar char="§"/>
            </a:pPr>
            <a:r>
              <a:rPr lang="cs-CZ" sz="2000" dirty="0"/>
              <a:t>rozvržení vazby mezi přípravné řízení a hlavní líčení (1/3 přípravné řízení, 2/3 řízení před soudem)</a:t>
            </a:r>
          </a:p>
          <a:p>
            <a:pPr lvl="2">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9548117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sz="quarter" idx="1"/>
          </p:nvPr>
        </p:nvSpPr>
        <p:spPr/>
        <p:txBody>
          <a:bodyPr>
            <a:normAutofit/>
          </a:bodyPr>
          <a:lstStyle/>
          <a:p>
            <a:pPr marL="0" indent="0">
              <a:buNone/>
            </a:pPr>
            <a:r>
              <a:rPr lang="cs-CZ" sz="2000" dirty="0">
                <a:solidFill>
                  <a:schemeClr val="accent2">
                    <a:lumMod val="40000"/>
                    <a:lumOff val="60000"/>
                  </a:schemeClr>
                </a:solidFill>
              </a:rPr>
              <a:t>Povinnost prověřovat trvání vazby:</a:t>
            </a:r>
          </a:p>
          <a:p>
            <a:pPr lvl="1">
              <a:buFont typeface="Wingdings" pitchFamily="2" charset="2"/>
              <a:buChar char="§"/>
            </a:pPr>
            <a:r>
              <a:rPr lang="cs-CZ" sz="2000" dirty="0"/>
              <a:t>všechny OČTŘ průběžně (každé 3 měsíce povinnost kontrolovat trvání vazby a rozhodnout)</a:t>
            </a:r>
          </a:p>
          <a:p>
            <a:pPr lvl="1">
              <a:buFont typeface="Wingdings" pitchFamily="2" charset="2"/>
              <a:buChar char="§"/>
            </a:pPr>
            <a:r>
              <a:rPr lang="cs-CZ" sz="2000" dirty="0"/>
              <a:t>pomine-li důvod vazby, musí být obviněný ihned propuštěn</a:t>
            </a:r>
          </a:p>
          <a:p>
            <a:pPr lvl="1">
              <a:buFont typeface="Wingdings" pitchFamily="2" charset="2"/>
              <a:buChar char="§"/>
            </a:pPr>
            <a:r>
              <a:rPr lang="cs-CZ" sz="2000" dirty="0"/>
              <a:t>nepovede-li trestní stíhání k uložení nepodmíněného trestu odnětí svobody, musí být obviněný ihned propuštěn</a:t>
            </a:r>
          </a:p>
          <a:p>
            <a:pPr lvl="1">
              <a:buFont typeface="Wingdings" pitchFamily="2" charset="2"/>
              <a:buChar char="§"/>
            </a:pPr>
            <a:r>
              <a:rPr lang="cs-CZ" sz="2000" dirty="0"/>
              <a:t>obviněný má právo kdykoli žádat o </a:t>
            </a:r>
            <a:r>
              <a:rPr lang="cs-CZ" sz="2000" dirty="0" smtClean="0"/>
              <a:t>propuštění</a:t>
            </a:r>
          </a:p>
          <a:p>
            <a:pPr marL="45720" indent="0">
              <a:buNone/>
            </a:pPr>
            <a:r>
              <a:rPr lang="cs-CZ" sz="2000" dirty="0">
                <a:solidFill>
                  <a:schemeClr val="accent2">
                    <a:lumMod val="40000"/>
                    <a:lumOff val="60000"/>
                  </a:schemeClr>
                </a:solidFill>
              </a:rPr>
              <a:t>Vazební zasedání </a:t>
            </a:r>
            <a:r>
              <a:rPr lang="cs-CZ" sz="2000" dirty="0"/>
              <a:t>- </a:t>
            </a:r>
            <a:r>
              <a:rPr lang="cs-CZ" sz="2400" dirty="0" smtClean="0"/>
              <a:t> </a:t>
            </a:r>
            <a:r>
              <a:rPr lang="cs-CZ" sz="2000" dirty="0"/>
              <a:t>nově v § 73d až 73g</a:t>
            </a:r>
          </a:p>
          <a:p>
            <a:pPr marL="0" indent="0">
              <a:buNone/>
            </a:pPr>
            <a:r>
              <a:rPr lang="cs-CZ" sz="2000" dirty="0">
                <a:solidFill>
                  <a:schemeClr val="accent2">
                    <a:lumMod val="40000"/>
                    <a:lumOff val="60000"/>
                  </a:schemeClr>
                </a:solidFill>
              </a:rPr>
              <a:t>Nahrazení </a:t>
            </a:r>
            <a:r>
              <a:rPr lang="cs-CZ" sz="2000" dirty="0" smtClean="0">
                <a:solidFill>
                  <a:schemeClr val="accent2">
                    <a:lumMod val="40000"/>
                    <a:lumOff val="60000"/>
                  </a:schemeClr>
                </a:solidFill>
              </a:rPr>
              <a:t>vazby</a:t>
            </a:r>
            <a:endParaRPr lang="cs-CZ" sz="2000" dirty="0">
              <a:solidFill>
                <a:schemeClr val="accent2">
                  <a:lumMod val="40000"/>
                  <a:lumOff val="60000"/>
                </a:schemeClr>
              </a:solidFill>
            </a:endParaRPr>
          </a:p>
          <a:p>
            <a:pPr lvl="1">
              <a:buFont typeface="Wingdings" pitchFamily="2" charset="2"/>
              <a:buChar char="§"/>
            </a:pPr>
            <a:r>
              <a:rPr lang="cs-CZ" sz="2000" dirty="0"/>
              <a:t>záruka, slib nebo dohled</a:t>
            </a:r>
          </a:p>
          <a:p>
            <a:pPr lvl="1">
              <a:buFont typeface="Wingdings" pitchFamily="2" charset="2"/>
              <a:buChar char="§"/>
            </a:pPr>
            <a:r>
              <a:rPr lang="cs-CZ" sz="2000" dirty="0"/>
              <a:t>peněžitá </a:t>
            </a:r>
            <a:r>
              <a:rPr lang="cs-CZ" sz="2000" dirty="0" smtClean="0"/>
              <a:t>záruka</a:t>
            </a:r>
            <a:endParaRPr lang="cs-CZ" sz="2000" dirty="0"/>
          </a:p>
          <a:p>
            <a:pPr lvl="1">
              <a:buFont typeface="Wingdings" pitchFamily="2" charset="2"/>
              <a:buChar char="Ø"/>
            </a:pPr>
            <a:endParaRPr lang="cs-CZ" sz="2000" dirty="0">
              <a:solidFill>
                <a:schemeClr val="folHlink"/>
              </a:solidFill>
            </a:endParaRPr>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3432502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0706" name="Object 2"/>
          <p:cNvGraphicFramePr>
            <a:graphicFrameLocks noGrp="1" noChangeAspect="1"/>
          </p:cNvGraphicFramePr>
          <p:nvPr>
            <p:ph sz="quarter" idx="1"/>
            <p:extLst>
              <p:ext uri="{D42A27DB-BD31-4B8C-83A1-F6EECF244321}">
                <p14:modId xmlns:p14="http://schemas.microsoft.com/office/powerpoint/2010/main" val="2381839063"/>
              </p:ext>
            </p:extLst>
          </p:nvPr>
        </p:nvGraphicFramePr>
        <p:xfrm>
          <a:off x="179497" y="620688"/>
          <a:ext cx="8964503" cy="5760640"/>
        </p:xfrm>
        <a:graphic>
          <a:graphicData uri="http://schemas.openxmlformats.org/presentationml/2006/ole">
            <mc:AlternateContent xmlns:mc="http://schemas.openxmlformats.org/markup-compatibility/2006">
              <mc:Choice xmlns:v="urn:schemas-microsoft-com:vml" Requires="v">
                <p:oleObj spid="_x0000_s200745" name="Dokument" r:id="rId3" imgW="8940762" imgH="5745574" progId="Word.Document.8">
                  <p:embed/>
                </p:oleObj>
              </mc:Choice>
              <mc:Fallback>
                <p:oleObj name="Dokument" r:id="rId3" imgW="8940762" imgH="5745574"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497" y="620688"/>
                        <a:ext cx="8964503" cy="5760640"/>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00706"/>
                                        </p:tgtEl>
                                        <p:attrNameLst>
                                          <p:attrName>style.visibility</p:attrName>
                                        </p:attrNameLst>
                                      </p:cBhvr>
                                      <p:to>
                                        <p:strVal val="visible"/>
                                      </p:to>
                                    </p:set>
                                    <p:anim calcmode="lin" valueType="num">
                                      <p:cBhvr>
                                        <p:cTn id="7" dur="500" fill="hold"/>
                                        <p:tgtEl>
                                          <p:spTgt spid="200706"/>
                                        </p:tgtEl>
                                        <p:attrNameLst>
                                          <p:attrName>ppt_w</p:attrName>
                                        </p:attrNameLst>
                                      </p:cBhvr>
                                      <p:tavLst>
                                        <p:tav tm="0">
                                          <p:val>
                                            <p:fltVal val="0"/>
                                          </p:val>
                                        </p:tav>
                                        <p:tav tm="100000">
                                          <p:val>
                                            <p:strVal val="#ppt_w"/>
                                          </p:val>
                                        </p:tav>
                                      </p:tavLst>
                                    </p:anim>
                                    <p:anim calcmode="lin" valueType="num">
                                      <p:cBhvr>
                                        <p:cTn id="8" dur="500" fill="hold"/>
                                        <p:tgtEl>
                                          <p:spTgt spid="20070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normAutofit/>
          </a:bodyPr>
          <a:lstStyle/>
          <a:p>
            <a:r>
              <a:rPr lang="cs-CZ" sz="3600" dirty="0"/>
              <a:t>Zákaz vycestování do zahraničí</a:t>
            </a:r>
          </a:p>
        </p:txBody>
      </p:sp>
      <p:sp>
        <p:nvSpPr>
          <p:cNvPr id="242691" name="Rectangle 3"/>
          <p:cNvSpPr>
            <a:spLocks noGrp="1" noChangeArrowheads="1"/>
          </p:cNvSpPr>
          <p:nvPr>
            <p:ph sz="quarter" idx="1"/>
          </p:nvPr>
        </p:nvSpPr>
        <p:spPr/>
        <p:txBody>
          <a:bodyPr/>
          <a:lstStyle/>
          <a:p>
            <a:pPr>
              <a:lnSpc>
                <a:spcPct val="90000"/>
              </a:lnSpc>
            </a:pPr>
            <a:r>
              <a:rPr lang="cs-CZ" sz="2000" dirty="0"/>
              <a:t>trestní stíhání pro úmyslný trestný čin, se sazbou nad 2 roky TOS a nedbalostní trestný čin, se sazbou nad 3 roky TOS</a:t>
            </a:r>
          </a:p>
          <a:p>
            <a:pPr>
              <a:lnSpc>
                <a:spcPct val="90000"/>
              </a:lnSpc>
            </a:pPr>
            <a:r>
              <a:rPr lang="cs-CZ" sz="2000" dirty="0"/>
              <a:t>soud a v přípravném řízení na návrh státního zástupce soudce</a:t>
            </a:r>
          </a:p>
          <a:p>
            <a:pPr>
              <a:lnSpc>
                <a:spcPct val="90000"/>
              </a:lnSpc>
            </a:pPr>
            <a:r>
              <a:rPr lang="cs-CZ" sz="2000" dirty="0"/>
              <a:t>odnětí cestovního dokladu</a:t>
            </a:r>
          </a:p>
          <a:p>
            <a:pPr>
              <a:lnSpc>
                <a:spcPct val="90000"/>
              </a:lnSpc>
            </a:pPr>
            <a:r>
              <a:rPr lang="cs-CZ" sz="2000" dirty="0"/>
              <a:t>OČTŘ zruší i bez návrhu, pominuly-li důvody pro jeho uložení</a:t>
            </a:r>
          </a:p>
          <a:p>
            <a:pPr>
              <a:lnSpc>
                <a:spcPct val="90000"/>
              </a:lnSpc>
            </a:pPr>
            <a:r>
              <a:rPr lang="cs-CZ" sz="2000" dirty="0"/>
              <a:t>obviněný má právo kdykoliv žádat o jeho zrušení</a:t>
            </a:r>
          </a:p>
          <a:p>
            <a:pPr>
              <a:lnSpc>
                <a:spcPct val="90000"/>
              </a:lnSpc>
            </a:pPr>
            <a:r>
              <a:rPr lang="cs-CZ" sz="2000" dirty="0"/>
              <a:t>přípustná stížnost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noAutofit/>
          </a:bodyPr>
          <a:lstStyle/>
          <a:p>
            <a:r>
              <a:rPr lang="cs-CZ" sz="3600" dirty="0" smtClean="0"/>
              <a:t>Zajištění věcí</a:t>
            </a:r>
            <a:endParaRPr lang="cs-CZ" sz="3600" dirty="0"/>
          </a:p>
        </p:txBody>
      </p:sp>
      <p:sp>
        <p:nvSpPr>
          <p:cNvPr id="240643" name="Rectangle 3"/>
          <p:cNvSpPr>
            <a:spLocks noGrp="1" noChangeArrowheads="1"/>
          </p:cNvSpPr>
          <p:nvPr>
            <p:ph sz="quarter" idx="1"/>
          </p:nvPr>
        </p:nvSpPr>
        <p:spPr/>
        <p:txBody>
          <a:bodyPr>
            <a:normAutofit fontScale="92500" lnSpcReduction="10000"/>
          </a:bodyPr>
          <a:lstStyle/>
          <a:p>
            <a:pPr>
              <a:lnSpc>
                <a:spcPct val="80000"/>
              </a:lnSpc>
              <a:buFont typeface="Wingdings" pitchFamily="2" charset="2"/>
              <a:buChar char="§"/>
            </a:pPr>
            <a:r>
              <a:rPr lang="cs-CZ" sz="2000" dirty="0"/>
              <a:t>Povinnost k vydání věci (§ 78)</a:t>
            </a:r>
          </a:p>
          <a:p>
            <a:pPr>
              <a:lnSpc>
                <a:spcPct val="80000"/>
              </a:lnSpc>
              <a:buFont typeface="Wingdings" pitchFamily="2" charset="2"/>
              <a:buChar char="§"/>
            </a:pPr>
            <a:r>
              <a:rPr lang="cs-CZ" sz="2000" dirty="0"/>
              <a:t>Odnětí věci (§ 79)</a:t>
            </a:r>
          </a:p>
          <a:p>
            <a:pPr>
              <a:lnSpc>
                <a:spcPct val="80000"/>
              </a:lnSpc>
              <a:buFont typeface="Wingdings" pitchFamily="2" charset="2"/>
              <a:buChar char="§"/>
            </a:pPr>
            <a:r>
              <a:rPr lang="cs-CZ" sz="2000" dirty="0"/>
              <a:t>Zajištění peněžních prostředků na účtu u banky (§ 79a - § 79b)</a:t>
            </a:r>
          </a:p>
          <a:p>
            <a:pPr>
              <a:lnSpc>
                <a:spcPct val="80000"/>
              </a:lnSpc>
              <a:buFont typeface="Wingdings" pitchFamily="2" charset="2"/>
              <a:buChar char="§"/>
            </a:pPr>
            <a:r>
              <a:rPr lang="cs-CZ" sz="2000" dirty="0"/>
              <a:t>Zajištění zaknihovaných cenných papírů (§ 79c)</a:t>
            </a:r>
          </a:p>
          <a:p>
            <a:pPr>
              <a:lnSpc>
                <a:spcPct val="80000"/>
              </a:lnSpc>
              <a:buFont typeface="Wingdings" pitchFamily="2" charset="2"/>
              <a:buChar char="§"/>
            </a:pPr>
            <a:r>
              <a:rPr lang="cs-CZ" sz="2000" dirty="0"/>
              <a:t>Zajištění nemovitosti (§ 79d)</a:t>
            </a:r>
          </a:p>
          <a:p>
            <a:pPr>
              <a:lnSpc>
                <a:spcPct val="80000"/>
              </a:lnSpc>
              <a:buFont typeface="Wingdings" pitchFamily="2" charset="2"/>
              <a:buChar char="§"/>
            </a:pPr>
            <a:r>
              <a:rPr lang="cs-CZ" sz="2000" dirty="0"/>
              <a:t>Zajištění jiné majetkové hodnoty (§ 79e)</a:t>
            </a:r>
          </a:p>
          <a:p>
            <a:pPr>
              <a:lnSpc>
                <a:spcPct val="80000"/>
              </a:lnSpc>
              <a:buFont typeface="Wingdings" pitchFamily="2" charset="2"/>
              <a:buChar char="§"/>
            </a:pPr>
            <a:r>
              <a:rPr lang="cs-CZ" sz="2000" dirty="0"/>
              <a:t>Zajištění náhradní hodnoty (§ 79f)</a:t>
            </a:r>
          </a:p>
          <a:p>
            <a:pPr>
              <a:lnSpc>
                <a:spcPct val="80000"/>
              </a:lnSpc>
              <a:buFont typeface="Wingdings" pitchFamily="2" charset="2"/>
              <a:buChar char="§"/>
            </a:pPr>
            <a:r>
              <a:rPr lang="cs-CZ" sz="2000" dirty="0"/>
              <a:t>Vrácení a další nakládání s věcí a jinou majetkovou hodnotou (§ 80 - § 81b)</a:t>
            </a:r>
          </a:p>
          <a:p>
            <a:pPr>
              <a:lnSpc>
                <a:spcPct val="80000"/>
              </a:lnSpc>
              <a:buFont typeface="Wingdings" pitchFamily="2" charset="2"/>
              <a:buChar char="§"/>
            </a:pPr>
            <a:r>
              <a:rPr lang="cs-CZ" sz="2000" dirty="0"/>
              <a:t>Domovní prohlídka (§ 82 - § 83)</a:t>
            </a:r>
          </a:p>
          <a:p>
            <a:pPr>
              <a:lnSpc>
                <a:spcPct val="80000"/>
              </a:lnSpc>
              <a:buFont typeface="Wingdings" pitchFamily="2" charset="2"/>
              <a:buChar char="§"/>
            </a:pPr>
            <a:r>
              <a:rPr lang="cs-CZ" sz="2000" dirty="0"/>
              <a:t>Prohlídka jiných prostor a pozemků (§ 83a) – </a:t>
            </a:r>
            <a:r>
              <a:rPr lang="cs-CZ" sz="2000" dirty="0">
                <a:solidFill>
                  <a:srgbClr val="FF9966"/>
                </a:solidFill>
              </a:rPr>
              <a:t>nařídit může jen předseda senátu (nález ÚS 219/2010 Sb.)</a:t>
            </a:r>
          </a:p>
          <a:p>
            <a:pPr>
              <a:lnSpc>
                <a:spcPct val="80000"/>
              </a:lnSpc>
              <a:buFont typeface="Wingdings" pitchFamily="2" charset="2"/>
              <a:buChar char="§"/>
            </a:pPr>
            <a:r>
              <a:rPr lang="cs-CZ" sz="2000" dirty="0"/>
              <a:t>Osobní prohlídka (§ 83b)</a:t>
            </a:r>
          </a:p>
          <a:p>
            <a:pPr>
              <a:lnSpc>
                <a:spcPct val="80000"/>
              </a:lnSpc>
              <a:buFont typeface="Wingdings" pitchFamily="2" charset="2"/>
              <a:buChar char="§"/>
            </a:pPr>
            <a:r>
              <a:rPr lang="cs-CZ" sz="2000" dirty="0"/>
              <a:t>Vstup do obydlí, jiných prostor a na pozemek (§ 83c) </a:t>
            </a:r>
          </a:p>
          <a:p>
            <a:pPr>
              <a:lnSpc>
                <a:spcPct val="80000"/>
              </a:lnSpc>
              <a:buFont typeface="Wingdings" pitchFamily="2" charset="2"/>
              <a:buChar char="§"/>
            </a:pPr>
            <a:r>
              <a:rPr lang="cs-CZ" sz="2000" dirty="0"/>
              <a:t>provádění důkazů v bytě, obydlí, jiných prostorách a na pozemku (§ 85c) – rekonstrukce, </a:t>
            </a:r>
            <a:r>
              <a:rPr lang="cs-CZ" sz="2000" dirty="0" err="1"/>
              <a:t>rekognice</a:t>
            </a:r>
            <a:r>
              <a:rPr lang="cs-CZ" sz="2000" dirty="0"/>
              <a:t>, prověrka na místě, vyšetřovací pokus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normAutofit/>
          </a:bodyPr>
          <a:lstStyle/>
          <a:p>
            <a:r>
              <a:rPr lang="cs-CZ" sz="3600" dirty="0"/>
              <a:t>Jiné úkony</a:t>
            </a:r>
          </a:p>
        </p:txBody>
      </p:sp>
      <p:sp>
        <p:nvSpPr>
          <p:cNvPr id="241667" name="Rectangle 3"/>
          <p:cNvSpPr>
            <a:spLocks noGrp="1" noChangeArrowheads="1"/>
          </p:cNvSpPr>
          <p:nvPr>
            <p:ph sz="quarter" idx="1"/>
          </p:nvPr>
        </p:nvSpPr>
        <p:spPr>
          <a:xfrm>
            <a:off x="457200" y="1600200"/>
            <a:ext cx="8229600" cy="2189163"/>
          </a:xfrm>
        </p:spPr>
        <p:txBody>
          <a:bodyPr/>
          <a:lstStyle/>
          <a:p>
            <a:pPr>
              <a:buFont typeface="Wingdings" pitchFamily="2" charset="2"/>
              <a:buChar char="§"/>
            </a:pPr>
            <a:r>
              <a:rPr lang="cs-CZ" sz="2000" dirty="0"/>
              <a:t>Zadržení zásilky (§ 86)</a:t>
            </a:r>
          </a:p>
          <a:p>
            <a:pPr>
              <a:buFont typeface="Wingdings" pitchFamily="2" charset="2"/>
              <a:buChar char="§"/>
            </a:pPr>
            <a:r>
              <a:rPr lang="cs-CZ" sz="2000" dirty="0"/>
              <a:t>Otevření zásilky (§ 87)</a:t>
            </a:r>
          </a:p>
          <a:p>
            <a:pPr>
              <a:buFont typeface="Wingdings" pitchFamily="2" charset="2"/>
              <a:buChar char="§"/>
            </a:pPr>
            <a:r>
              <a:rPr lang="cs-CZ" sz="2000" dirty="0"/>
              <a:t>Záměna zásilky (§ 87a)</a:t>
            </a:r>
          </a:p>
          <a:p>
            <a:pPr>
              <a:buFont typeface="Wingdings" pitchFamily="2" charset="2"/>
              <a:buChar char="§"/>
            </a:pPr>
            <a:r>
              <a:rPr lang="cs-CZ" sz="2000" dirty="0"/>
              <a:t>Sledovaná zásilka (§ 87b)</a:t>
            </a:r>
          </a:p>
          <a:p>
            <a:pPr>
              <a:buFont typeface="Wingdings" pitchFamily="2" charset="2"/>
              <a:buChar char="§"/>
            </a:pPr>
            <a:r>
              <a:rPr lang="cs-CZ" sz="2000" dirty="0"/>
              <a:t>Odposlech a záznam telekomunikačního provozu (§ 88)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468313" y="2708275"/>
            <a:ext cx="8229600" cy="922338"/>
          </a:xfrm>
        </p:spPr>
        <p:txBody>
          <a:bodyPr>
            <a:noAutofit/>
          </a:bodyPr>
          <a:lstStyle/>
          <a:p>
            <a:pPr algn="ctr"/>
            <a:r>
              <a:rPr lang="cs-CZ" sz="4000" dirty="0" smtClean="0">
                <a:solidFill>
                  <a:schemeClr val="accent6">
                    <a:lumMod val="40000"/>
                    <a:lumOff val="60000"/>
                  </a:schemeClr>
                </a:solidFill>
              </a:rPr>
              <a:t>Operativně pátrací prostředky</a:t>
            </a:r>
            <a:endParaRPr lang="cs-CZ" sz="3600" dirty="0">
              <a:solidFill>
                <a:schemeClr val="accent6">
                  <a:lumMod val="40000"/>
                  <a:lumOff val="60000"/>
                </a:schemeClr>
              </a:solidFill>
            </a:endParaRPr>
          </a:p>
        </p:txBody>
      </p:sp>
    </p:spTree>
    <p:extLst>
      <p:ext uri="{BB962C8B-B14F-4D97-AF65-F5344CB8AC3E}">
        <p14:creationId xmlns:p14="http://schemas.microsoft.com/office/powerpoint/2010/main" val="24878403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1730"/>
                                        </p:tgtEl>
                                        <p:attrNameLst>
                                          <p:attrName>style.visibility</p:attrName>
                                        </p:attrNameLst>
                                      </p:cBhvr>
                                      <p:to>
                                        <p:strVal val="visible"/>
                                      </p:to>
                                    </p:set>
                                    <p:animEffect transition="in" filter="randombar(horizontal)">
                                      <p:cBhvr>
                                        <p:cTn id="7" dur="500"/>
                                        <p:tgtEl>
                                          <p:spTgt spid="201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normAutofit/>
          </a:bodyPr>
          <a:lstStyle/>
          <a:p>
            <a:r>
              <a:rPr lang="cs-CZ" sz="3600" dirty="0"/>
              <a:t>Operativně pátrací prostředky</a:t>
            </a:r>
          </a:p>
        </p:txBody>
      </p:sp>
      <p:sp>
        <p:nvSpPr>
          <p:cNvPr id="231427" name="Rectangle 3"/>
          <p:cNvSpPr>
            <a:spLocks noGrp="1" noChangeArrowheads="1"/>
          </p:cNvSpPr>
          <p:nvPr>
            <p:ph sz="quarter" idx="1"/>
          </p:nvPr>
        </p:nvSpPr>
        <p:spPr/>
        <p:txBody>
          <a:bodyPr>
            <a:normAutofit/>
          </a:bodyPr>
          <a:lstStyle/>
          <a:p>
            <a:r>
              <a:rPr lang="cs-CZ" sz="2000" dirty="0">
                <a:solidFill>
                  <a:schemeClr val="accent2">
                    <a:lumMod val="60000"/>
                    <a:lumOff val="40000"/>
                  </a:schemeClr>
                </a:solidFill>
              </a:rPr>
              <a:t>Předstíraný převod </a:t>
            </a:r>
            <a:r>
              <a:rPr lang="cs-CZ" sz="2000" dirty="0"/>
              <a:t>(§ 158c)</a:t>
            </a:r>
          </a:p>
          <a:p>
            <a:r>
              <a:rPr lang="cs-CZ" sz="2000" dirty="0">
                <a:solidFill>
                  <a:schemeClr val="accent2">
                    <a:lumMod val="60000"/>
                    <a:lumOff val="40000"/>
                  </a:schemeClr>
                </a:solidFill>
              </a:rPr>
              <a:t>Sledování osob a věcí </a:t>
            </a:r>
            <a:r>
              <a:rPr lang="cs-CZ" sz="2000" dirty="0"/>
              <a:t>(§ 158d)</a:t>
            </a:r>
          </a:p>
          <a:p>
            <a:r>
              <a:rPr lang="cs-CZ" sz="2000" dirty="0">
                <a:solidFill>
                  <a:schemeClr val="accent2">
                    <a:lumMod val="60000"/>
                    <a:lumOff val="40000"/>
                  </a:schemeClr>
                </a:solidFill>
              </a:rPr>
              <a:t>Použití agenta </a:t>
            </a:r>
            <a:r>
              <a:rPr lang="cs-CZ" sz="2000" dirty="0"/>
              <a:t>(§ 158e)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31426"/>
                                        </p:tgtEl>
                                        <p:attrNameLst>
                                          <p:attrName>style.visibility</p:attrName>
                                        </p:attrNameLst>
                                      </p:cBhvr>
                                      <p:to>
                                        <p:strVal val="visible"/>
                                      </p:to>
                                    </p:set>
                                    <p:animEffect transition="in" filter="randombar(horizontal)">
                                      <p:cBhvr>
                                        <p:cTn id="7" dur="500"/>
                                        <p:tgtEl>
                                          <p:spTgt spid="231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31427">
                                            <p:txEl>
                                              <p:pRg st="0" end="0"/>
                                            </p:txEl>
                                          </p:spTgt>
                                        </p:tgtEl>
                                        <p:attrNameLst>
                                          <p:attrName>style.visibility</p:attrName>
                                        </p:attrNameLst>
                                      </p:cBhvr>
                                      <p:to>
                                        <p:strVal val="visible"/>
                                      </p:to>
                                    </p:set>
                                    <p:animEffect transition="in" filter="randombar(horizontal)">
                                      <p:cBhvr>
                                        <p:cTn id="12" dur="500"/>
                                        <p:tgtEl>
                                          <p:spTgt spid="2314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31427">
                                            <p:txEl>
                                              <p:pRg st="1" end="1"/>
                                            </p:txEl>
                                          </p:spTgt>
                                        </p:tgtEl>
                                        <p:attrNameLst>
                                          <p:attrName>style.visibility</p:attrName>
                                        </p:attrNameLst>
                                      </p:cBhvr>
                                      <p:to>
                                        <p:strVal val="visible"/>
                                      </p:to>
                                    </p:set>
                                    <p:animEffect transition="in" filter="randombar(horizontal)">
                                      <p:cBhvr>
                                        <p:cTn id="17" dur="500"/>
                                        <p:tgtEl>
                                          <p:spTgt spid="2314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31427">
                                            <p:txEl>
                                              <p:pRg st="2" end="2"/>
                                            </p:txEl>
                                          </p:spTgt>
                                        </p:tgtEl>
                                        <p:attrNameLst>
                                          <p:attrName>style.visibility</p:attrName>
                                        </p:attrNameLst>
                                      </p:cBhvr>
                                      <p:to>
                                        <p:strVal val="visible"/>
                                      </p:to>
                                    </p:set>
                                    <p:animEffect transition="in" filter="randombar(horizontal)">
                                      <p:cBhvr>
                                        <p:cTn id="22" dur="500"/>
                                        <p:tgtEl>
                                          <p:spTgt spid="2314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normAutofit/>
          </a:bodyPr>
          <a:lstStyle/>
          <a:p>
            <a:r>
              <a:rPr lang="cs-CZ" sz="3600" dirty="0"/>
              <a:t>Operativně pátrací prostředky</a:t>
            </a:r>
          </a:p>
        </p:txBody>
      </p:sp>
      <p:sp>
        <p:nvSpPr>
          <p:cNvPr id="232451" name="Rectangle 3"/>
          <p:cNvSpPr>
            <a:spLocks noGrp="1" noChangeArrowheads="1"/>
          </p:cNvSpPr>
          <p:nvPr>
            <p:ph sz="quarter" idx="1"/>
          </p:nvPr>
        </p:nvSpPr>
        <p:spPr/>
        <p:txBody>
          <a:bodyPr/>
          <a:lstStyle/>
          <a:p>
            <a:pPr marL="0" indent="0" algn="just">
              <a:buNone/>
            </a:pPr>
            <a:r>
              <a:rPr lang="cs-CZ" sz="2000" b="1" dirty="0">
                <a:solidFill>
                  <a:schemeClr val="accent2">
                    <a:lumMod val="60000"/>
                    <a:lumOff val="40000"/>
                  </a:schemeClr>
                </a:solidFill>
              </a:rPr>
              <a:t>Předstíraný převod (§ 158c)</a:t>
            </a:r>
            <a:r>
              <a:rPr lang="cs-CZ" sz="2000" dirty="0">
                <a:solidFill>
                  <a:schemeClr val="accent2">
                    <a:lumMod val="60000"/>
                    <a:lumOff val="40000"/>
                  </a:schemeClr>
                </a:solidFill>
              </a:rPr>
              <a:t> </a:t>
            </a:r>
            <a:r>
              <a:rPr lang="cs-CZ" sz="2000" dirty="0"/>
              <a:t>– písemné povolení státního </a:t>
            </a:r>
            <a:r>
              <a:rPr lang="cs-CZ" sz="2000" dirty="0" smtClean="0"/>
              <a:t>zástupce</a:t>
            </a:r>
          </a:p>
          <a:p>
            <a:pPr marL="0" indent="0" algn="just">
              <a:buNone/>
            </a:pPr>
            <a:endParaRPr lang="cs-CZ" sz="2000" dirty="0"/>
          </a:p>
          <a:p>
            <a:pPr marL="0" indent="0" algn="just">
              <a:buNone/>
            </a:pPr>
            <a:r>
              <a:rPr lang="cs-CZ" sz="2000" dirty="0" smtClean="0"/>
              <a:t>Předstírání </a:t>
            </a:r>
            <a:r>
              <a:rPr lang="cs-CZ" sz="2000" dirty="0"/>
              <a:t>koupě, prodeje nebo jiného způsobu převodu předmětu plnění, včetně převodu věci:</a:t>
            </a:r>
          </a:p>
          <a:p>
            <a:pPr lvl="2" algn="just">
              <a:buFont typeface="Arial" pitchFamily="34" charset="0"/>
              <a:buChar char="•"/>
            </a:pPr>
            <a:r>
              <a:rPr lang="cs-CZ" sz="2000" dirty="0"/>
              <a:t>k jejímuž držení je třeba zvláštního povolení,</a:t>
            </a:r>
          </a:p>
          <a:p>
            <a:pPr lvl="2" algn="just">
              <a:buFont typeface="Arial" pitchFamily="34" charset="0"/>
              <a:buChar char="•"/>
            </a:pPr>
            <a:r>
              <a:rPr lang="cs-CZ" sz="2000" dirty="0"/>
              <a:t>jejíž držení je nepřípustné,</a:t>
            </a:r>
          </a:p>
          <a:p>
            <a:pPr lvl="2" algn="just">
              <a:buFont typeface="Arial" pitchFamily="34" charset="0"/>
              <a:buChar char="•"/>
            </a:pPr>
            <a:r>
              <a:rPr lang="cs-CZ" sz="2000" dirty="0"/>
              <a:t>která pochází z trestného činu, nebo</a:t>
            </a:r>
          </a:p>
          <a:p>
            <a:pPr lvl="2" algn="just">
              <a:buFont typeface="Arial" pitchFamily="34" charset="0"/>
              <a:buChar char="•"/>
            </a:pPr>
            <a:r>
              <a:rPr lang="cs-CZ" sz="2000" dirty="0"/>
              <a:t>která je určena ke spáchání trestného činu.</a:t>
            </a:r>
          </a:p>
          <a:p>
            <a:pPr lvl="2" algn="just">
              <a:buFont typeface="Arial" pitchFamily="34" charset="0"/>
              <a:buChar char="•"/>
            </a:pPr>
            <a:endParaRPr lang="cs-CZ" sz="2000" dirty="0">
              <a:solidFill>
                <a:schemeClr val="bg1"/>
              </a:solidFill>
              <a:latin typeface="Microsoft Sans Serif" pitchFamily="34" charset="0"/>
            </a:endParaRPr>
          </a:p>
          <a:p>
            <a:pPr algn="just">
              <a:buClr>
                <a:schemeClr val="accent2"/>
              </a:buClr>
              <a:buFont typeface="Wingdings" pitchFamily="2" charset="2"/>
              <a:buNone/>
            </a:pPr>
            <a:endParaRPr lang="cs-CZ" sz="3600" i="1" dirty="0">
              <a:solidFill>
                <a:schemeClr val="bg1"/>
              </a:solidFill>
              <a:latin typeface="Microsoft Sans Serif" pitchFamily="34" charset="0"/>
            </a:endParaRPr>
          </a:p>
          <a:p>
            <a:pPr lvl="1">
              <a:buFontTx/>
              <a:buNone/>
            </a:pPr>
            <a:endParaRPr lang="cs-CZ" sz="3600"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32450"/>
                                        </p:tgtEl>
                                        <p:attrNameLst>
                                          <p:attrName>style.visibility</p:attrName>
                                        </p:attrNameLst>
                                      </p:cBhvr>
                                      <p:to>
                                        <p:strVal val="visible"/>
                                      </p:to>
                                    </p:set>
                                    <p:animEffect transition="in" filter="randombar(horizontal)">
                                      <p:cBhvr>
                                        <p:cTn id="7" dur="500"/>
                                        <p:tgtEl>
                                          <p:spTgt spid="232450"/>
                                        </p:tgtEl>
                                      </p:cBhvr>
                                    </p:animEffect>
                                  </p:childTnLst>
                                </p:cTn>
                              </p:par>
                              <p:par>
                                <p:cTn id="8" presetID="14" presetClass="entr" presetSubtype="10" fill="hold" nodeType="withEffect">
                                  <p:stCondLst>
                                    <p:cond delay="0"/>
                                  </p:stCondLst>
                                  <p:childTnLst>
                                    <p:set>
                                      <p:cBhvr>
                                        <p:cTn id="9" dur="1" fill="hold">
                                          <p:stCondLst>
                                            <p:cond delay="0"/>
                                          </p:stCondLst>
                                        </p:cTn>
                                        <p:tgtEl>
                                          <p:spTgt spid="232451">
                                            <p:txEl>
                                              <p:pRg st="0" end="0"/>
                                            </p:txEl>
                                          </p:spTgt>
                                        </p:tgtEl>
                                        <p:attrNameLst>
                                          <p:attrName>style.visibility</p:attrName>
                                        </p:attrNameLst>
                                      </p:cBhvr>
                                      <p:to>
                                        <p:strVal val="visible"/>
                                      </p:to>
                                    </p:set>
                                    <p:animEffect transition="in" filter="randombar(horizontal)">
                                      <p:cBhvr>
                                        <p:cTn id="10" dur="500"/>
                                        <p:tgtEl>
                                          <p:spTgt spid="232451">
                                            <p:txEl>
                                              <p:pRg st="0" end="0"/>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232451">
                                            <p:txEl>
                                              <p:pRg st="2" end="2"/>
                                            </p:txEl>
                                          </p:spTgt>
                                        </p:tgtEl>
                                        <p:attrNameLst>
                                          <p:attrName>style.visibility</p:attrName>
                                        </p:attrNameLst>
                                      </p:cBhvr>
                                      <p:to>
                                        <p:strVal val="visible"/>
                                      </p:to>
                                    </p:set>
                                    <p:animEffect transition="in" filter="randombar(horizontal)">
                                      <p:cBhvr>
                                        <p:cTn id="13" dur="500"/>
                                        <p:tgtEl>
                                          <p:spTgt spid="232451">
                                            <p:txEl>
                                              <p:pRg st="2" end="2"/>
                                            </p:txEl>
                                          </p:spTgt>
                                        </p:tgtEl>
                                      </p:cBhvr>
                                    </p:animEffect>
                                  </p:childTnLst>
                                </p:cTn>
                              </p:par>
                              <p:par>
                                <p:cTn id="14" presetID="14" presetClass="entr" presetSubtype="10" fill="hold" nodeType="withEffect">
                                  <p:stCondLst>
                                    <p:cond delay="1000"/>
                                  </p:stCondLst>
                                  <p:childTnLst>
                                    <p:set>
                                      <p:cBhvr>
                                        <p:cTn id="15" dur="1" fill="hold">
                                          <p:stCondLst>
                                            <p:cond delay="0"/>
                                          </p:stCondLst>
                                        </p:cTn>
                                        <p:tgtEl>
                                          <p:spTgt spid="232451">
                                            <p:txEl>
                                              <p:pRg st="3" end="3"/>
                                            </p:txEl>
                                          </p:spTgt>
                                        </p:tgtEl>
                                        <p:attrNameLst>
                                          <p:attrName>style.visibility</p:attrName>
                                        </p:attrNameLst>
                                      </p:cBhvr>
                                      <p:to>
                                        <p:strVal val="visible"/>
                                      </p:to>
                                    </p:set>
                                    <p:animEffect transition="in" filter="randombar(horizontal)">
                                      <p:cBhvr>
                                        <p:cTn id="16" dur="500"/>
                                        <p:tgtEl>
                                          <p:spTgt spid="232451">
                                            <p:txEl>
                                              <p:pRg st="3" end="3"/>
                                            </p:txEl>
                                          </p:spTgt>
                                        </p:tgtEl>
                                      </p:cBhvr>
                                    </p:animEffect>
                                  </p:childTnLst>
                                </p:cTn>
                              </p:par>
                              <p:par>
                                <p:cTn id="17" presetID="14" presetClass="entr" presetSubtype="10" fill="hold" nodeType="withEffect">
                                  <p:stCondLst>
                                    <p:cond delay="1000"/>
                                  </p:stCondLst>
                                  <p:childTnLst>
                                    <p:set>
                                      <p:cBhvr>
                                        <p:cTn id="18" dur="1" fill="hold">
                                          <p:stCondLst>
                                            <p:cond delay="0"/>
                                          </p:stCondLst>
                                        </p:cTn>
                                        <p:tgtEl>
                                          <p:spTgt spid="232451">
                                            <p:txEl>
                                              <p:pRg st="4" end="4"/>
                                            </p:txEl>
                                          </p:spTgt>
                                        </p:tgtEl>
                                        <p:attrNameLst>
                                          <p:attrName>style.visibility</p:attrName>
                                        </p:attrNameLst>
                                      </p:cBhvr>
                                      <p:to>
                                        <p:strVal val="visible"/>
                                      </p:to>
                                    </p:set>
                                    <p:animEffect transition="in" filter="randombar(horizontal)">
                                      <p:cBhvr>
                                        <p:cTn id="19" dur="500"/>
                                        <p:tgtEl>
                                          <p:spTgt spid="232451">
                                            <p:txEl>
                                              <p:pRg st="4" end="4"/>
                                            </p:txEl>
                                          </p:spTgt>
                                        </p:tgtEl>
                                      </p:cBhvr>
                                    </p:animEffect>
                                  </p:childTnLst>
                                </p:cTn>
                              </p:par>
                              <p:par>
                                <p:cTn id="20" presetID="14" presetClass="entr" presetSubtype="10" fill="hold" nodeType="withEffect">
                                  <p:stCondLst>
                                    <p:cond delay="1000"/>
                                  </p:stCondLst>
                                  <p:childTnLst>
                                    <p:set>
                                      <p:cBhvr>
                                        <p:cTn id="21" dur="1" fill="hold">
                                          <p:stCondLst>
                                            <p:cond delay="0"/>
                                          </p:stCondLst>
                                        </p:cTn>
                                        <p:tgtEl>
                                          <p:spTgt spid="232451">
                                            <p:txEl>
                                              <p:pRg st="5" end="5"/>
                                            </p:txEl>
                                          </p:spTgt>
                                        </p:tgtEl>
                                        <p:attrNameLst>
                                          <p:attrName>style.visibility</p:attrName>
                                        </p:attrNameLst>
                                      </p:cBhvr>
                                      <p:to>
                                        <p:strVal val="visible"/>
                                      </p:to>
                                    </p:set>
                                    <p:animEffect transition="in" filter="randombar(horizontal)">
                                      <p:cBhvr>
                                        <p:cTn id="22" dur="500"/>
                                        <p:tgtEl>
                                          <p:spTgt spid="232451">
                                            <p:txEl>
                                              <p:pRg st="5" end="5"/>
                                            </p:txEl>
                                          </p:spTgt>
                                        </p:tgtEl>
                                      </p:cBhvr>
                                    </p:animEffect>
                                  </p:childTnLst>
                                </p:cTn>
                              </p:par>
                              <p:par>
                                <p:cTn id="23" presetID="14" presetClass="entr" presetSubtype="10" fill="hold" nodeType="withEffect">
                                  <p:stCondLst>
                                    <p:cond delay="1000"/>
                                  </p:stCondLst>
                                  <p:childTnLst>
                                    <p:set>
                                      <p:cBhvr>
                                        <p:cTn id="24" dur="1" fill="hold">
                                          <p:stCondLst>
                                            <p:cond delay="0"/>
                                          </p:stCondLst>
                                        </p:cTn>
                                        <p:tgtEl>
                                          <p:spTgt spid="232451">
                                            <p:txEl>
                                              <p:pRg st="6" end="6"/>
                                            </p:txEl>
                                          </p:spTgt>
                                        </p:tgtEl>
                                        <p:attrNameLst>
                                          <p:attrName>style.visibility</p:attrName>
                                        </p:attrNameLst>
                                      </p:cBhvr>
                                      <p:to>
                                        <p:strVal val="visible"/>
                                      </p:to>
                                    </p:set>
                                    <p:animEffect transition="in" filter="randombar(horizontal)">
                                      <p:cBhvr>
                                        <p:cTn id="25" dur="500"/>
                                        <p:tgtEl>
                                          <p:spTgt spid="2324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sz="quarter" idx="1"/>
          </p:nvPr>
        </p:nvSpPr>
        <p:spPr/>
        <p:txBody>
          <a:bodyPr/>
          <a:lstStyle/>
          <a:p>
            <a:pPr marL="0" indent="0" algn="just">
              <a:buNone/>
            </a:pPr>
            <a:r>
              <a:rPr lang="cs-CZ" sz="2000" b="1" dirty="0">
                <a:solidFill>
                  <a:schemeClr val="accent2">
                    <a:lumMod val="60000"/>
                    <a:lumOff val="40000"/>
                  </a:schemeClr>
                </a:solidFill>
              </a:rPr>
              <a:t>Sledování osob a věcí (§ 158d)</a:t>
            </a:r>
            <a:r>
              <a:rPr lang="cs-CZ" sz="2000" dirty="0">
                <a:solidFill>
                  <a:schemeClr val="accent2">
                    <a:lumMod val="60000"/>
                    <a:lumOff val="40000"/>
                  </a:schemeClr>
                </a:solidFill>
              </a:rPr>
              <a:t> </a:t>
            </a:r>
            <a:r>
              <a:rPr lang="cs-CZ" sz="2000" dirty="0"/>
              <a:t>–povolení státního zástupce nebo </a:t>
            </a:r>
            <a:r>
              <a:rPr lang="cs-CZ" sz="2000" dirty="0" smtClean="0"/>
              <a:t>soudce</a:t>
            </a:r>
          </a:p>
          <a:p>
            <a:pPr marL="0" indent="0" algn="just">
              <a:buNone/>
            </a:pPr>
            <a:endParaRPr lang="cs-CZ" sz="2000" dirty="0"/>
          </a:p>
          <a:p>
            <a:pPr marL="0" indent="0" algn="just">
              <a:buNone/>
            </a:pPr>
            <a:r>
              <a:rPr lang="cs-CZ" sz="2000" dirty="0" smtClean="0"/>
              <a:t>Získávání </a:t>
            </a:r>
            <a:r>
              <a:rPr lang="cs-CZ" sz="2000" dirty="0"/>
              <a:t>poznatků o osobách a věcech prováděné utajovaným způsobem technickými nebo jinými prostředky</a:t>
            </a:r>
          </a:p>
          <a:p>
            <a:endParaRPr lang="cs-CZ"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33474">
                                            <p:txEl>
                                              <p:pRg st="0" end="0"/>
                                            </p:txEl>
                                          </p:spTgt>
                                        </p:tgtEl>
                                        <p:attrNameLst>
                                          <p:attrName>style.visibility</p:attrName>
                                        </p:attrNameLst>
                                      </p:cBhvr>
                                      <p:to>
                                        <p:strVal val="visible"/>
                                      </p:to>
                                    </p:set>
                                    <p:animEffect transition="in" filter="randombar(horizontal)">
                                      <p:cBhvr>
                                        <p:cTn id="7" dur="500"/>
                                        <p:tgtEl>
                                          <p:spTgt spid="2334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33474">
                                            <p:txEl>
                                              <p:pRg st="2" end="2"/>
                                            </p:txEl>
                                          </p:spTgt>
                                        </p:tgtEl>
                                        <p:attrNameLst>
                                          <p:attrName>style.visibility</p:attrName>
                                        </p:attrNameLst>
                                      </p:cBhvr>
                                      <p:to>
                                        <p:strVal val="visible"/>
                                      </p:to>
                                    </p:set>
                                    <p:animEffect transition="in" filter="randombar(horizontal)">
                                      <p:cBhvr>
                                        <p:cTn id="12" dur="500"/>
                                        <p:tgtEl>
                                          <p:spTgt spid="2334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sz="quarter" idx="1"/>
          </p:nvPr>
        </p:nvSpPr>
        <p:spPr/>
        <p:txBody>
          <a:bodyPr/>
          <a:lstStyle/>
          <a:p>
            <a:pPr marL="0" indent="0">
              <a:lnSpc>
                <a:spcPct val="90000"/>
              </a:lnSpc>
              <a:buNone/>
            </a:pPr>
            <a:r>
              <a:rPr lang="cs-CZ" sz="2000" b="1" dirty="0">
                <a:solidFill>
                  <a:schemeClr val="accent2">
                    <a:lumMod val="60000"/>
                    <a:lumOff val="40000"/>
                  </a:schemeClr>
                </a:solidFill>
              </a:rPr>
              <a:t>Použití agenta (§ 158e) </a:t>
            </a:r>
            <a:r>
              <a:rPr lang="cs-CZ" sz="2000" b="1" dirty="0"/>
              <a:t>–</a:t>
            </a:r>
            <a:r>
              <a:rPr lang="cs-CZ" sz="2000" dirty="0"/>
              <a:t> povolení soudce vrchního soudu</a:t>
            </a:r>
          </a:p>
          <a:p>
            <a:pPr lvl="1" algn="just">
              <a:lnSpc>
                <a:spcPct val="90000"/>
              </a:lnSpc>
              <a:buClr>
                <a:schemeClr val="accent2"/>
              </a:buClr>
              <a:buFont typeface="Wingdings" pitchFamily="2" charset="2"/>
              <a:buNone/>
            </a:pPr>
            <a:endParaRPr lang="cs-CZ" sz="2000" dirty="0"/>
          </a:p>
          <a:p>
            <a:pPr lvl="1" algn="just">
              <a:lnSpc>
                <a:spcPct val="90000"/>
              </a:lnSpc>
              <a:buClr>
                <a:schemeClr val="accent2"/>
              </a:buClr>
              <a:buFont typeface="Arial" pitchFamily="34" charset="0"/>
              <a:buChar char="•"/>
            </a:pPr>
            <a:r>
              <a:rPr lang="cs-CZ" sz="2000" dirty="0"/>
              <a:t>Povolení soudce vrchního soudu</a:t>
            </a:r>
          </a:p>
          <a:p>
            <a:pPr lvl="1" algn="just">
              <a:lnSpc>
                <a:spcPct val="90000"/>
              </a:lnSpc>
              <a:buClr>
                <a:schemeClr val="accent2"/>
              </a:buClr>
              <a:buFont typeface="Arial" pitchFamily="34" charset="0"/>
              <a:buChar char="•"/>
            </a:pPr>
            <a:r>
              <a:rPr lang="cs-CZ" sz="2000" dirty="0"/>
              <a:t>Použití příslušníka Policie ČR nebo </a:t>
            </a:r>
            <a:r>
              <a:rPr lang="cs-CZ" sz="2000" dirty="0">
                <a:solidFill>
                  <a:srgbClr val="FF9966"/>
                </a:solidFill>
              </a:rPr>
              <a:t>Generální inspekce bezpečnostních sborů </a:t>
            </a:r>
            <a:r>
              <a:rPr lang="cs-CZ" sz="2000" dirty="0"/>
              <a:t>k úkolům uloženým řídícím policejním orgánem, vystupujícího zpravidla se zastíráním skutečného účelu své činnosti, </a:t>
            </a:r>
          </a:p>
          <a:p>
            <a:pPr lvl="1" algn="just">
              <a:lnSpc>
                <a:spcPct val="90000"/>
              </a:lnSpc>
              <a:buClr>
                <a:schemeClr val="accent2"/>
              </a:buClr>
              <a:buFont typeface="Arial" pitchFamily="34" charset="0"/>
              <a:buChar char="•"/>
            </a:pPr>
            <a:r>
              <a:rPr lang="cs-CZ" sz="2000" dirty="0"/>
              <a:t>Zákaz provokovat trestnou činnost,</a:t>
            </a:r>
          </a:p>
          <a:p>
            <a:pPr lvl="1" algn="just">
              <a:lnSpc>
                <a:spcPct val="90000"/>
              </a:lnSpc>
              <a:buClr>
                <a:schemeClr val="accent2"/>
              </a:buClr>
              <a:buFont typeface="Arial" pitchFamily="34" charset="0"/>
              <a:buChar char="•"/>
            </a:pPr>
            <a:r>
              <a:rPr lang="cs-CZ" sz="2000" dirty="0"/>
              <a:t>Trestnost nebo beztrestnost agenta, </a:t>
            </a:r>
          </a:p>
          <a:p>
            <a:pPr lvl="1" algn="just">
              <a:lnSpc>
                <a:spcPct val="90000"/>
              </a:lnSpc>
              <a:buClr>
                <a:schemeClr val="accent2"/>
              </a:buClr>
              <a:buFont typeface="Arial" pitchFamily="34" charset="0"/>
              <a:buChar char="•"/>
            </a:pPr>
            <a:r>
              <a:rPr lang="cs-CZ" sz="2000" dirty="0"/>
              <a:t>Kontrolní oprávnění v rámci státního zastupitelství, </a:t>
            </a:r>
          </a:p>
          <a:p>
            <a:pPr lvl="1" algn="just">
              <a:lnSpc>
                <a:spcPct val="90000"/>
              </a:lnSpc>
              <a:buClr>
                <a:schemeClr val="accent2"/>
              </a:buClr>
              <a:buFont typeface="Arial" pitchFamily="34" charset="0"/>
              <a:buChar char="•"/>
            </a:pPr>
            <a:r>
              <a:rPr lang="cs-CZ" sz="2000" dirty="0"/>
              <a:t>Použití v přípravném řízení a v řízení před soudem </a:t>
            </a:r>
          </a:p>
          <a:p>
            <a:pPr lvl="1" algn="just">
              <a:lnSpc>
                <a:spcPct val="90000"/>
              </a:lnSpc>
              <a:buClr>
                <a:schemeClr val="accent2"/>
              </a:buClr>
              <a:buFont typeface="Arial" pitchFamily="34" charset="0"/>
              <a:buChar char="•"/>
            </a:pPr>
            <a:r>
              <a:rPr lang="cs-CZ" sz="2000" dirty="0">
                <a:solidFill>
                  <a:srgbClr val="FF9966"/>
                </a:solidFill>
              </a:rPr>
              <a:t>Novelou změněny podmínky stanovené v odst. 1 – rozšířen výčet trestných činů</a:t>
            </a:r>
          </a:p>
          <a:p>
            <a:pPr lvl="1" algn="just">
              <a:lnSpc>
                <a:spcPct val="90000"/>
              </a:lnSpc>
              <a:buClr>
                <a:schemeClr val="accent2"/>
              </a:buClr>
              <a:buFont typeface="Wingdings" pitchFamily="2" charset="2"/>
              <a:buNone/>
            </a:pPr>
            <a:endParaRPr lang="cs-CZ" sz="2000" dirty="0">
              <a:solidFill>
                <a:schemeClr val="bg1"/>
              </a:solidFill>
              <a:latin typeface="Microsoft Sans Serif" pitchFamily="34" charset="0"/>
            </a:endParaRPr>
          </a:p>
          <a:p>
            <a:pPr lvl="1" algn="just">
              <a:buClr>
                <a:schemeClr val="accent2"/>
              </a:buClr>
              <a:buFont typeface="Wingdings" pitchFamily="2" charset="2"/>
              <a:buNone/>
            </a:pPr>
            <a:endParaRPr lang="cs-CZ" sz="2000" dirty="0">
              <a:solidFill>
                <a:schemeClr val="bg1"/>
              </a:solidFill>
              <a:latin typeface="Microsoft Sans Serif" pitchFamily="34" charset="0"/>
            </a:endParaRPr>
          </a:p>
          <a:p>
            <a:pPr lvl="1" algn="just">
              <a:buClr>
                <a:schemeClr val="accent2"/>
              </a:buClr>
              <a:buFont typeface="Wingdings" pitchFamily="2" charset="2"/>
              <a:buNone/>
            </a:pPr>
            <a:endParaRPr lang="cs-CZ" sz="2000" dirty="0">
              <a:solidFill>
                <a:schemeClr val="bg1"/>
              </a:solidFill>
              <a:latin typeface="Microsoft Sans Serif" pitchFamily="34" charset="0"/>
            </a:endParaRPr>
          </a:p>
          <a:p>
            <a:pPr lvl="1" algn="just">
              <a:buClr>
                <a:schemeClr val="accent2"/>
              </a:buClr>
              <a:buFont typeface="Wingdings" pitchFamily="2" charset="2"/>
              <a:buNone/>
            </a:pPr>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34498">
                                            <p:txEl>
                                              <p:pRg st="0" end="0"/>
                                            </p:txEl>
                                          </p:spTgt>
                                        </p:tgtEl>
                                        <p:attrNameLst>
                                          <p:attrName>style.visibility</p:attrName>
                                        </p:attrNameLst>
                                      </p:cBhvr>
                                      <p:to>
                                        <p:strVal val="visible"/>
                                      </p:to>
                                    </p:set>
                                    <p:animEffect transition="in" filter="randombar(horizontal)">
                                      <p:cBhvr>
                                        <p:cTn id="7" dur="500"/>
                                        <p:tgtEl>
                                          <p:spTgt spid="2344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sz="quarter" idx="4294967295"/>
          </p:nvPr>
        </p:nvSpPr>
        <p:spPr>
          <a:xfrm>
            <a:off x="467544" y="1556792"/>
            <a:ext cx="8229600" cy="4572000"/>
          </a:xfrm>
        </p:spPr>
        <p:txBody>
          <a:bodyPr/>
          <a:lstStyle/>
          <a:p>
            <a:pPr>
              <a:buFontTx/>
              <a:buNone/>
            </a:pPr>
            <a:r>
              <a:rPr lang="cs-CZ" dirty="0">
                <a:solidFill>
                  <a:srgbClr val="FFFF00"/>
                </a:solidFill>
              </a:rPr>
              <a:t>			</a:t>
            </a:r>
            <a:endParaRPr lang="cs-CZ" dirty="0" smtClean="0">
              <a:solidFill>
                <a:srgbClr val="FFFF00"/>
              </a:solidFill>
            </a:endParaRPr>
          </a:p>
          <a:p>
            <a:pPr algn="ctr">
              <a:buFontTx/>
              <a:buNone/>
            </a:pPr>
            <a:endParaRPr lang="cs-CZ" sz="4000" spc="-100" dirty="0">
              <a:solidFill>
                <a:srgbClr val="FFFF00"/>
              </a:solidFill>
              <a:latin typeface="+mj-lt"/>
              <a:ea typeface="+mj-ea"/>
              <a:cs typeface="+mj-cs"/>
            </a:endParaRPr>
          </a:p>
          <a:p>
            <a:pPr algn="ctr">
              <a:buFontTx/>
              <a:buNone/>
            </a:pPr>
            <a:r>
              <a:rPr lang="cs-CZ" sz="4000" spc="-100" dirty="0" smtClean="0">
                <a:solidFill>
                  <a:schemeClr val="accent6">
                    <a:lumMod val="40000"/>
                    <a:lumOff val="60000"/>
                  </a:schemeClr>
                </a:solidFill>
                <a:latin typeface="+mj-lt"/>
                <a:ea typeface="+mj-ea"/>
                <a:cs typeface="+mj-cs"/>
              </a:rPr>
              <a:t>Jsou </a:t>
            </a:r>
            <a:r>
              <a:rPr lang="cs-CZ" sz="4000" spc="-100" dirty="0">
                <a:solidFill>
                  <a:schemeClr val="accent6">
                    <a:lumMod val="40000"/>
                    <a:lumOff val="60000"/>
                  </a:schemeClr>
                </a:solidFill>
                <a:latin typeface="+mj-lt"/>
                <a:ea typeface="+mj-ea"/>
                <a:cs typeface="+mj-cs"/>
              </a:rPr>
              <a:t>nějaké otázky???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nodeType="withEffect">
                                  <p:stCondLst>
                                    <p:cond delay="0"/>
                                  </p:stCondLst>
                                  <p:iterate type="lt">
                                    <p:tmPct val="10000"/>
                                  </p:iterate>
                                  <p:childTnLst>
                                    <p:set>
                                      <p:cBhvr>
                                        <p:cTn id="6" dur="1" fill="hold">
                                          <p:stCondLst>
                                            <p:cond delay="0"/>
                                          </p:stCondLst>
                                        </p:cTn>
                                        <p:tgtEl>
                                          <p:spTgt spid="237570">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237570">
                                            <p:txEl>
                                              <p:pRg st="0" end="0"/>
                                            </p:txEl>
                                          </p:spTgt>
                                        </p:tgtEl>
                                        <p:attrNameLst>
                                          <p:attrName>ppt_w</p:attrName>
                                        </p:attrNameLst>
                                      </p:cBhvr>
                                    </p:anim>
                                    <p:anim by="(#ppt_w*0.50)" calcmode="lin" valueType="num">
                                      <p:cBhvr>
                                        <p:cTn id="8" dur="500" decel="50000" autoRev="1" fill="hold">
                                          <p:stCondLst>
                                            <p:cond delay="0"/>
                                          </p:stCondLst>
                                        </p:cTn>
                                        <p:tgtEl>
                                          <p:spTgt spid="237570">
                                            <p:txEl>
                                              <p:pRg st="0" end="0"/>
                                            </p:txEl>
                                          </p:spTgt>
                                        </p:tgtEl>
                                        <p:attrNameLst>
                                          <p:attrName>ppt_x</p:attrName>
                                        </p:attrNameLst>
                                      </p:cBhvr>
                                    </p:anim>
                                    <p:anim from="(-#ppt_h/2)" to="(#ppt_y)" calcmode="lin" valueType="num">
                                      <p:cBhvr>
                                        <p:cTn id="9" dur="1000" fill="hold">
                                          <p:stCondLst>
                                            <p:cond delay="0"/>
                                          </p:stCondLst>
                                        </p:cTn>
                                        <p:tgtEl>
                                          <p:spTgt spid="237570">
                                            <p:txEl>
                                              <p:pRg st="0" end="0"/>
                                            </p:txEl>
                                          </p:spTgt>
                                        </p:tgtEl>
                                        <p:attrNameLst>
                                          <p:attrName>ppt_y</p:attrName>
                                        </p:attrNameLst>
                                      </p:cBhvr>
                                    </p:anim>
                                    <p:animRot by="21600000">
                                      <p:cBhvr>
                                        <p:cTn id="10" dur="1000" fill="hold">
                                          <p:stCondLst>
                                            <p:cond delay="0"/>
                                          </p:stCondLst>
                                        </p:cTn>
                                        <p:tgtEl>
                                          <p:spTgt spid="237570">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237570">
                                            <p:txEl>
                                              <p:pRg st="2" end="2"/>
                                            </p:txEl>
                                          </p:spTgt>
                                        </p:tgtEl>
                                        <p:attrNameLst>
                                          <p:attrName>style.visibility</p:attrName>
                                        </p:attrNameLst>
                                      </p:cBhvr>
                                      <p:to>
                                        <p:strVal val="visible"/>
                                      </p:to>
                                    </p:set>
                                    <p:anim by="(-#ppt_w*2)" calcmode="lin" valueType="num">
                                      <p:cBhvr rctx="PPT">
                                        <p:cTn id="13" dur="500" autoRev="1" fill="hold">
                                          <p:stCondLst>
                                            <p:cond delay="0"/>
                                          </p:stCondLst>
                                        </p:cTn>
                                        <p:tgtEl>
                                          <p:spTgt spid="237570">
                                            <p:txEl>
                                              <p:pRg st="2" end="2"/>
                                            </p:txEl>
                                          </p:spTgt>
                                        </p:tgtEl>
                                        <p:attrNameLst>
                                          <p:attrName>ppt_w</p:attrName>
                                        </p:attrNameLst>
                                      </p:cBhvr>
                                    </p:anim>
                                    <p:anim by="(#ppt_w*0.50)" calcmode="lin" valueType="num">
                                      <p:cBhvr>
                                        <p:cTn id="14" dur="500" decel="50000" autoRev="1" fill="hold">
                                          <p:stCondLst>
                                            <p:cond delay="0"/>
                                          </p:stCondLst>
                                        </p:cTn>
                                        <p:tgtEl>
                                          <p:spTgt spid="237570">
                                            <p:txEl>
                                              <p:pRg st="2" end="2"/>
                                            </p:txEl>
                                          </p:spTgt>
                                        </p:tgtEl>
                                        <p:attrNameLst>
                                          <p:attrName>ppt_x</p:attrName>
                                        </p:attrNameLst>
                                      </p:cBhvr>
                                    </p:anim>
                                    <p:anim from="(-#ppt_h/2)" to="(#ppt_y)" calcmode="lin" valueType="num">
                                      <p:cBhvr>
                                        <p:cTn id="15" dur="1000" fill="hold">
                                          <p:stCondLst>
                                            <p:cond delay="0"/>
                                          </p:stCondLst>
                                        </p:cTn>
                                        <p:tgtEl>
                                          <p:spTgt spid="237570">
                                            <p:txEl>
                                              <p:pRg st="2" end="2"/>
                                            </p:txEl>
                                          </p:spTgt>
                                        </p:tgtEl>
                                        <p:attrNameLst>
                                          <p:attrName>ppt_y</p:attrName>
                                        </p:attrNameLst>
                                      </p:cBhvr>
                                    </p:anim>
                                    <p:animRot by="21600000">
                                      <p:cBhvr>
                                        <p:cTn id="16" dur="1000" fill="hold">
                                          <p:stCondLst>
                                            <p:cond delay="0"/>
                                          </p:stCondLst>
                                        </p:cTn>
                                        <p:tgtEl>
                                          <p:spTgt spid="237570">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normAutofit/>
          </a:bodyPr>
          <a:lstStyle/>
          <a:p>
            <a:r>
              <a:rPr lang="cs-CZ" sz="3600" dirty="0">
                <a:solidFill>
                  <a:schemeClr val="accent3">
                    <a:lumMod val="40000"/>
                    <a:lumOff val="60000"/>
                  </a:schemeClr>
                </a:solidFill>
              </a:rPr>
              <a:t>Policejní orgán v trestním řízení</a:t>
            </a:r>
          </a:p>
        </p:txBody>
      </p:sp>
      <p:sp>
        <p:nvSpPr>
          <p:cNvPr id="238595" name="Rectangle 3"/>
          <p:cNvSpPr>
            <a:spLocks noGrp="1" noChangeArrowheads="1"/>
          </p:cNvSpPr>
          <p:nvPr>
            <p:ph sz="quarter" idx="1"/>
          </p:nvPr>
        </p:nvSpPr>
        <p:spPr/>
        <p:txBody>
          <a:bodyPr>
            <a:normAutofit/>
          </a:bodyPr>
          <a:lstStyle/>
          <a:p>
            <a:pPr marL="381000" indent="-381000" algn="just">
              <a:lnSpc>
                <a:spcPct val="90000"/>
              </a:lnSpc>
            </a:pPr>
            <a:r>
              <a:rPr lang="cs-CZ" sz="2000" dirty="0">
                <a:solidFill>
                  <a:srgbClr val="FF9966"/>
                </a:solidFill>
              </a:rPr>
              <a:t>Policejní orgán </a:t>
            </a:r>
            <a:r>
              <a:rPr lang="cs-CZ" sz="2000" dirty="0"/>
              <a:t>– v trestním řízení se tak označují nejen útvary Policie (§ 12 odst. 2 a § 161 odst. 2), PO před a po zahájení trestního stíhání </a:t>
            </a:r>
          </a:p>
          <a:p>
            <a:pPr marL="381000" indent="-381000" algn="just">
              <a:lnSpc>
                <a:spcPct val="90000"/>
              </a:lnSpc>
            </a:pPr>
            <a:r>
              <a:rPr lang="cs-CZ" sz="2000" dirty="0">
                <a:solidFill>
                  <a:srgbClr val="FF9966"/>
                </a:solidFill>
              </a:rPr>
              <a:t>Organizace a působnost policie </a:t>
            </a:r>
            <a:r>
              <a:rPr lang="cs-CZ" sz="2000" dirty="0"/>
              <a:t>– zákon č. 273/2008 Sb., o Policii České republiky, ve znění pozdějších předpisů </a:t>
            </a:r>
          </a:p>
          <a:p>
            <a:pPr marL="381000" indent="-381000" algn="just">
              <a:lnSpc>
                <a:spcPct val="90000"/>
              </a:lnSpc>
            </a:pPr>
            <a:r>
              <a:rPr lang="cs-CZ" sz="2000" dirty="0">
                <a:solidFill>
                  <a:srgbClr val="FF9966"/>
                </a:solidFill>
              </a:rPr>
              <a:t>Úkoly policie </a:t>
            </a:r>
            <a:r>
              <a:rPr lang="cs-CZ" sz="2000" dirty="0"/>
              <a:t>související s trestním řízením:</a:t>
            </a:r>
          </a:p>
          <a:p>
            <a:pPr marL="800100" lvl="1" indent="-342900" algn="just">
              <a:lnSpc>
                <a:spcPct val="90000"/>
              </a:lnSpc>
            </a:pPr>
            <a:r>
              <a:rPr lang="cs-CZ" sz="2000" dirty="0"/>
              <a:t>ochrana bezpečnosti osob a majetku,</a:t>
            </a:r>
          </a:p>
          <a:p>
            <a:pPr marL="800100" lvl="1" indent="-342900" algn="just">
              <a:lnSpc>
                <a:spcPct val="90000"/>
              </a:lnSpc>
            </a:pPr>
            <a:r>
              <a:rPr lang="cs-CZ" sz="2000" dirty="0"/>
              <a:t>boj proti terorismu,</a:t>
            </a:r>
          </a:p>
          <a:p>
            <a:pPr marL="800100" lvl="1" indent="-342900" algn="just">
              <a:lnSpc>
                <a:spcPct val="90000"/>
              </a:lnSpc>
            </a:pPr>
            <a:r>
              <a:rPr lang="cs-CZ" sz="2000" dirty="0"/>
              <a:t>odhalování trestných činů a zjišťování jejich pachatelů, </a:t>
            </a:r>
          </a:p>
          <a:p>
            <a:pPr marL="800100" lvl="1" indent="-342900" algn="just">
              <a:lnSpc>
                <a:spcPct val="90000"/>
              </a:lnSpc>
            </a:pPr>
            <a:r>
              <a:rPr lang="cs-CZ" sz="2000" dirty="0"/>
              <a:t>vedení vyšetřování o trestných činech. </a:t>
            </a:r>
          </a:p>
          <a:p>
            <a:pPr marL="381000" indent="-381000" algn="just">
              <a:lnSpc>
                <a:spcPct val="90000"/>
              </a:lnSpc>
            </a:pPr>
            <a:r>
              <a:rPr lang="cs-CZ" sz="2000" dirty="0"/>
              <a:t>Úkony trestního řízení koná zpravidla </a:t>
            </a:r>
            <a:r>
              <a:rPr lang="cs-CZ" sz="2000" dirty="0">
                <a:solidFill>
                  <a:srgbClr val="FF9966"/>
                </a:solidFill>
              </a:rPr>
              <a:t>samostatně</a:t>
            </a:r>
            <a:r>
              <a:rPr lang="cs-CZ" sz="2000" dirty="0"/>
              <a:t>, ale pod </a:t>
            </a:r>
            <a:r>
              <a:rPr lang="cs-CZ" sz="2000" dirty="0">
                <a:solidFill>
                  <a:srgbClr val="FF9966"/>
                </a:solidFill>
              </a:rPr>
              <a:t>dozorem</a:t>
            </a:r>
            <a:r>
              <a:rPr lang="cs-CZ" sz="2000" dirty="0"/>
              <a:t> státního zástupce (§ 174 </a:t>
            </a:r>
            <a:r>
              <a:rPr lang="cs-CZ" sz="2000" dirty="0" err="1"/>
              <a:t>tr.ř</a:t>
            </a:r>
            <a:r>
              <a:rPr lang="cs-CZ" sz="2000" dirty="0"/>
              <a:t>.). V některých případech (zejména má-li být úkonem zasahováno do občanských, resp. lidských práv a svobod) je k provedení úkonu třeba předchozího souhlasu státního zástupce nebo soudce.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38594"/>
                                        </p:tgtEl>
                                        <p:attrNameLst>
                                          <p:attrName>style.visibility</p:attrName>
                                        </p:attrNameLst>
                                      </p:cBhvr>
                                      <p:to>
                                        <p:strVal val="visible"/>
                                      </p:to>
                                    </p:set>
                                    <p:animEffect transition="in" filter="randombar(horizontal)">
                                      <p:cBhvr>
                                        <p:cTn id="7" dur="500"/>
                                        <p:tgtEl>
                                          <p:spTgt spid="2385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38595">
                                            <p:txEl>
                                              <p:pRg st="0" end="0"/>
                                            </p:txEl>
                                          </p:spTgt>
                                        </p:tgtEl>
                                        <p:attrNameLst>
                                          <p:attrName>style.visibility</p:attrName>
                                        </p:attrNameLst>
                                      </p:cBhvr>
                                      <p:to>
                                        <p:strVal val="visible"/>
                                      </p:to>
                                    </p:set>
                                    <p:animEffect transition="in" filter="randombar(horizontal)">
                                      <p:cBhvr>
                                        <p:cTn id="12" dur="500"/>
                                        <p:tgtEl>
                                          <p:spTgt spid="2385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238595">
                                            <p:txEl>
                                              <p:pRg st="1" end="1"/>
                                            </p:txEl>
                                          </p:spTgt>
                                        </p:tgtEl>
                                        <p:attrNameLst>
                                          <p:attrName>style.visibility</p:attrName>
                                        </p:attrNameLst>
                                      </p:cBhvr>
                                      <p:to>
                                        <p:strVal val="visible"/>
                                      </p:to>
                                    </p:set>
                                    <p:animEffect transition="in" filter="randombar(horizontal)">
                                      <p:cBhvr>
                                        <p:cTn id="17" dur="500"/>
                                        <p:tgtEl>
                                          <p:spTgt spid="2385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38595">
                                            <p:txEl>
                                              <p:pRg st="2" end="2"/>
                                            </p:txEl>
                                          </p:spTgt>
                                        </p:tgtEl>
                                        <p:attrNameLst>
                                          <p:attrName>style.visibility</p:attrName>
                                        </p:attrNameLst>
                                      </p:cBhvr>
                                      <p:to>
                                        <p:strVal val="visible"/>
                                      </p:to>
                                    </p:set>
                                    <p:animEffect transition="in" filter="randombar(horizontal)">
                                      <p:cBhvr>
                                        <p:cTn id="22" dur="500"/>
                                        <p:tgtEl>
                                          <p:spTgt spid="238595">
                                            <p:txEl>
                                              <p:pRg st="2" end="2"/>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238595">
                                            <p:txEl>
                                              <p:pRg st="3" end="3"/>
                                            </p:txEl>
                                          </p:spTgt>
                                        </p:tgtEl>
                                        <p:attrNameLst>
                                          <p:attrName>style.visibility</p:attrName>
                                        </p:attrNameLst>
                                      </p:cBhvr>
                                      <p:to>
                                        <p:strVal val="visible"/>
                                      </p:to>
                                    </p:set>
                                    <p:animEffect transition="in" filter="randombar(horizontal)">
                                      <p:cBhvr>
                                        <p:cTn id="25" dur="500"/>
                                        <p:tgtEl>
                                          <p:spTgt spid="238595">
                                            <p:txEl>
                                              <p:pRg st="3" end="3"/>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238595">
                                            <p:txEl>
                                              <p:pRg st="4" end="4"/>
                                            </p:txEl>
                                          </p:spTgt>
                                        </p:tgtEl>
                                        <p:attrNameLst>
                                          <p:attrName>style.visibility</p:attrName>
                                        </p:attrNameLst>
                                      </p:cBhvr>
                                      <p:to>
                                        <p:strVal val="visible"/>
                                      </p:to>
                                    </p:set>
                                    <p:animEffect transition="in" filter="randombar(horizontal)">
                                      <p:cBhvr>
                                        <p:cTn id="28" dur="500"/>
                                        <p:tgtEl>
                                          <p:spTgt spid="238595">
                                            <p:txEl>
                                              <p:pRg st="4" end="4"/>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238595">
                                            <p:txEl>
                                              <p:pRg st="5" end="5"/>
                                            </p:txEl>
                                          </p:spTgt>
                                        </p:tgtEl>
                                        <p:attrNameLst>
                                          <p:attrName>style.visibility</p:attrName>
                                        </p:attrNameLst>
                                      </p:cBhvr>
                                      <p:to>
                                        <p:strVal val="visible"/>
                                      </p:to>
                                    </p:set>
                                    <p:animEffect transition="in" filter="randombar(horizontal)">
                                      <p:cBhvr>
                                        <p:cTn id="31" dur="500"/>
                                        <p:tgtEl>
                                          <p:spTgt spid="238595">
                                            <p:txEl>
                                              <p:pRg st="5" end="5"/>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238595">
                                            <p:txEl>
                                              <p:pRg st="6" end="6"/>
                                            </p:txEl>
                                          </p:spTgt>
                                        </p:tgtEl>
                                        <p:attrNameLst>
                                          <p:attrName>style.visibility</p:attrName>
                                        </p:attrNameLst>
                                      </p:cBhvr>
                                      <p:to>
                                        <p:strVal val="visible"/>
                                      </p:to>
                                    </p:set>
                                    <p:animEffect transition="in" filter="randombar(horizontal)">
                                      <p:cBhvr>
                                        <p:cTn id="34" dur="500"/>
                                        <p:tgtEl>
                                          <p:spTgt spid="238595">
                                            <p:txEl>
                                              <p:pRg st="6" end="6"/>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4" presetClass="entr" presetSubtype="10" fill="hold" nodeType="clickEffect">
                                  <p:stCondLst>
                                    <p:cond delay="0"/>
                                  </p:stCondLst>
                                  <p:childTnLst>
                                    <p:set>
                                      <p:cBhvr>
                                        <p:cTn id="38" dur="1" fill="hold">
                                          <p:stCondLst>
                                            <p:cond delay="0"/>
                                          </p:stCondLst>
                                        </p:cTn>
                                        <p:tgtEl>
                                          <p:spTgt spid="238595">
                                            <p:txEl>
                                              <p:pRg st="7" end="7"/>
                                            </p:txEl>
                                          </p:spTgt>
                                        </p:tgtEl>
                                        <p:attrNameLst>
                                          <p:attrName>style.visibility</p:attrName>
                                        </p:attrNameLst>
                                      </p:cBhvr>
                                      <p:to>
                                        <p:strVal val="visible"/>
                                      </p:to>
                                    </p:set>
                                    <p:animEffect transition="in" filter="randombar(horizontal)">
                                      <p:cBhvr>
                                        <p:cTn id="39" dur="500"/>
                                        <p:tgtEl>
                                          <p:spTgt spid="2385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solidFill>
                  <a:schemeClr val="accent3">
                    <a:lumMod val="40000"/>
                    <a:lumOff val="60000"/>
                  </a:schemeClr>
                </a:solidFill>
              </a:rPr>
              <a:t>Úloha policie v rámci jednotlivých částí přípravného řízení</a:t>
            </a:r>
          </a:p>
        </p:txBody>
      </p:sp>
      <p:sp>
        <p:nvSpPr>
          <p:cNvPr id="195587" name="Rectangle 3"/>
          <p:cNvSpPr>
            <a:spLocks noGrp="1" noChangeArrowheads="1"/>
          </p:cNvSpPr>
          <p:nvPr>
            <p:ph sz="quarter" idx="1"/>
          </p:nvPr>
        </p:nvSpPr>
        <p:spPr/>
        <p:txBody>
          <a:bodyPr>
            <a:normAutofit fontScale="92500" lnSpcReduction="10000"/>
          </a:bodyPr>
          <a:lstStyle/>
          <a:p>
            <a:pPr marL="0" indent="0" algn="just">
              <a:lnSpc>
                <a:spcPct val="90000"/>
              </a:lnSpc>
              <a:buNone/>
            </a:pPr>
            <a:r>
              <a:rPr lang="cs-CZ" sz="2200" dirty="0">
                <a:solidFill>
                  <a:srgbClr val="FF9966"/>
                </a:solidFill>
              </a:rPr>
              <a:t>Prověřování:</a:t>
            </a:r>
          </a:p>
          <a:p>
            <a:pPr marL="1219200" lvl="2" indent="-304800" algn="just">
              <a:lnSpc>
                <a:spcPct val="90000"/>
              </a:lnSpc>
              <a:buClr>
                <a:srgbClr val="FFC000"/>
              </a:buClr>
            </a:pPr>
            <a:r>
              <a:rPr lang="cs-CZ" dirty="0"/>
              <a:t>šetření a opatření k odhalení skutečností nasvědčujících tomu, že byl spáchán trestný čin, a směřující ke zjištění jeho pachatele</a:t>
            </a:r>
          </a:p>
          <a:p>
            <a:pPr marL="1219200" lvl="2" indent="-304800" algn="just">
              <a:lnSpc>
                <a:spcPct val="90000"/>
              </a:lnSpc>
              <a:buClr>
                <a:srgbClr val="FFC000"/>
              </a:buClr>
            </a:pPr>
            <a:r>
              <a:rPr lang="cs-CZ" dirty="0"/>
              <a:t>zahájení trestního stíhání </a:t>
            </a:r>
          </a:p>
          <a:p>
            <a:pPr marL="1219200" lvl="2" indent="-304800" algn="just">
              <a:lnSpc>
                <a:spcPct val="90000"/>
              </a:lnSpc>
              <a:buFontTx/>
              <a:buNone/>
            </a:pPr>
            <a:endParaRPr lang="cs-CZ" dirty="0"/>
          </a:p>
          <a:p>
            <a:pPr marL="0" indent="0" algn="just">
              <a:lnSpc>
                <a:spcPct val="90000"/>
              </a:lnSpc>
              <a:buNone/>
            </a:pPr>
            <a:r>
              <a:rPr lang="cs-CZ" sz="2200" dirty="0">
                <a:solidFill>
                  <a:srgbClr val="FF9966"/>
                </a:solidFill>
              </a:rPr>
              <a:t>Vyšetřování </a:t>
            </a:r>
            <a:r>
              <a:rPr lang="cs-CZ" sz="2200" dirty="0"/>
              <a:t>– Služba kriminální policie a vyšetřování Policie ČR:</a:t>
            </a:r>
          </a:p>
          <a:p>
            <a:pPr marL="1219200" lvl="2" indent="-304800" algn="just">
              <a:lnSpc>
                <a:spcPct val="90000"/>
              </a:lnSpc>
              <a:buClr>
                <a:srgbClr val="FFC000"/>
              </a:buClr>
            </a:pPr>
            <a:r>
              <a:rPr lang="cs-CZ" dirty="0"/>
              <a:t>vyhledávání důkazů k objasnění všech základních skutečností důležitých pro posouzení případu, včetně osoby pachatele a následku trestného činu,</a:t>
            </a:r>
          </a:p>
          <a:p>
            <a:pPr marL="1219200" lvl="2" indent="-304800" algn="just">
              <a:lnSpc>
                <a:spcPct val="90000"/>
              </a:lnSpc>
              <a:buClr>
                <a:srgbClr val="FFC000"/>
              </a:buClr>
            </a:pPr>
            <a:r>
              <a:rPr lang="cs-CZ" dirty="0"/>
              <a:t>předkládá státnímu zástupci návrh na podání obžaloby + seznam navrhovaných důkazů </a:t>
            </a:r>
          </a:p>
          <a:p>
            <a:pPr marL="800100" lvl="1" indent="-342900" algn="just">
              <a:lnSpc>
                <a:spcPct val="90000"/>
              </a:lnSpc>
            </a:pPr>
            <a:r>
              <a:rPr lang="cs-CZ" sz="2200" dirty="0"/>
              <a:t>Vyšetřování, které provádí státní zástupce </a:t>
            </a:r>
          </a:p>
          <a:p>
            <a:pPr marL="1219200" lvl="2" indent="-304800" algn="just">
              <a:lnSpc>
                <a:spcPct val="90000"/>
              </a:lnSpc>
            </a:pPr>
            <a:endParaRPr lang="cs-CZ" dirty="0"/>
          </a:p>
          <a:p>
            <a:pPr marL="0" indent="0" algn="just">
              <a:lnSpc>
                <a:spcPct val="90000"/>
              </a:lnSpc>
              <a:buNone/>
            </a:pPr>
            <a:r>
              <a:rPr lang="cs-CZ" sz="2200" dirty="0">
                <a:solidFill>
                  <a:srgbClr val="FF9966"/>
                </a:solidFill>
              </a:rPr>
              <a:t>Zkrácené přípravné řízení</a:t>
            </a:r>
          </a:p>
          <a:p>
            <a:pPr marL="381000" indent="-381000" algn="just">
              <a:lnSpc>
                <a:spcPct val="90000"/>
              </a:lnSpc>
            </a:pPr>
            <a:endParaRPr lang="cs-CZ" sz="2000" dirty="0">
              <a:solidFill>
                <a:schemeClr val="bg1"/>
              </a:solidFill>
              <a:latin typeface="Microsoft Sans Serif" pitchFamily="34" charset="0"/>
            </a:endParaRPr>
          </a:p>
        </p:txBody>
      </p:sp>
      <p:pic>
        <p:nvPicPr>
          <p:cNvPr id="195589" name="Picture 5" descr="detektiv"/>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5085184"/>
            <a:ext cx="1828800" cy="1343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Effect transition="in" filter="randombar(horizontal)">
                                      <p:cBhvr>
                                        <p:cTn id="7" dur="500"/>
                                        <p:tgtEl>
                                          <p:spTgt spid="1955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95587">
                                            <p:txEl>
                                              <p:pRg st="1" end="1"/>
                                            </p:txEl>
                                          </p:spTgt>
                                        </p:tgtEl>
                                        <p:attrNameLst>
                                          <p:attrName>style.visibility</p:attrName>
                                        </p:attrNameLst>
                                      </p:cBhvr>
                                      <p:to>
                                        <p:strVal val="visible"/>
                                      </p:to>
                                    </p:set>
                                    <p:animEffect transition="in" filter="randombar(horizontal)">
                                      <p:cBhvr>
                                        <p:cTn id="12" dur="500"/>
                                        <p:tgtEl>
                                          <p:spTgt spid="195587">
                                            <p:txEl>
                                              <p:pRg st="1" end="1"/>
                                            </p:txEl>
                                          </p:spTgt>
                                        </p:tgtEl>
                                      </p:cBhvr>
                                    </p:animEffect>
                                  </p:childTnLst>
                                </p:cTn>
                              </p:par>
                              <p:par>
                                <p:cTn id="13" presetID="10" presetClass="entr" presetSubtype="0" fill="hold" nodeType="withEffect">
                                  <p:stCondLst>
                                    <p:cond delay="1000"/>
                                  </p:stCondLst>
                                  <p:childTnLst>
                                    <p:set>
                                      <p:cBhvr>
                                        <p:cTn id="14" dur="1" fill="hold">
                                          <p:stCondLst>
                                            <p:cond delay="0"/>
                                          </p:stCondLst>
                                        </p:cTn>
                                        <p:tgtEl>
                                          <p:spTgt spid="195589"/>
                                        </p:tgtEl>
                                        <p:attrNameLst>
                                          <p:attrName>style.visibility</p:attrName>
                                        </p:attrNameLst>
                                      </p:cBhvr>
                                      <p:to>
                                        <p:strVal val="visible"/>
                                      </p:to>
                                    </p:set>
                                    <p:animEffect transition="in" filter="fade">
                                      <p:cBhvr>
                                        <p:cTn id="15" dur="2000"/>
                                        <p:tgtEl>
                                          <p:spTgt spid="19558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4" presetClass="entr" presetSubtype="10" fill="hold" nodeType="clickEffect">
                                  <p:stCondLst>
                                    <p:cond delay="0"/>
                                  </p:stCondLst>
                                  <p:childTnLst>
                                    <p:set>
                                      <p:cBhvr>
                                        <p:cTn id="19" dur="1" fill="hold">
                                          <p:stCondLst>
                                            <p:cond delay="0"/>
                                          </p:stCondLst>
                                        </p:cTn>
                                        <p:tgtEl>
                                          <p:spTgt spid="195587">
                                            <p:txEl>
                                              <p:pRg st="2" end="2"/>
                                            </p:txEl>
                                          </p:spTgt>
                                        </p:tgtEl>
                                        <p:attrNameLst>
                                          <p:attrName>style.visibility</p:attrName>
                                        </p:attrNameLst>
                                      </p:cBhvr>
                                      <p:to>
                                        <p:strVal val="visible"/>
                                      </p:to>
                                    </p:set>
                                    <p:animEffect transition="in" filter="randombar(horizontal)">
                                      <p:cBhvr>
                                        <p:cTn id="20" dur="500"/>
                                        <p:tgtEl>
                                          <p:spTgt spid="195587">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4" presetClass="entr" presetSubtype="10" fill="hold" nodeType="clickEffect">
                                  <p:stCondLst>
                                    <p:cond delay="0"/>
                                  </p:stCondLst>
                                  <p:childTnLst>
                                    <p:set>
                                      <p:cBhvr>
                                        <p:cTn id="24" dur="1" fill="hold">
                                          <p:stCondLst>
                                            <p:cond delay="0"/>
                                          </p:stCondLst>
                                        </p:cTn>
                                        <p:tgtEl>
                                          <p:spTgt spid="195587">
                                            <p:txEl>
                                              <p:pRg st="4" end="4"/>
                                            </p:txEl>
                                          </p:spTgt>
                                        </p:tgtEl>
                                        <p:attrNameLst>
                                          <p:attrName>style.visibility</p:attrName>
                                        </p:attrNameLst>
                                      </p:cBhvr>
                                      <p:to>
                                        <p:strVal val="visible"/>
                                      </p:to>
                                    </p:set>
                                    <p:animEffect transition="in" filter="randombar(horizontal)">
                                      <p:cBhvr>
                                        <p:cTn id="25" dur="500"/>
                                        <p:tgtEl>
                                          <p:spTgt spid="195587">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4" presetClass="entr" presetSubtype="10" fill="hold" nodeType="clickEffect">
                                  <p:stCondLst>
                                    <p:cond delay="0"/>
                                  </p:stCondLst>
                                  <p:childTnLst>
                                    <p:set>
                                      <p:cBhvr>
                                        <p:cTn id="29" dur="1" fill="hold">
                                          <p:stCondLst>
                                            <p:cond delay="0"/>
                                          </p:stCondLst>
                                        </p:cTn>
                                        <p:tgtEl>
                                          <p:spTgt spid="195587">
                                            <p:txEl>
                                              <p:pRg st="5" end="5"/>
                                            </p:txEl>
                                          </p:spTgt>
                                        </p:tgtEl>
                                        <p:attrNameLst>
                                          <p:attrName>style.visibility</p:attrName>
                                        </p:attrNameLst>
                                      </p:cBhvr>
                                      <p:to>
                                        <p:strVal val="visible"/>
                                      </p:to>
                                    </p:set>
                                    <p:animEffect transition="in" filter="randombar(horizontal)">
                                      <p:cBhvr>
                                        <p:cTn id="30" dur="500"/>
                                        <p:tgtEl>
                                          <p:spTgt spid="195587">
                                            <p:txEl>
                                              <p:pRg st="5" end="5"/>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195587">
                                            <p:txEl>
                                              <p:pRg st="6" end="6"/>
                                            </p:txEl>
                                          </p:spTgt>
                                        </p:tgtEl>
                                        <p:attrNameLst>
                                          <p:attrName>style.visibility</p:attrName>
                                        </p:attrNameLst>
                                      </p:cBhvr>
                                      <p:to>
                                        <p:strVal val="visible"/>
                                      </p:to>
                                    </p:set>
                                    <p:animEffect transition="in" filter="randombar(horizontal)">
                                      <p:cBhvr>
                                        <p:cTn id="33" dur="500"/>
                                        <p:tgtEl>
                                          <p:spTgt spid="195587">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4" presetClass="entr" presetSubtype="10" fill="hold" nodeType="clickEffect">
                                  <p:stCondLst>
                                    <p:cond delay="0"/>
                                  </p:stCondLst>
                                  <p:childTnLst>
                                    <p:set>
                                      <p:cBhvr>
                                        <p:cTn id="37" dur="1" fill="hold">
                                          <p:stCondLst>
                                            <p:cond delay="0"/>
                                          </p:stCondLst>
                                        </p:cTn>
                                        <p:tgtEl>
                                          <p:spTgt spid="195587">
                                            <p:txEl>
                                              <p:pRg st="7" end="7"/>
                                            </p:txEl>
                                          </p:spTgt>
                                        </p:tgtEl>
                                        <p:attrNameLst>
                                          <p:attrName>style.visibility</p:attrName>
                                        </p:attrNameLst>
                                      </p:cBhvr>
                                      <p:to>
                                        <p:strVal val="visible"/>
                                      </p:to>
                                    </p:set>
                                    <p:animEffect transition="in" filter="randombar(horizontal)">
                                      <p:cBhvr>
                                        <p:cTn id="38" dur="500"/>
                                        <p:tgtEl>
                                          <p:spTgt spid="195587">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4" presetClass="entr" presetSubtype="10" fill="hold" nodeType="clickEffect">
                                  <p:stCondLst>
                                    <p:cond delay="0"/>
                                  </p:stCondLst>
                                  <p:childTnLst>
                                    <p:set>
                                      <p:cBhvr>
                                        <p:cTn id="42" dur="1" fill="hold">
                                          <p:stCondLst>
                                            <p:cond delay="0"/>
                                          </p:stCondLst>
                                        </p:cTn>
                                        <p:tgtEl>
                                          <p:spTgt spid="195587">
                                            <p:txEl>
                                              <p:pRg st="9" end="9"/>
                                            </p:txEl>
                                          </p:spTgt>
                                        </p:tgtEl>
                                        <p:attrNameLst>
                                          <p:attrName>style.visibility</p:attrName>
                                        </p:attrNameLst>
                                      </p:cBhvr>
                                      <p:to>
                                        <p:strVal val="visible"/>
                                      </p:to>
                                    </p:set>
                                    <p:animEffect transition="in" filter="randombar(horizontal)">
                                      <p:cBhvr>
                                        <p:cTn id="43" dur="500"/>
                                        <p:tgtEl>
                                          <p:spTgt spid="19558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normAutofit/>
          </a:bodyPr>
          <a:lstStyle/>
          <a:p>
            <a:r>
              <a:rPr lang="cs-CZ" sz="3600" dirty="0">
                <a:solidFill>
                  <a:schemeClr val="accent3">
                    <a:lumMod val="40000"/>
                    <a:lumOff val="60000"/>
                  </a:schemeClr>
                </a:solidFill>
              </a:rPr>
              <a:t>Státní zastupitelství v trestním řízení</a:t>
            </a:r>
          </a:p>
        </p:txBody>
      </p:sp>
      <p:sp>
        <p:nvSpPr>
          <p:cNvPr id="196611" name="Rectangle 3"/>
          <p:cNvSpPr>
            <a:spLocks noGrp="1" noChangeArrowheads="1"/>
          </p:cNvSpPr>
          <p:nvPr>
            <p:ph sz="quarter" idx="1"/>
          </p:nvPr>
        </p:nvSpPr>
        <p:spPr/>
        <p:txBody>
          <a:bodyPr>
            <a:noAutofit/>
          </a:bodyPr>
          <a:lstStyle/>
          <a:p>
            <a:pPr marL="381000" indent="-381000" algn="just"/>
            <a:r>
              <a:rPr lang="cs-CZ" sz="2000" dirty="0"/>
              <a:t>Historie veřejné žaloby</a:t>
            </a:r>
          </a:p>
          <a:p>
            <a:pPr marL="381000" indent="-381000" algn="just"/>
            <a:r>
              <a:rPr lang="cs-CZ" sz="2000" dirty="0"/>
              <a:t>Definice:</a:t>
            </a:r>
          </a:p>
          <a:p>
            <a:pPr marL="381000" indent="-381000" algn="just">
              <a:buFontTx/>
              <a:buNone/>
            </a:pPr>
            <a:r>
              <a:rPr lang="cs-CZ" sz="2000" dirty="0"/>
              <a:t>	</a:t>
            </a:r>
            <a:r>
              <a:rPr lang="cs-CZ" sz="2000" dirty="0">
                <a:solidFill>
                  <a:srgbClr val="FF9966"/>
                </a:solidFill>
              </a:rPr>
              <a:t>Soustava úřadů státu, určených k zastupování státu při ochraně veřejného zájmu ve věcech svěřených zákonem do působnosti státního zastupitelství.</a:t>
            </a:r>
          </a:p>
          <a:p>
            <a:pPr marL="381000" indent="-381000" algn="just"/>
            <a:r>
              <a:rPr lang="cs-CZ" sz="2000" dirty="0">
                <a:solidFill>
                  <a:srgbClr val="FF9966"/>
                </a:solidFill>
              </a:rPr>
              <a:t>Orgán veřejné žaloby </a:t>
            </a:r>
            <a:r>
              <a:rPr lang="cs-CZ" sz="2000" dirty="0"/>
              <a:t>v trestním řízení, plní i další úkoly vyplývající z trestního řádu, podílí se na prevenci kriminality a poskytování pomoci obětem trestných činů.  </a:t>
            </a:r>
          </a:p>
          <a:p>
            <a:pPr marL="381000" indent="-381000" algn="just"/>
            <a:r>
              <a:rPr lang="cs-CZ" sz="2000" dirty="0">
                <a:solidFill>
                  <a:srgbClr val="FF9966"/>
                </a:solidFill>
              </a:rPr>
              <a:t>Soustava státního zastupitelství</a:t>
            </a:r>
            <a:r>
              <a:rPr lang="cs-CZ" sz="2000" dirty="0"/>
              <a:t>:</a:t>
            </a:r>
          </a:p>
          <a:p>
            <a:pPr marL="800100" lvl="1" indent="-342900" algn="just"/>
            <a:r>
              <a:rPr lang="cs-CZ" sz="2000" dirty="0"/>
              <a:t>Nejvyšší státní zastupitelství (Brno)</a:t>
            </a:r>
          </a:p>
          <a:p>
            <a:pPr marL="800100" lvl="1" indent="-342900" algn="just"/>
            <a:r>
              <a:rPr lang="cs-CZ" sz="2000" dirty="0"/>
              <a:t>Vrchní státní zastupitelství  (Praha, Olomouc)</a:t>
            </a:r>
          </a:p>
          <a:p>
            <a:pPr marL="800100" lvl="1" indent="-342900" algn="just"/>
            <a:r>
              <a:rPr lang="cs-CZ" sz="2000" dirty="0"/>
              <a:t>Krajská státní zastupitelství (Praha, České Budějovice, Ústí nad Labem, Hradec Králové, Plzeň, Brno, Ostrava)</a:t>
            </a:r>
          </a:p>
          <a:p>
            <a:pPr marL="800100" lvl="1" indent="-342900" algn="just"/>
            <a:r>
              <a:rPr lang="cs-CZ" sz="2000" dirty="0"/>
              <a:t>Okresní státní zastupitelství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randombar(horizontal)">
                                      <p:cBhvr>
                                        <p:cTn id="7" dur="500"/>
                                        <p:tgtEl>
                                          <p:spTgt spid="1966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96611">
                                            <p:txEl>
                                              <p:pRg st="0" end="0"/>
                                            </p:txEl>
                                          </p:spTgt>
                                        </p:tgtEl>
                                        <p:attrNameLst>
                                          <p:attrName>style.visibility</p:attrName>
                                        </p:attrNameLst>
                                      </p:cBhvr>
                                      <p:to>
                                        <p:strVal val="visible"/>
                                      </p:to>
                                    </p:set>
                                    <p:animEffect transition="in" filter="randombar(horizontal)">
                                      <p:cBhvr>
                                        <p:cTn id="12" dur="500"/>
                                        <p:tgtEl>
                                          <p:spTgt spid="1966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196611">
                                            <p:txEl>
                                              <p:pRg st="1" end="1"/>
                                            </p:txEl>
                                          </p:spTgt>
                                        </p:tgtEl>
                                        <p:attrNameLst>
                                          <p:attrName>style.visibility</p:attrName>
                                        </p:attrNameLst>
                                      </p:cBhvr>
                                      <p:to>
                                        <p:strVal val="visible"/>
                                      </p:to>
                                    </p:set>
                                    <p:animEffect transition="in" filter="randombar(horizontal)">
                                      <p:cBhvr>
                                        <p:cTn id="17" dur="500"/>
                                        <p:tgtEl>
                                          <p:spTgt spid="1966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196611">
                                            <p:txEl>
                                              <p:pRg st="2" end="2"/>
                                            </p:txEl>
                                          </p:spTgt>
                                        </p:tgtEl>
                                        <p:attrNameLst>
                                          <p:attrName>style.visibility</p:attrName>
                                        </p:attrNameLst>
                                      </p:cBhvr>
                                      <p:to>
                                        <p:strVal val="visible"/>
                                      </p:to>
                                    </p:set>
                                    <p:animEffect transition="in" filter="randombar(horizontal)">
                                      <p:cBhvr>
                                        <p:cTn id="22" dur="500"/>
                                        <p:tgtEl>
                                          <p:spTgt spid="19661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196611">
                                            <p:txEl>
                                              <p:pRg st="3" end="3"/>
                                            </p:txEl>
                                          </p:spTgt>
                                        </p:tgtEl>
                                        <p:attrNameLst>
                                          <p:attrName>style.visibility</p:attrName>
                                        </p:attrNameLst>
                                      </p:cBhvr>
                                      <p:to>
                                        <p:strVal val="visible"/>
                                      </p:to>
                                    </p:set>
                                    <p:animEffect transition="in" filter="randombar(horizontal)">
                                      <p:cBhvr>
                                        <p:cTn id="27" dur="500"/>
                                        <p:tgtEl>
                                          <p:spTgt spid="19661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196611">
                                            <p:txEl>
                                              <p:pRg st="4" end="4"/>
                                            </p:txEl>
                                          </p:spTgt>
                                        </p:tgtEl>
                                        <p:attrNameLst>
                                          <p:attrName>style.visibility</p:attrName>
                                        </p:attrNameLst>
                                      </p:cBhvr>
                                      <p:to>
                                        <p:strVal val="visible"/>
                                      </p:to>
                                    </p:set>
                                    <p:animEffect transition="in" filter="randombar(horizontal)">
                                      <p:cBhvr>
                                        <p:cTn id="32" dur="500"/>
                                        <p:tgtEl>
                                          <p:spTgt spid="19661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196611">
                                            <p:txEl>
                                              <p:pRg st="5" end="5"/>
                                            </p:txEl>
                                          </p:spTgt>
                                        </p:tgtEl>
                                        <p:attrNameLst>
                                          <p:attrName>style.visibility</p:attrName>
                                        </p:attrNameLst>
                                      </p:cBhvr>
                                      <p:to>
                                        <p:strVal val="visible"/>
                                      </p:to>
                                    </p:set>
                                    <p:animEffect transition="in" filter="randombar(horizontal)">
                                      <p:cBhvr>
                                        <p:cTn id="37" dur="500"/>
                                        <p:tgtEl>
                                          <p:spTgt spid="196611">
                                            <p:txEl>
                                              <p:pRg st="5" end="5"/>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196611">
                                            <p:txEl>
                                              <p:pRg st="6" end="6"/>
                                            </p:txEl>
                                          </p:spTgt>
                                        </p:tgtEl>
                                        <p:attrNameLst>
                                          <p:attrName>style.visibility</p:attrName>
                                        </p:attrNameLst>
                                      </p:cBhvr>
                                      <p:to>
                                        <p:strVal val="visible"/>
                                      </p:to>
                                    </p:set>
                                    <p:animEffect transition="in" filter="randombar(horizontal)">
                                      <p:cBhvr>
                                        <p:cTn id="40" dur="500"/>
                                        <p:tgtEl>
                                          <p:spTgt spid="196611">
                                            <p:txEl>
                                              <p:pRg st="6" end="6"/>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196611">
                                            <p:txEl>
                                              <p:pRg st="7" end="7"/>
                                            </p:txEl>
                                          </p:spTgt>
                                        </p:tgtEl>
                                        <p:attrNameLst>
                                          <p:attrName>style.visibility</p:attrName>
                                        </p:attrNameLst>
                                      </p:cBhvr>
                                      <p:to>
                                        <p:strVal val="visible"/>
                                      </p:to>
                                    </p:set>
                                    <p:animEffect transition="in" filter="randombar(horizontal)">
                                      <p:cBhvr>
                                        <p:cTn id="43" dur="500"/>
                                        <p:tgtEl>
                                          <p:spTgt spid="196611">
                                            <p:txEl>
                                              <p:pRg st="7" end="7"/>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196611">
                                            <p:txEl>
                                              <p:pRg st="8" end="8"/>
                                            </p:txEl>
                                          </p:spTgt>
                                        </p:tgtEl>
                                        <p:attrNameLst>
                                          <p:attrName>style.visibility</p:attrName>
                                        </p:attrNameLst>
                                      </p:cBhvr>
                                      <p:to>
                                        <p:strVal val="visible"/>
                                      </p:to>
                                    </p:set>
                                    <p:animEffect transition="in" filter="randombar(horizontal)">
                                      <p:cBhvr>
                                        <p:cTn id="46" dur="500"/>
                                        <p:tgtEl>
                                          <p:spTgt spid="1966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solidFill>
                  <a:schemeClr val="accent3">
                    <a:lumMod val="40000"/>
                    <a:lumOff val="60000"/>
                  </a:schemeClr>
                </a:solidFill>
              </a:rPr>
              <a:t>Státní zastupitelství v trestním řízení</a:t>
            </a:r>
            <a:endParaRPr lang="cs-CZ" sz="3600" dirty="0"/>
          </a:p>
        </p:txBody>
      </p:sp>
      <p:sp>
        <p:nvSpPr>
          <p:cNvPr id="197635" name="Rectangle 3"/>
          <p:cNvSpPr>
            <a:spLocks noGrp="1" noChangeArrowheads="1"/>
          </p:cNvSpPr>
          <p:nvPr>
            <p:ph sz="quarter" idx="1"/>
          </p:nvPr>
        </p:nvSpPr>
        <p:spPr/>
        <p:txBody>
          <a:bodyPr/>
          <a:lstStyle/>
          <a:p>
            <a:pPr marL="381000" indent="-381000" algn="just">
              <a:lnSpc>
                <a:spcPct val="90000"/>
              </a:lnSpc>
            </a:pPr>
            <a:r>
              <a:rPr lang="cs-CZ" sz="2000" dirty="0">
                <a:solidFill>
                  <a:schemeClr val="accent2">
                    <a:lumMod val="40000"/>
                    <a:lumOff val="60000"/>
                  </a:schemeClr>
                </a:solidFill>
              </a:rPr>
              <a:t>Postavení ve vztahu k Ministerstvu spravedlnosti</a:t>
            </a:r>
          </a:p>
          <a:p>
            <a:pPr marL="381000" indent="-381000" algn="just">
              <a:lnSpc>
                <a:spcPct val="90000"/>
              </a:lnSpc>
            </a:pPr>
            <a:r>
              <a:rPr lang="cs-CZ" sz="2000" dirty="0">
                <a:solidFill>
                  <a:schemeClr val="accent2">
                    <a:lumMod val="40000"/>
                    <a:lumOff val="60000"/>
                  </a:schemeClr>
                </a:solidFill>
              </a:rPr>
              <a:t>Úloha</a:t>
            </a:r>
            <a:r>
              <a:rPr lang="cs-CZ" sz="2000" dirty="0"/>
              <a:t> státního zástupce </a:t>
            </a:r>
            <a:r>
              <a:rPr lang="cs-CZ" sz="2000" dirty="0">
                <a:solidFill>
                  <a:schemeClr val="accent2">
                    <a:lumMod val="40000"/>
                    <a:lumOff val="60000"/>
                  </a:schemeClr>
                </a:solidFill>
              </a:rPr>
              <a:t>v přípravném řízení</a:t>
            </a:r>
            <a:r>
              <a:rPr lang="cs-CZ" sz="2000" dirty="0"/>
              <a:t>:</a:t>
            </a:r>
          </a:p>
          <a:p>
            <a:pPr marL="800100" lvl="1" indent="-342900" algn="just">
              <a:lnSpc>
                <a:spcPct val="90000"/>
              </a:lnSpc>
            </a:pPr>
            <a:r>
              <a:rPr lang="cs-CZ" sz="2000" dirty="0"/>
              <a:t>orgán činný v trestním řízení</a:t>
            </a:r>
          </a:p>
          <a:p>
            <a:pPr marL="800100" lvl="1" indent="-342900" algn="just">
              <a:lnSpc>
                <a:spcPct val="90000"/>
              </a:lnSpc>
            </a:pPr>
            <a:r>
              <a:rPr lang="cs-CZ" sz="2000" dirty="0"/>
              <a:t>povinnost stíhat všechny trestné činy, o nichž se dozví</a:t>
            </a:r>
          </a:p>
          <a:p>
            <a:pPr marL="800100" lvl="1" indent="-342900" algn="just">
              <a:lnSpc>
                <a:spcPct val="90000"/>
              </a:lnSpc>
            </a:pPr>
            <a:r>
              <a:rPr lang="cs-CZ" sz="2000" dirty="0"/>
              <a:t>odpovídá za zákonnost průběhu přípravného řízení</a:t>
            </a:r>
          </a:p>
          <a:p>
            <a:pPr marL="800100" lvl="1" indent="-342900" algn="just">
              <a:lnSpc>
                <a:spcPct val="90000"/>
              </a:lnSpc>
            </a:pPr>
            <a:r>
              <a:rPr lang="cs-CZ" sz="2000" dirty="0"/>
              <a:t>dozor státního zástupce v přípravném řízení</a:t>
            </a:r>
          </a:p>
          <a:p>
            <a:pPr marL="800100" lvl="1" indent="-342900" algn="just">
              <a:lnSpc>
                <a:spcPct val="90000"/>
              </a:lnSpc>
            </a:pPr>
            <a:r>
              <a:rPr lang="cs-CZ" sz="2000" dirty="0"/>
              <a:t>výlučná oprávnění státního </a:t>
            </a:r>
            <a:r>
              <a:rPr lang="cs-CZ" sz="2000" dirty="0" smtClean="0"/>
              <a:t>zástupce</a:t>
            </a:r>
            <a:endParaRPr lang="cs-CZ" sz="2000" dirty="0"/>
          </a:p>
          <a:p>
            <a:pPr marL="800100" lvl="1" indent="-342900" algn="just">
              <a:lnSpc>
                <a:spcPct val="90000"/>
              </a:lnSpc>
            </a:pPr>
            <a:r>
              <a:rPr lang="cs-CZ" sz="2000" dirty="0"/>
              <a:t>vypracovává a podává obžalobu</a:t>
            </a:r>
          </a:p>
          <a:p>
            <a:pPr marL="381000" indent="-381000" algn="just">
              <a:lnSpc>
                <a:spcPct val="90000"/>
              </a:lnSpc>
            </a:pPr>
            <a:r>
              <a:rPr lang="cs-CZ" sz="2000" dirty="0">
                <a:solidFill>
                  <a:schemeClr val="accent2">
                    <a:lumMod val="40000"/>
                    <a:lumOff val="60000"/>
                  </a:schemeClr>
                </a:solidFill>
              </a:rPr>
              <a:t>Úloha</a:t>
            </a:r>
            <a:r>
              <a:rPr lang="cs-CZ" sz="2000" dirty="0"/>
              <a:t> státního zástupce </a:t>
            </a:r>
            <a:r>
              <a:rPr lang="cs-CZ" sz="2000" dirty="0">
                <a:solidFill>
                  <a:schemeClr val="accent2">
                    <a:lumMod val="40000"/>
                    <a:lumOff val="60000"/>
                  </a:schemeClr>
                </a:solidFill>
              </a:rPr>
              <a:t>v řízení před soudem</a:t>
            </a:r>
            <a:r>
              <a:rPr lang="cs-CZ" sz="2000" dirty="0"/>
              <a:t>:</a:t>
            </a:r>
          </a:p>
          <a:p>
            <a:pPr marL="800100" lvl="1" indent="-342900" algn="just">
              <a:lnSpc>
                <a:spcPct val="90000"/>
              </a:lnSpc>
            </a:pPr>
            <a:r>
              <a:rPr lang="cs-CZ" sz="2000" dirty="0"/>
              <a:t>postavení strany (na rozdíl od přípravného řízení)</a:t>
            </a:r>
          </a:p>
          <a:p>
            <a:pPr marL="800100" lvl="1" indent="-342900" algn="just">
              <a:lnSpc>
                <a:spcPct val="90000"/>
              </a:lnSpc>
            </a:pPr>
            <a:r>
              <a:rPr lang="cs-CZ" sz="2000" dirty="0"/>
              <a:t>povinnost účastnit se hlavního líčení</a:t>
            </a:r>
          </a:p>
          <a:p>
            <a:pPr marL="800100" lvl="1" indent="-342900" algn="just">
              <a:lnSpc>
                <a:spcPct val="90000"/>
              </a:lnSpc>
              <a:buFontTx/>
              <a:buNone/>
            </a:pPr>
            <a:r>
              <a:rPr lang="cs-CZ" sz="2000" dirty="0">
                <a:solidFill>
                  <a:schemeClr val="bg1"/>
                </a:solidFill>
                <a:latin typeface="Microsoft Sans Serif"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Effect transition="in" filter="randombar(horizontal)">
                                      <p:cBhvr>
                                        <p:cTn id="7" dur="500"/>
                                        <p:tgtEl>
                                          <p:spTgt spid="197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97635">
                                            <p:txEl>
                                              <p:pRg st="1" end="1"/>
                                            </p:txEl>
                                          </p:spTgt>
                                        </p:tgtEl>
                                        <p:attrNameLst>
                                          <p:attrName>style.visibility</p:attrName>
                                        </p:attrNameLst>
                                      </p:cBhvr>
                                      <p:to>
                                        <p:strVal val="visible"/>
                                      </p:to>
                                    </p:set>
                                    <p:animEffect transition="in" filter="randombar(horizontal)">
                                      <p:cBhvr>
                                        <p:cTn id="12" dur="500"/>
                                        <p:tgtEl>
                                          <p:spTgt spid="197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197635">
                                            <p:txEl>
                                              <p:pRg st="2" end="2"/>
                                            </p:txEl>
                                          </p:spTgt>
                                        </p:tgtEl>
                                        <p:attrNameLst>
                                          <p:attrName>style.visibility</p:attrName>
                                        </p:attrNameLst>
                                      </p:cBhvr>
                                      <p:to>
                                        <p:strVal val="visible"/>
                                      </p:to>
                                    </p:set>
                                    <p:animEffect transition="in" filter="randombar(horizontal)">
                                      <p:cBhvr>
                                        <p:cTn id="17" dur="500"/>
                                        <p:tgtEl>
                                          <p:spTgt spid="197635">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197635">
                                            <p:txEl>
                                              <p:pRg st="3" end="3"/>
                                            </p:txEl>
                                          </p:spTgt>
                                        </p:tgtEl>
                                        <p:attrNameLst>
                                          <p:attrName>style.visibility</p:attrName>
                                        </p:attrNameLst>
                                      </p:cBhvr>
                                      <p:to>
                                        <p:strVal val="visible"/>
                                      </p:to>
                                    </p:set>
                                    <p:animEffect transition="in" filter="randombar(horizontal)">
                                      <p:cBhvr>
                                        <p:cTn id="20" dur="500"/>
                                        <p:tgtEl>
                                          <p:spTgt spid="197635">
                                            <p:txEl>
                                              <p:pRg st="3" end="3"/>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197635">
                                            <p:txEl>
                                              <p:pRg st="4" end="4"/>
                                            </p:txEl>
                                          </p:spTgt>
                                        </p:tgtEl>
                                        <p:attrNameLst>
                                          <p:attrName>style.visibility</p:attrName>
                                        </p:attrNameLst>
                                      </p:cBhvr>
                                      <p:to>
                                        <p:strVal val="visible"/>
                                      </p:to>
                                    </p:set>
                                    <p:animEffect transition="in" filter="randombar(horizontal)">
                                      <p:cBhvr>
                                        <p:cTn id="23" dur="500"/>
                                        <p:tgtEl>
                                          <p:spTgt spid="197635">
                                            <p:txEl>
                                              <p:pRg st="4" end="4"/>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197635">
                                            <p:txEl>
                                              <p:pRg st="5" end="5"/>
                                            </p:txEl>
                                          </p:spTgt>
                                        </p:tgtEl>
                                        <p:attrNameLst>
                                          <p:attrName>style.visibility</p:attrName>
                                        </p:attrNameLst>
                                      </p:cBhvr>
                                      <p:to>
                                        <p:strVal val="visible"/>
                                      </p:to>
                                    </p:set>
                                    <p:animEffect transition="in" filter="randombar(horizontal)">
                                      <p:cBhvr>
                                        <p:cTn id="26" dur="500"/>
                                        <p:tgtEl>
                                          <p:spTgt spid="197635">
                                            <p:txEl>
                                              <p:pRg st="5" end="5"/>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197635">
                                            <p:txEl>
                                              <p:pRg st="6" end="6"/>
                                            </p:txEl>
                                          </p:spTgt>
                                        </p:tgtEl>
                                        <p:attrNameLst>
                                          <p:attrName>style.visibility</p:attrName>
                                        </p:attrNameLst>
                                      </p:cBhvr>
                                      <p:to>
                                        <p:strVal val="visible"/>
                                      </p:to>
                                    </p:set>
                                    <p:animEffect transition="in" filter="randombar(horizontal)">
                                      <p:cBhvr>
                                        <p:cTn id="29" dur="500"/>
                                        <p:tgtEl>
                                          <p:spTgt spid="197635">
                                            <p:txEl>
                                              <p:pRg st="6" end="6"/>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197635">
                                            <p:txEl>
                                              <p:pRg st="7" end="7"/>
                                            </p:txEl>
                                          </p:spTgt>
                                        </p:tgtEl>
                                        <p:attrNameLst>
                                          <p:attrName>style.visibility</p:attrName>
                                        </p:attrNameLst>
                                      </p:cBhvr>
                                      <p:to>
                                        <p:strVal val="visible"/>
                                      </p:to>
                                    </p:set>
                                    <p:animEffect transition="in" filter="randombar(horizontal)">
                                      <p:cBhvr>
                                        <p:cTn id="32" dur="500"/>
                                        <p:tgtEl>
                                          <p:spTgt spid="197635">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197635">
                                            <p:txEl>
                                              <p:pRg st="8" end="8"/>
                                            </p:txEl>
                                          </p:spTgt>
                                        </p:tgtEl>
                                        <p:attrNameLst>
                                          <p:attrName>style.visibility</p:attrName>
                                        </p:attrNameLst>
                                      </p:cBhvr>
                                      <p:to>
                                        <p:strVal val="visible"/>
                                      </p:to>
                                    </p:set>
                                    <p:animEffect transition="in" filter="randombar(horizontal)">
                                      <p:cBhvr>
                                        <p:cTn id="37" dur="500"/>
                                        <p:tgtEl>
                                          <p:spTgt spid="197635">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nodeType="clickEffect">
                                  <p:stCondLst>
                                    <p:cond delay="0"/>
                                  </p:stCondLst>
                                  <p:childTnLst>
                                    <p:set>
                                      <p:cBhvr>
                                        <p:cTn id="41" dur="1" fill="hold">
                                          <p:stCondLst>
                                            <p:cond delay="0"/>
                                          </p:stCondLst>
                                        </p:cTn>
                                        <p:tgtEl>
                                          <p:spTgt spid="197635">
                                            <p:txEl>
                                              <p:pRg st="9" end="9"/>
                                            </p:txEl>
                                          </p:spTgt>
                                        </p:tgtEl>
                                        <p:attrNameLst>
                                          <p:attrName>style.visibility</p:attrName>
                                        </p:attrNameLst>
                                      </p:cBhvr>
                                      <p:to>
                                        <p:strVal val="visible"/>
                                      </p:to>
                                    </p:set>
                                    <p:animEffect transition="in" filter="randombar(horizontal)">
                                      <p:cBhvr>
                                        <p:cTn id="42" dur="500"/>
                                        <p:tgtEl>
                                          <p:spTgt spid="197635">
                                            <p:txEl>
                                              <p:pRg st="9" end="9"/>
                                            </p:txEl>
                                          </p:spTgt>
                                        </p:tgtEl>
                                      </p:cBhvr>
                                    </p:animEffect>
                                  </p:childTnLst>
                                </p:cTn>
                              </p:par>
                              <p:par>
                                <p:cTn id="43" presetID="14" presetClass="entr" presetSubtype="10" fill="hold" nodeType="withEffect">
                                  <p:stCondLst>
                                    <p:cond delay="0"/>
                                  </p:stCondLst>
                                  <p:childTnLst>
                                    <p:set>
                                      <p:cBhvr>
                                        <p:cTn id="44" dur="1" fill="hold">
                                          <p:stCondLst>
                                            <p:cond delay="0"/>
                                          </p:stCondLst>
                                        </p:cTn>
                                        <p:tgtEl>
                                          <p:spTgt spid="197635">
                                            <p:txEl>
                                              <p:pRg st="10" end="10"/>
                                            </p:txEl>
                                          </p:spTgt>
                                        </p:tgtEl>
                                        <p:attrNameLst>
                                          <p:attrName>style.visibility</p:attrName>
                                        </p:attrNameLst>
                                      </p:cBhvr>
                                      <p:to>
                                        <p:strVal val="visible"/>
                                      </p:to>
                                    </p:set>
                                    <p:animEffect transition="in" filter="randombar(horizontal)">
                                      <p:cBhvr>
                                        <p:cTn id="45" dur="500"/>
                                        <p:tgtEl>
                                          <p:spTgt spid="1976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noAutofit/>
          </a:bodyPr>
          <a:lstStyle/>
          <a:p>
            <a:r>
              <a:rPr lang="cs-CZ" sz="3600" dirty="0">
                <a:solidFill>
                  <a:schemeClr val="accent3">
                    <a:lumMod val="40000"/>
                    <a:lumOff val="60000"/>
                  </a:schemeClr>
                </a:solidFill>
              </a:rPr>
              <a:t>Úkoly a soustava soudů v trestním řízení</a:t>
            </a:r>
          </a:p>
        </p:txBody>
      </p:sp>
      <p:sp>
        <p:nvSpPr>
          <p:cNvPr id="198659" name="Rectangle 3"/>
          <p:cNvSpPr>
            <a:spLocks noGrp="1" noChangeArrowheads="1"/>
          </p:cNvSpPr>
          <p:nvPr>
            <p:ph sz="quarter" idx="1"/>
          </p:nvPr>
        </p:nvSpPr>
        <p:spPr/>
        <p:txBody>
          <a:bodyPr>
            <a:normAutofit/>
          </a:bodyPr>
          <a:lstStyle/>
          <a:p>
            <a:pPr marL="381000" indent="-381000" algn="just"/>
            <a:r>
              <a:rPr lang="cs-CZ" sz="2000" dirty="0">
                <a:solidFill>
                  <a:schemeClr val="accent3">
                    <a:lumMod val="60000"/>
                    <a:lumOff val="40000"/>
                  </a:schemeClr>
                </a:solidFill>
              </a:rPr>
              <a:t>Historický vývoj</a:t>
            </a:r>
          </a:p>
          <a:p>
            <a:pPr marL="381000" indent="-381000" algn="just"/>
            <a:r>
              <a:rPr lang="cs-CZ" sz="2000" dirty="0"/>
              <a:t>Poslání soudů </a:t>
            </a:r>
          </a:p>
          <a:p>
            <a:pPr marL="381000" indent="-381000" algn="just"/>
            <a:r>
              <a:rPr lang="cs-CZ" sz="2000" dirty="0">
                <a:solidFill>
                  <a:schemeClr val="accent3">
                    <a:lumMod val="60000"/>
                    <a:lumOff val="40000"/>
                  </a:schemeClr>
                </a:solidFill>
              </a:rPr>
              <a:t>Struktura</a:t>
            </a:r>
            <a:r>
              <a:rPr lang="cs-CZ" sz="2000" dirty="0"/>
              <a:t> soudů:</a:t>
            </a:r>
          </a:p>
          <a:p>
            <a:pPr marL="1219200" lvl="2" indent="-304800" algn="just"/>
            <a:r>
              <a:rPr lang="cs-CZ" sz="2000" dirty="0"/>
              <a:t>Nejvyšší soud (Brno)</a:t>
            </a:r>
          </a:p>
          <a:p>
            <a:pPr marL="1219200" lvl="2" indent="-304800" algn="just"/>
            <a:r>
              <a:rPr lang="cs-CZ" sz="2000" dirty="0"/>
              <a:t>Vrchní soudy (Praha, Olomouc)</a:t>
            </a:r>
          </a:p>
          <a:p>
            <a:pPr marL="1219200" lvl="2" indent="-304800" algn="just"/>
            <a:r>
              <a:rPr lang="cs-CZ" sz="2000" dirty="0"/>
              <a:t>Krajské soudy (Praha, České Budějovice, Ústí nad Labem, Hradec Králové, Plzeň, Brno, Ostrava)</a:t>
            </a:r>
          </a:p>
          <a:p>
            <a:pPr marL="1219200" lvl="2" indent="-304800" algn="just"/>
            <a:r>
              <a:rPr lang="cs-CZ" sz="2000" dirty="0"/>
              <a:t>Okresní soudy</a:t>
            </a:r>
          </a:p>
          <a:p>
            <a:pPr marL="1219200" lvl="2" indent="-304800" algn="just"/>
            <a:r>
              <a:rPr lang="cs-CZ" sz="2000" dirty="0"/>
              <a:t>Zvláštní postavení – Ústavní soud</a:t>
            </a:r>
          </a:p>
          <a:p>
            <a:pPr marL="381000" indent="-381000" algn="just"/>
            <a:r>
              <a:rPr lang="cs-CZ" sz="2000" dirty="0">
                <a:solidFill>
                  <a:schemeClr val="accent3">
                    <a:lumMod val="60000"/>
                    <a:lumOff val="40000"/>
                  </a:schemeClr>
                </a:solidFill>
              </a:rPr>
              <a:t>Úkoly</a:t>
            </a:r>
            <a:r>
              <a:rPr lang="cs-CZ" sz="2000" dirty="0"/>
              <a:t> soudů</a:t>
            </a:r>
          </a:p>
          <a:p>
            <a:pPr marL="1165860" lvl="2" indent="-342900" algn="just"/>
            <a:r>
              <a:rPr lang="cs-CZ" sz="2000" dirty="0"/>
              <a:t>Rozhodují o vině a trestu za trestné činy </a:t>
            </a:r>
          </a:p>
        </p:txBody>
      </p:sp>
      <p:pic>
        <p:nvPicPr>
          <p:cNvPr id="198661" name="Picture 5" descr="Judge_stand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77050" y="4221163"/>
            <a:ext cx="1330325" cy="201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98658"/>
                                        </p:tgtEl>
                                        <p:attrNameLst>
                                          <p:attrName>style.visibility</p:attrName>
                                        </p:attrNameLst>
                                      </p:cBhvr>
                                      <p:to>
                                        <p:strVal val="visible"/>
                                      </p:to>
                                    </p:set>
                                    <p:animEffect transition="in" filter="randombar(horizontal)">
                                      <p:cBhvr>
                                        <p:cTn id="7" dur="500"/>
                                        <p:tgtEl>
                                          <p:spTgt spid="198658"/>
                                        </p:tgtEl>
                                      </p:cBhvr>
                                    </p:animEffect>
                                  </p:childTnLst>
                                </p:cTn>
                              </p:par>
                              <p:par>
                                <p:cTn id="8" presetID="14" presetClass="entr" presetSubtype="10" fill="hold" nodeType="withEffect">
                                  <p:stCondLst>
                                    <p:cond delay="1000"/>
                                  </p:stCondLst>
                                  <p:childTnLst>
                                    <p:set>
                                      <p:cBhvr>
                                        <p:cTn id="9" dur="1" fill="hold">
                                          <p:stCondLst>
                                            <p:cond delay="0"/>
                                          </p:stCondLst>
                                        </p:cTn>
                                        <p:tgtEl>
                                          <p:spTgt spid="198659">
                                            <p:txEl>
                                              <p:pRg st="0" end="0"/>
                                            </p:txEl>
                                          </p:spTgt>
                                        </p:tgtEl>
                                        <p:attrNameLst>
                                          <p:attrName>style.visibility</p:attrName>
                                        </p:attrNameLst>
                                      </p:cBhvr>
                                      <p:to>
                                        <p:strVal val="visible"/>
                                      </p:to>
                                    </p:set>
                                    <p:animEffect transition="in" filter="randombar(horizontal)">
                                      <p:cBhvr>
                                        <p:cTn id="10" dur="500"/>
                                        <p:tgtEl>
                                          <p:spTgt spid="198659">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nodeType="clickEffect">
                                  <p:stCondLst>
                                    <p:cond delay="0"/>
                                  </p:stCondLst>
                                  <p:childTnLst>
                                    <p:set>
                                      <p:cBhvr>
                                        <p:cTn id="14" dur="1" fill="hold">
                                          <p:stCondLst>
                                            <p:cond delay="0"/>
                                          </p:stCondLst>
                                        </p:cTn>
                                        <p:tgtEl>
                                          <p:spTgt spid="198659">
                                            <p:txEl>
                                              <p:pRg st="1" end="1"/>
                                            </p:txEl>
                                          </p:spTgt>
                                        </p:tgtEl>
                                        <p:attrNameLst>
                                          <p:attrName>style.visibility</p:attrName>
                                        </p:attrNameLst>
                                      </p:cBhvr>
                                      <p:to>
                                        <p:strVal val="visible"/>
                                      </p:to>
                                    </p:set>
                                    <p:animEffect transition="in" filter="randombar(horizontal)">
                                      <p:cBhvr>
                                        <p:cTn id="15" dur="500"/>
                                        <p:tgtEl>
                                          <p:spTgt spid="198659">
                                            <p:txEl>
                                              <p:pRg st="1" end="1"/>
                                            </p:txEl>
                                          </p:spTgt>
                                        </p:tgtEl>
                                      </p:cBhvr>
                                    </p:animEffect>
                                  </p:childTnLst>
                                </p:cTn>
                              </p:par>
                              <p:par>
                                <p:cTn id="16" presetID="10" presetClass="entr" presetSubtype="0" fill="hold" nodeType="withEffect">
                                  <p:stCondLst>
                                    <p:cond delay="1000"/>
                                  </p:stCondLst>
                                  <p:childTnLst>
                                    <p:set>
                                      <p:cBhvr>
                                        <p:cTn id="17" dur="1" fill="hold">
                                          <p:stCondLst>
                                            <p:cond delay="0"/>
                                          </p:stCondLst>
                                        </p:cTn>
                                        <p:tgtEl>
                                          <p:spTgt spid="198661"/>
                                        </p:tgtEl>
                                        <p:attrNameLst>
                                          <p:attrName>style.visibility</p:attrName>
                                        </p:attrNameLst>
                                      </p:cBhvr>
                                      <p:to>
                                        <p:strVal val="visible"/>
                                      </p:to>
                                    </p:set>
                                    <p:animEffect transition="in" filter="fade">
                                      <p:cBhvr>
                                        <p:cTn id="18" dur="2000"/>
                                        <p:tgtEl>
                                          <p:spTgt spid="19866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nodeType="clickEffect">
                                  <p:stCondLst>
                                    <p:cond delay="0"/>
                                  </p:stCondLst>
                                  <p:childTnLst>
                                    <p:set>
                                      <p:cBhvr>
                                        <p:cTn id="22" dur="1" fill="hold">
                                          <p:stCondLst>
                                            <p:cond delay="0"/>
                                          </p:stCondLst>
                                        </p:cTn>
                                        <p:tgtEl>
                                          <p:spTgt spid="198659">
                                            <p:txEl>
                                              <p:pRg st="2" end="2"/>
                                            </p:txEl>
                                          </p:spTgt>
                                        </p:tgtEl>
                                        <p:attrNameLst>
                                          <p:attrName>style.visibility</p:attrName>
                                        </p:attrNameLst>
                                      </p:cBhvr>
                                      <p:to>
                                        <p:strVal val="visible"/>
                                      </p:to>
                                    </p:set>
                                    <p:animEffect transition="in" filter="randombar(horizontal)">
                                      <p:cBhvr>
                                        <p:cTn id="23" dur="500"/>
                                        <p:tgtEl>
                                          <p:spTgt spid="19865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4" presetClass="entr" presetSubtype="10" fill="hold" nodeType="clickEffect">
                                  <p:stCondLst>
                                    <p:cond delay="0"/>
                                  </p:stCondLst>
                                  <p:childTnLst>
                                    <p:set>
                                      <p:cBhvr>
                                        <p:cTn id="27" dur="1" fill="hold">
                                          <p:stCondLst>
                                            <p:cond delay="0"/>
                                          </p:stCondLst>
                                        </p:cTn>
                                        <p:tgtEl>
                                          <p:spTgt spid="198659">
                                            <p:txEl>
                                              <p:pRg st="3" end="3"/>
                                            </p:txEl>
                                          </p:spTgt>
                                        </p:tgtEl>
                                        <p:attrNameLst>
                                          <p:attrName>style.visibility</p:attrName>
                                        </p:attrNameLst>
                                      </p:cBhvr>
                                      <p:to>
                                        <p:strVal val="visible"/>
                                      </p:to>
                                    </p:set>
                                    <p:animEffect transition="in" filter="randombar(horizontal)">
                                      <p:cBhvr>
                                        <p:cTn id="28" dur="500"/>
                                        <p:tgtEl>
                                          <p:spTgt spid="198659">
                                            <p:txEl>
                                              <p:pRg st="3" end="3"/>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198659">
                                            <p:txEl>
                                              <p:pRg st="4" end="4"/>
                                            </p:txEl>
                                          </p:spTgt>
                                        </p:tgtEl>
                                        <p:attrNameLst>
                                          <p:attrName>style.visibility</p:attrName>
                                        </p:attrNameLst>
                                      </p:cBhvr>
                                      <p:to>
                                        <p:strVal val="visible"/>
                                      </p:to>
                                    </p:set>
                                    <p:animEffect transition="in" filter="randombar(horizontal)">
                                      <p:cBhvr>
                                        <p:cTn id="31" dur="500"/>
                                        <p:tgtEl>
                                          <p:spTgt spid="198659">
                                            <p:txEl>
                                              <p:pRg st="4" end="4"/>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198659">
                                            <p:txEl>
                                              <p:pRg st="5" end="5"/>
                                            </p:txEl>
                                          </p:spTgt>
                                        </p:tgtEl>
                                        <p:attrNameLst>
                                          <p:attrName>style.visibility</p:attrName>
                                        </p:attrNameLst>
                                      </p:cBhvr>
                                      <p:to>
                                        <p:strVal val="visible"/>
                                      </p:to>
                                    </p:set>
                                    <p:animEffect transition="in" filter="randombar(horizontal)">
                                      <p:cBhvr>
                                        <p:cTn id="34" dur="500"/>
                                        <p:tgtEl>
                                          <p:spTgt spid="198659">
                                            <p:txEl>
                                              <p:pRg st="5" end="5"/>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198659">
                                            <p:txEl>
                                              <p:pRg st="6" end="6"/>
                                            </p:txEl>
                                          </p:spTgt>
                                        </p:tgtEl>
                                        <p:attrNameLst>
                                          <p:attrName>style.visibility</p:attrName>
                                        </p:attrNameLst>
                                      </p:cBhvr>
                                      <p:to>
                                        <p:strVal val="visible"/>
                                      </p:to>
                                    </p:set>
                                    <p:animEffect transition="in" filter="randombar(horizontal)">
                                      <p:cBhvr>
                                        <p:cTn id="37" dur="500"/>
                                        <p:tgtEl>
                                          <p:spTgt spid="198659">
                                            <p:txEl>
                                              <p:pRg st="6" end="6"/>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198659">
                                            <p:txEl>
                                              <p:pRg st="7" end="7"/>
                                            </p:txEl>
                                          </p:spTgt>
                                        </p:tgtEl>
                                        <p:attrNameLst>
                                          <p:attrName>style.visibility</p:attrName>
                                        </p:attrNameLst>
                                      </p:cBhvr>
                                      <p:to>
                                        <p:strVal val="visible"/>
                                      </p:to>
                                    </p:set>
                                    <p:animEffect transition="in" filter="randombar(horizontal)">
                                      <p:cBhvr>
                                        <p:cTn id="40" dur="500"/>
                                        <p:tgtEl>
                                          <p:spTgt spid="198659">
                                            <p:txEl>
                                              <p:pRg st="7" end="7"/>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ntr" presetSubtype="10" fill="hold" nodeType="clickEffect">
                                  <p:stCondLst>
                                    <p:cond delay="0"/>
                                  </p:stCondLst>
                                  <p:childTnLst>
                                    <p:set>
                                      <p:cBhvr>
                                        <p:cTn id="44" dur="1" fill="hold">
                                          <p:stCondLst>
                                            <p:cond delay="0"/>
                                          </p:stCondLst>
                                        </p:cTn>
                                        <p:tgtEl>
                                          <p:spTgt spid="198659">
                                            <p:txEl>
                                              <p:pRg st="8" end="8"/>
                                            </p:txEl>
                                          </p:spTgt>
                                        </p:tgtEl>
                                        <p:attrNameLst>
                                          <p:attrName>style.visibility</p:attrName>
                                        </p:attrNameLst>
                                      </p:cBhvr>
                                      <p:to>
                                        <p:strVal val="visible"/>
                                      </p:to>
                                    </p:set>
                                    <p:animEffect transition="in" filter="randombar(horizontal)">
                                      <p:cBhvr>
                                        <p:cTn id="45" dur="500"/>
                                        <p:tgtEl>
                                          <p:spTgt spid="198659">
                                            <p:txEl>
                                              <p:pRg st="8" end="8"/>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4" presetClass="entr" presetSubtype="10" fill="hold" nodeType="clickEffect">
                                  <p:stCondLst>
                                    <p:cond delay="0"/>
                                  </p:stCondLst>
                                  <p:childTnLst>
                                    <p:set>
                                      <p:cBhvr>
                                        <p:cTn id="49" dur="1" fill="hold">
                                          <p:stCondLst>
                                            <p:cond delay="0"/>
                                          </p:stCondLst>
                                        </p:cTn>
                                        <p:tgtEl>
                                          <p:spTgt spid="198659">
                                            <p:txEl>
                                              <p:pRg st="9" end="9"/>
                                            </p:txEl>
                                          </p:spTgt>
                                        </p:tgtEl>
                                        <p:attrNameLst>
                                          <p:attrName>style.visibility</p:attrName>
                                        </p:attrNameLst>
                                      </p:cBhvr>
                                      <p:to>
                                        <p:strVal val="visible"/>
                                      </p:to>
                                    </p:set>
                                    <p:animEffect transition="in" filter="randombar(horizontal)">
                                      <p:cBhvr>
                                        <p:cTn id="50" dur="500"/>
                                        <p:tgtEl>
                                          <p:spTgt spid="1986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rrency">
  <a:themeElements>
    <a:clrScheme name="Currency">
      <a:dk1>
        <a:sysClr val="windowText" lastClr="000000"/>
      </a:dk1>
      <a:lt1>
        <a:sysClr val="window" lastClr="FFFFFF"/>
      </a:lt1>
      <a:dk2>
        <a:srgbClr val="4A606E"/>
      </a:dk2>
      <a:lt2>
        <a:srgbClr val="D1E1E3"/>
      </a:lt2>
      <a:accent1>
        <a:srgbClr val="79B5B0"/>
      </a:accent1>
      <a:accent2>
        <a:srgbClr val="B4BC4C"/>
      </a:accent2>
      <a:accent3>
        <a:srgbClr val="B77851"/>
      </a:accent3>
      <a:accent4>
        <a:srgbClr val="776A5B"/>
      </a:accent4>
      <a:accent5>
        <a:srgbClr val="B6AD76"/>
      </a:accent5>
      <a:accent6>
        <a:srgbClr val="95AEB1"/>
      </a:accent6>
      <a:hlink>
        <a:srgbClr val="3ECCED"/>
      </a:hlink>
      <a:folHlink>
        <a:srgbClr val="2C6C93"/>
      </a:folHlink>
    </a:clrScheme>
    <a:fontScheme name="Currency">
      <a:majorFont>
        <a:latin typeface="Constantia"/>
        <a:ea typeface=""/>
        <a:cs typeface=""/>
        <a:font script="Jpan" typeface="HGS明朝E"/>
        <a:font script="Hang" typeface="맑은 고딕"/>
        <a:font script="Hans" typeface="华文楷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S明朝E"/>
        <a:font script="Hang" typeface="맑은 고딕"/>
        <a:font script="Hans" typeface="华文楷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rrency">
      <a:fillStyleLst>
        <a:solidFill>
          <a:schemeClr val="phClr"/>
        </a:solidFill>
        <a:gradFill rotWithShape="1">
          <a:gsLst>
            <a:gs pos="0">
              <a:schemeClr val="phClr">
                <a:tint val="80000"/>
                <a:satMod val="110000"/>
              </a:schemeClr>
            </a:gs>
            <a:gs pos="47500">
              <a:schemeClr val="phClr">
                <a:tint val="35000"/>
                <a:satMod val="110000"/>
              </a:schemeClr>
            </a:gs>
            <a:gs pos="58500">
              <a:schemeClr val="phClr">
                <a:tint val="35000"/>
                <a:satMod val="110000"/>
              </a:schemeClr>
            </a:gs>
            <a:gs pos="100000">
              <a:schemeClr val="phClr">
                <a:tint val="80000"/>
                <a:satMod val="110000"/>
              </a:schemeClr>
            </a:gs>
          </a:gsLst>
          <a:lin ang="3600000" scaled="1"/>
        </a:gradFill>
        <a:gradFill rotWithShape="1">
          <a:gsLst>
            <a:gs pos="0">
              <a:schemeClr val="phClr">
                <a:shade val="52000"/>
                <a:satMod val="105000"/>
              </a:schemeClr>
            </a:gs>
            <a:gs pos="47500">
              <a:schemeClr val="phClr">
                <a:shade val="89000"/>
                <a:satMod val="105000"/>
              </a:schemeClr>
            </a:gs>
            <a:gs pos="58500">
              <a:schemeClr val="phClr">
                <a:shade val="89000"/>
                <a:satMod val="105000"/>
              </a:schemeClr>
            </a:gs>
            <a:gs pos="100000">
              <a:schemeClr val="phClr">
                <a:shade val="52000"/>
                <a:satMod val="105000"/>
              </a:schemeClr>
            </a:gs>
          </a:gsLst>
          <a:lin ang="3600000" scaled="1"/>
        </a:gradFill>
      </a:fillStyleLst>
      <a:lnStyleLst>
        <a:ln w="10000" cap="flat" cmpd="sng" algn="ctr">
          <a:solidFill>
            <a:schemeClr val="phClr"/>
          </a:solidFill>
          <a:prstDash val="solid"/>
        </a:ln>
        <a:ln w="60000" cap="flat" cmpd="thickThin" algn="ctr">
          <a:solidFill>
            <a:schemeClr val="phClr"/>
          </a:solidFill>
          <a:prstDash val="solid"/>
        </a:ln>
        <a:ln w="25400" cap="flat" cmpd="sng" algn="ctr">
          <a:solidFill>
            <a:schemeClr val="phClr"/>
          </a:solidFill>
          <a:prstDash val="solid"/>
        </a:ln>
      </a:lnStyleLst>
      <a:effectStyleLst>
        <a:effectStyle>
          <a:effectLst>
            <a:outerShdw blurRad="38100" dist="38100" dir="5400000" algn="r" rotWithShape="0">
              <a:srgbClr val="000000">
                <a:alpha val="60000"/>
              </a:srgbClr>
            </a:outerShdw>
          </a:effectLst>
        </a:effectStyle>
        <a:effectStyle>
          <a:effectLst>
            <a:outerShdw blurRad="38100" dist="38100" dir="5400000" algn="r" rotWithShape="0">
              <a:srgbClr val="000000">
                <a:alpha val="60000"/>
              </a:srgbClr>
            </a:outerShdw>
          </a:effectLst>
          <a:scene3d>
            <a:camera prst="isometricLeftDown" fov="0">
              <a:rot lat="0" lon="0" rev="0"/>
            </a:camera>
            <a:lightRig rig="harsh" dir="tl">
              <a:rot lat="0" lon="0" rev="8400000"/>
            </a:lightRig>
          </a:scene3d>
          <a:sp3d prstMaterial="flat">
            <a:bevelT w="38100" h="50800" prst="softRound"/>
          </a:sp3d>
        </a:effectStyle>
        <a:effectStyle>
          <a:effectLst>
            <a:outerShdw blurRad="50800" dist="63500" dir="5400000" algn="r" rotWithShape="0">
              <a:srgbClr val="000000">
                <a:alpha val="65000"/>
              </a:srgbClr>
            </a:outerShdw>
          </a:effectLst>
          <a:scene3d>
            <a:camera prst="isometricLeftDown" fov="0">
              <a:rot lat="0" lon="0" rev="0"/>
            </a:camera>
            <a:lightRig rig="harsh" dir="tl">
              <a:rot lat="0" lon="0" rev="840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80000"/>
                <a:satMod val="300000"/>
              </a:schemeClr>
            </a:gs>
            <a:gs pos="100000">
              <a:schemeClr val="phClr">
                <a:shade val="20000"/>
                <a:satMod val="350000"/>
              </a:schemeClr>
            </a:gs>
          </a:gsLst>
          <a:path path="circle">
            <a:fillToRect l="50000" t="50000" r="50000" b="50000"/>
          </a:path>
        </a:gradFill>
        <a:blipFill>
          <a:blip xmlns:r="http://schemas.openxmlformats.org/officeDocument/2006/relationships" r:embed="rId1">
            <a:duotone>
              <a:schemeClr val="phClr">
                <a:tint val="98000"/>
                <a:shade val="98000"/>
                <a:satMod val="120000"/>
              </a:schemeClr>
              <a:schemeClr val="phClr">
                <a:tint val="86000"/>
                <a:shade val="92000"/>
                <a:satMod val="150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Rozšířená témata</Template>
  <TotalTime>1089</TotalTime>
  <Words>2557</Words>
  <Application>Microsoft Office PowerPoint</Application>
  <PresentationFormat>Předvádění na obrazovce (4:3)</PresentationFormat>
  <Paragraphs>359</Paragraphs>
  <Slides>48</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48</vt:i4>
      </vt:variant>
    </vt:vector>
  </HeadingPairs>
  <TitlesOfParts>
    <vt:vector size="50" baseType="lpstr">
      <vt:lpstr>Currency</vt:lpstr>
      <vt:lpstr>Dokument</vt:lpstr>
      <vt:lpstr>Trestní právo v evropském prostředí</vt:lpstr>
      <vt:lpstr>Subjekty trestního řízení</vt:lpstr>
      <vt:lpstr>Druhy subjektů v trestním řízení</vt:lpstr>
      <vt:lpstr>Prezentace aplikace PowerPoint</vt:lpstr>
      <vt:lpstr>Policejní orgán v trestním řízení</vt:lpstr>
      <vt:lpstr>Úloha policie v rámci jednotlivých částí přípravného řízení</vt:lpstr>
      <vt:lpstr>Státní zastupitelství v trestním řízení</vt:lpstr>
      <vt:lpstr>Státní zastupitelství v trestním řízení</vt:lpstr>
      <vt:lpstr>Úkoly a soustava soudů v trestním řízení</vt:lpstr>
      <vt:lpstr>Prezentace aplikace PowerPoint</vt:lpstr>
      <vt:lpstr>Podezřelý, obviněný, spolupracující obviněný, obhájce, poškozený, zúčastněná osoba </vt:lpstr>
      <vt:lpstr>Podezřelý</vt:lpstr>
      <vt:lpstr>Obviněný</vt:lpstr>
      <vt:lpstr>Spolupracující obviněný (§ 178a)</vt:lpstr>
      <vt:lpstr>Obhájce</vt:lpstr>
      <vt:lpstr>Obhájce</vt:lpstr>
      <vt:lpstr>Prezentace aplikace PowerPoint</vt:lpstr>
      <vt:lpstr>Poškozený </vt:lpstr>
      <vt:lpstr>Poškozený </vt:lpstr>
      <vt:lpstr>Prezentace aplikace PowerPoint</vt:lpstr>
      <vt:lpstr>Práva poškozeného</vt:lpstr>
      <vt:lpstr>Prezentace aplikace PowerPoint</vt:lpstr>
      <vt:lpstr>Prezentace aplikace PowerPoint</vt:lpstr>
      <vt:lpstr>Prezentace aplikace PowerPoint</vt:lpstr>
      <vt:lpstr>Prezentace aplikace PowerPoint</vt:lpstr>
      <vt:lpstr>Poškozený a konečné rozhodnutí</vt:lpstr>
      <vt:lpstr>Zúčastněná osoba </vt:lpstr>
      <vt:lpstr>Zákonný zástupce a zmocněnec poškozeného a zúčastněné osoby </vt:lpstr>
      <vt:lpstr>Zajišťovací úkony</vt:lpstr>
      <vt:lpstr>Obecné výklady o zajišťovacích úkonech </vt:lpstr>
      <vt:lpstr>Prostředky zajištění osob a věcí v trestním řízení</vt:lpstr>
      <vt:lpstr>Zajištění osoby obviněného a podezřelého</vt:lpstr>
      <vt:lpstr>Prezentace aplikace PowerPoint</vt:lpstr>
      <vt:lpstr>Prezentace aplikace PowerPoint</vt:lpstr>
      <vt:lpstr>Důvody vazby</vt:lpstr>
      <vt:lpstr>Prezentace aplikace PowerPoint</vt:lpstr>
      <vt:lpstr>Prezentace aplikace PowerPoint</vt:lpstr>
      <vt:lpstr>Prezentace aplikace PowerPoint</vt:lpstr>
      <vt:lpstr>Prezentace aplikace PowerPoint</vt:lpstr>
      <vt:lpstr>Zákaz vycestování do zahraničí</vt:lpstr>
      <vt:lpstr>Zajištění věcí</vt:lpstr>
      <vt:lpstr>Jiné úkony</vt:lpstr>
      <vt:lpstr>Operativně pátrací prostředky</vt:lpstr>
      <vt:lpstr>Operativně pátrací prostředky</vt:lpstr>
      <vt:lpstr>Operativně pátrací prostředky</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VIII. jarní semestr magisterského studia</dc:title>
  <dc:creator/>
  <cp:lastModifiedBy>Uzivatel</cp:lastModifiedBy>
  <cp:revision>83</cp:revision>
  <dcterms:created xsi:type="dcterms:W3CDTF">2005-04-06T16:52:48Z</dcterms:created>
  <dcterms:modified xsi:type="dcterms:W3CDTF">2012-03-26T09:07:00Z</dcterms:modified>
</cp:coreProperties>
</file>