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48"/>
  </p:handoutMasterIdLst>
  <p:sldIdLst>
    <p:sldId id="442" r:id="rId2"/>
    <p:sldId id="443" r:id="rId3"/>
    <p:sldId id="378" r:id="rId4"/>
    <p:sldId id="379" r:id="rId5"/>
    <p:sldId id="380" r:id="rId6"/>
    <p:sldId id="448" r:id="rId7"/>
    <p:sldId id="449" r:id="rId8"/>
    <p:sldId id="450" r:id="rId9"/>
    <p:sldId id="451" r:id="rId10"/>
    <p:sldId id="452" r:id="rId11"/>
    <p:sldId id="453" r:id="rId12"/>
    <p:sldId id="454" r:id="rId13"/>
    <p:sldId id="455" r:id="rId14"/>
    <p:sldId id="456" r:id="rId15"/>
    <p:sldId id="457" r:id="rId16"/>
    <p:sldId id="458" r:id="rId17"/>
    <p:sldId id="459" r:id="rId18"/>
    <p:sldId id="460" r:id="rId19"/>
    <p:sldId id="444" r:id="rId20"/>
    <p:sldId id="414" r:id="rId21"/>
    <p:sldId id="415" r:id="rId22"/>
    <p:sldId id="416" r:id="rId23"/>
    <p:sldId id="417" r:id="rId24"/>
    <p:sldId id="420" r:id="rId25"/>
    <p:sldId id="421" r:id="rId26"/>
    <p:sldId id="422" r:id="rId27"/>
    <p:sldId id="423" r:id="rId28"/>
    <p:sldId id="481" r:id="rId29"/>
    <p:sldId id="482" r:id="rId30"/>
    <p:sldId id="424" r:id="rId31"/>
    <p:sldId id="425" r:id="rId32"/>
    <p:sldId id="426" r:id="rId33"/>
    <p:sldId id="427" r:id="rId34"/>
    <p:sldId id="461" r:id="rId35"/>
    <p:sldId id="462" r:id="rId36"/>
    <p:sldId id="463" r:id="rId37"/>
    <p:sldId id="464" r:id="rId38"/>
    <p:sldId id="472" r:id="rId39"/>
    <p:sldId id="473" r:id="rId40"/>
    <p:sldId id="474" r:id="rId41"/>
    <p:sldId id="475" r:id="rId42"/>
    <p:sldId id="478" r:id="rId43"/>
    <p:sldId id="479" r:id="rId44"/>
    <p:sldId id="480" r:id="rId45"/>
    <p:sldId id="412" r:id="rId46"/>
    <p:sldId id="304" r:id="rId4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338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99CCFF"/>
    <a:srgbClr val="FFCC00"/>
    <a:srgbClr val="FFFF00"/>
    <a:srgbClr val="CCFFFF"/>
    <a:srgbClr val="FF9900"/>
    <a:srgbClr val="66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4660"/>
  </p:normalViewPr>
  <p:slideViewPr>
    <p:cSldViewPr>
      <p:cViewPr>
        <p:scale>
          <a:sx n="75" d="100"/>
          <a:sy n="75" d="100"/>
        </p:scale>
        <p:origin x="-119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173BEF-7FDD-4845-9A63-3941988FF8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736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EDDE0E-81C0-4C13-BFA3-5204132F86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80E45-E919-4019-A0A7-E51AA7605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8FB46-6F1F-4B13-A5E8-D561F0A177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15B84A-FA0B-43A5-B54F-B9B0D0A3F1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180-62D1-493A-BCB4-12A0201B6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9E29-D1F0-49C4-8CA1-C9EC93EB37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F9BB-C8B0-4800-B2B9-E4F5DA883B7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9E5D-A5FF-4D50-8DDB-6D2B40045F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CB0F-0281-45BF-A2F9-9AD1C78BDC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A2CDC8-7CE9-4DD6-8769-FBAB0D684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36408D-7DFB-4621-8D02-A957D0DCA6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70AA58EC-9706-49F6-B9B4-14162E19B18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476108"/>
            <a:ext cx="8686800" cy="38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Mezinárodní justiční spolupráce v trestních věcech</a:t>
            </a:r>
          </a:p>
          <a:p>
            <a:pPr>
              <a:lnSpc>
                <a:spcPct val="8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Evropská unie a její vliv na národní trestní právo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000" dirty="0">
                <a:solidFill>
                  <a:schemeClr val="tx2"/>
                </a:solidFill>
              </a:rPr>
              <a:t>Trestní právo v evropském prostředí</a:t>
            </a:r>
            <a:endParaRPr lang="cs-CZ" sz="4000" b="1" dirty="0">
              <a:solidFill>
                <a:srgbClr val="FFFF00"/>
              </a:solidFill>
              <a:latin typeface="Microsoft Sans Serif" pitchFamily="34" charset="0"/>
            </a:endParaRPr>
          </a:p>
        </p:txBody>
      </p:sp>
      <p:sp>
        <p:nvSpPr>
          <p:cNvPr id="102416" name="Rectangle 16"/>
          <p:cNvSpPr>
            <a:spLocks noChangeArrowheads="1"/>
          </p:cNvSpPr>
          <p:nvPr/>
        </p:nvSpPr>
        <p:spPr bwMode="auto">
          <a:xfrm>
            <a:off x="539750" y="5445125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prof. JUDr. Jaroslav </a:t>
            </a:r>
            <a:r>
              <a:rPr lang="cs-CZ" sz="2400" b="1" dirty="0" err="1">
                <a:solidFill>
                  <a:schemeClr val="bg1"/>
                </a:solidFill>
                <a:latin typeface="+mn-lt"/>
              </a:rPr>
              <a:t>Fenyk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, Ph.D., </a:t>
            </a:r>
            <a:r>
              <a:rPr lang="cs-CZ" sz="2400" b="1" dirty="0" err="1">
                <a:solidFill>
                  <a:schemeClr val="bg1"/>
                </a:solidFill>
                <a:latin typeface="+mn-lt"/>
              </a:rPr>
              <a:t>DSc</a:t>
            </a:r>
            <a:r>
              <a:rPr lang="cs-CZ" sz="2400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1476375" y="4581525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cs-CZ" sz="3200" b="1" dirty="0" smtClean="0">
                <a:solidFill>
                  <a:schemeClr val="bg1"/>
                </a:solidFill>
                <a:latin typeface="+mn-lt"/>
              </a:rPr>
              <a:t>2. 5. 2012</a:t>
            </a:r>
            <a:endParaRPr lang="cs-CZ" sz="3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5625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Zásady mezinárodní justiční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Obecné zásady: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/>
              <a:t>Zásada reciprocity (vzájemnosti)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/>
              <a:t>Zásada </a:t>
            </a:r>
            <a:r>
              <a:rPr lang="cs-CZ" sz="2000" dirty="0" err="1"/>
              <a:t>ordre</a:t>
            </a:r>
            <a:r>
              <a:rPr lang="cs-CZ" sz="2000" dirty="0"/>
              <a:t> public (ochrany veřejného pořádku)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/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b="1" dirty="0">
              <a:solidFill>
                <a:schemeClr val="bg1"/>
              </a:solidFill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Zvláštní zásady </a:t>
            </a:r>
            <a:r>
              <a:rPr lang="cs-CZ" sz="2000" dirty="0"/>
              <a:t>vytvořené pro účely jednotlivých forem spolupráce (zejména pro vydávací řízení)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692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Podoby mezinárodní justiční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cs-CZ" sz="2400" dirty="0" smtClean="0"/>
          </a:p>
          <a:p>
            <a:pPr algn="just">
              <a:spcBef>
                <a:spcPct val="20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Na </a:t>
            </a:r>
            <a:r>
              <a:rPr lang="cs-CZ" sz="2400" dirty="0"/>
              <a:t>úrovni diplomatické a konzulární</a:t>
            </a:r>
          </a:p>
          <a:p>
            <a:pPr algn="just">
              <a:spcBef>
                <a:spcPct val="20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400" dirty="0"/>
              <a:t>Mezi ministerstvy a jinými ústředními státními orgány</a:t>
            </a:r>
          </a:p>
          <a:p>
            <a:pPr algn="just">
              <a:spcBef>
                <a:spcPct val="20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Přímá spolupráce mezi justičními orgány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80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Formy mezinárodní justiční spolupráce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§"/>
            </a:pPr>
            <a:r>
              <a:rPr 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Vydávací řízení</a:t>
            </a:r>
            <a:r>
              <a:rPr lang="cs-CZ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200" dirty="0"/>
              <a:t>(extradice)</a:t>
            </a:r>
          </a:p>
          <a:p>
            <a:pPr algn="just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§"/>
            </a:pPr>
            <a:r>
              <a:rPr lang="cs-CZ" sz="2200" dirty="0"/>
              <a:t>Předávání osob na základě </a:t>
            </a:r>
            <a:r>
              <a:rPr 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evropského zatýkacího rozkazu</a:t>
            </a:r>
          </a:p>
          <a:p>
            <a:pPr algn="just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§"/>
            </a:pPr>
            <a:r>
              <a:rPr lang="cs-CZ" sz="2200" dirty="0"/>
              <a:t>Předávání osob mezinárodním tribunálům a mezinárodnímu soudu a jiná povinná součinnost</a:t>
            </a:r>
          </a:p>
          <a:p>
            <a:pPr algn="just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§"/>
            </a:pPr>
            <a:r>
              <a:rPr 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Dožádání</a:t>
            </a:r>
          </a:p>
          <a:p>
            <a:pPr algn="just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§"/>
            </a:pPr>
            <a:r>
              <a:rPr lang="cs-CZ" sz="2200" dirty="0"/>
              <a:t>Průvoz pro účely řízení v cizině</a:t>
            </a:r>
          </a:p>
          <a:p>
            <a:pPr algn="just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§"/>
            </a:pPr>
            <a:r>
              <a:rPr lang="cs-CZ" sz="2200" dirty="0"/>
              <a:t>Převzetí a předávání trestního řízení</a:t>
            </a:r>
          </a:p>
          <a:p>
            <a:pPr algn="just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§"/>
            </a:pPr>
            <a:r>
              <a:rPr lang="cs-CZ" sz="2200" dirty="0"/>
              <a:t>Předávání výkonu rozhodnutí v trestních věcech</a:t>
            </a:r>
          </a:p>
          <a:p>
            <a:pPr algn="just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§"/>
            </a:pPr>
            <a:r>
              <a:rPr lang="cs-CZ" sz="2200" dirty="0"/>
              <a:t>Další, moderní formy spolupráce mezi členskými státy Evropské unie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14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Vývoj a současnost </a:t>
            </a:r>
            <a:r>
              <a:rPr lang="cs-CZ" sz="2800" dirty="0" smtClean="0"/>
              <a:t>mezinárodní </a:t>
            </a:r>
            <a:r>
              <a:rPr lang="cs-CZ" sz="2800" dirty="0"/>
              <a:t>justiční spolupráce v trestních věcech v evropském prostředí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Vývoj v první polovině 20. století</a:t>
            </a:r>
          </a:p>
          <a:p>
            <a:endParaRPr lang="cs-CZ" sz="2000" b="1" dirty="0">
              <a:solidFill>
                <a:srgbClr val="FF9900"/>
              </a:solidFill>
            </a:endParaRPr>
          </a:p>
          <a:p>
            <a:pPr algn="just"/>
            <a:r>
              <a:rPr lang="cs-CZ" sz="2000" dirty="0"/>
              <a:t>Dvoustranné mezinárodní smlouvy po 1. světové válce:</a:t>
            </a:r>
          </a:p>
          <a:p>
            <a:pPr marL="822325" lvl="1" indent="-285750" algn="just">
              <a:buFont typeface="Arial" pitchFamily="34" charset="0"/>
              <a:buChar char="•"/>
            </a:pPr>
            <a:r>
              <a:rPr lang="cs-CZ" sz="2000" dirty="0"/>
              <a:t>Smlouvy o vydávacím řízení</a:t>
            </a:r>
          </a:p>
          <a:p>
            <a:pPr marL="822325" lvl="1" indent="-285750" algn="just">
              <a:buFont typeface="Arial" pitchFamily="34" charset="0"/>
              <a:buChar char="•"/>
            </a:pPr>
            <a:r>
              <a:rPr lang="cs-CZ" sz="2000" dirty="0"/>
              <a:t>Smlouvy smíšené</a:t>
            </a:r>
          </a:p>
          <a:p>
            <a:pPr marL="822325" lvl="1" indent="-285750" algn="just">
              <a:buFont typeface="Arial" pitchFamily="34" charset="0"/>
              <a:buChar char="•"/>
            </a:pPr>
            <a:r>
              <a:rPr lang="cs-CZ" sz="2000" dirty="0"/>
              <a:t>Smlouvy o právní pomoci</a:t>
            </a:r>
          </a:p>
          <a:p>
            <a:pPr algn="just"/>
            <a:r>
              <a:rPr lang="cs-CZ" sz="2000" dirty="0"/>
              <a:t>Mnohostranné mezinárodní smlouvy:</a:t>
            </a:r>
          </a:p>
          <a:p>
            <a:pPr marL="822325" lvl="1" indent="-285750" algn="just">
              <a:buFont typeface="Arial" pitchFamily="34" charset="0"/>
              <a:buChar char="•"/>
            </a:pPr>
            <a:r>
              <a:rPr lang="cs-CZ" sz="2000" dirty="0"/>
              <a:t>Obchod s lidmi, penězokazectví,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55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468313" y="4005263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Vývoj a současnost mezinárodní justiční spolupráce v trestních věcech v evropském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38492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ct val="20000"/>
              </a:spcBef>
              <a:buNone/>
            </a:pPr>
            <a:r>
              <a:rPr 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Vývoj do konce 80. let 20. </a:t>
            </a:r>
            <a:r>
              <a:rPr lang="cs-CZ" sz="2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století</a:t>
            </a:r>
          </a:p>
          <a:p>
            <a:pPr marL="0" indent="0" algn="just">
              <a:spcBef>
                <a:spcPct val="20000"/>
              </a:spcBef>
              <a:buNone/>
            </a:pPr>
            <a:endParaRPr lang="cs-CZ" sz="2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200" dirty="0"/>
              <a:t>Reakce na důsledky 2. světové války v mezinárodním právu</a:t>
            </a: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200" dirty="0"/>
              <a:t>Vznik tzv. socialistické soustavy států a důsledky pro spolupráci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200" dirty="0"/>
              <a:t>OSN a Rada Evropy, ochrana lidských práv a mezinárodní justiční </a:t>
            </a:r>
            <a:r>
              <a:rPr lang="cs-CZ" sz="2200" dirty="0" smtClean="0"/>
              <a:t>spolupráce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endParaRPr lang="cs-CZ" sz="2200" dirty="0">
              <a:solidFill>
                <a:schemeClr val="bg1"/>
              </a:solidFill>
            </a:endParaRPr>
          </a:p>
          <a:p>
            <a:pPr marL="0" indent="0" algn="just">
              <a:spcBef>
                <a:spcPct val="20000"/>
              </a:spcBef>
              <a:buNone/>
            </a:pPr>
            <a:r>
              <a:rPr 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Vývoj od 90. let až do současnosti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200" dirty="0">
              <a:solidFill>
                <a:schemeClr val="bg1"/>
              </a:solidFill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200" dirty="0"/>
              <a:t>Reakce na společenské změny v mezinárodní justiční spolupráci</a:t>
            </a: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200" dirty="0"/>
              <a:t>Vztah starších a nových instrumentů mezinárodní justiční spolupráce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30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Stručná charakteristika jednotlivých 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28126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Vydávací řízení (extradice)</a:t>
            </a:r>
          </a:p>
          <a:p>
            <a:pPr algn="just"/>
            <a:endParaRPr lang="cs-CZ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Jde o akt, záležející v odevzdání osoby, jež je v jurisdikci státu, na jehož území se osoba nachází (stát dožádaný), státu příslušnému ji stíhat nebo na ní vykonat trest (stát dožadující), na jehož území a v jehož jurisdikci byla tato osoba obviněna nebo pravomocně odsouzena pro trestný čin.  </a:t>
            </a:r>
          </a:p>
          <a:p>
            <a:pPr algn="just"/>
            <a:endParaRPr lang="cs-CZ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/>
              <a:t>Materiální a formální prvek extradice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/>
              <a:t>Prameny vydávacího řízení (smluvní, bezesmluvní)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/>
              <a:t>Trestné činy vyloučené z extradice (trestné činy politické, vojenské, fiskální, tiskové)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/>
              <a:t>Zásady extradičního práva (speciality, oboustranné trestnosti, reciprocity, nevydávání vlastních státních občanů)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87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6" name="Rectangle 10"/>
          <p:cNvSpPr>
            <a:spLocks noChangeArrowheads="1"/>
          </p:cNvSpPr>
          <p:nvPr/>
        </p:nvSpPr>
        <p:spPr bwMode="auto">
          <a:xfrm>
            <a:off x="395288" y="3429000"/>
            <a:ext cx="82296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63538" indent="-363538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Stručná charakteristika jednotlivých 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Předávání osob mezinárodním tribunálům a mezinárodnímu soudu a jiná povinná </a:t>
            </a:r>
            <a:r>
              <a:rPr lang="cs-CZ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součinnost</a:t>
            </a:r>
          </a:p>
          <a:p>
            <a:pPr marL="0" indent="0" algn="just">
              <a:buNone/>
            </a:pPr>
            <a:endParaRPr lang="cs-CZ" sz="3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3200" dirty="0" smtClean="0"/>
              <a:t>Jde </a:t>
            </a:r>
            <a:r>
              <a:rPr lang="cs-CZ" sz="3200" dirty="0"/>
              <a:t>o povinnost státu spolupracovat s tribunály a soudem </a:t>
            </a:r>
            <a:r>
              <a:rPr lang="cs-CZ" sz="3200" dirty="0" smtClean="0"/>
              <a:t>a přijímat potřebná opatření </a:t>
            </a:r>
            <a:r>
              <a:rPr lang="cs-CZ" sz="3200" dirty="0"/>
              <a:t>k vyhledání, vyšetřování a předání osob obviněných z jednání, náležejících do jurisdikce tribunálů.  </a:t>
            </a:r>
          </a:p>
          <a:p>
            <a:pPr algn="just">
              <a:buNone/>
            </a:pPr>
            <a:endParaRPr lang="cs-CZ" sz="32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Dožádání do ciziny</a:t>
            </a:r>
          </a:p>
          <a:p>
            <a:pPr algn="just"/>
            <a:endParaRPr lang="cs-CZ" sz="3200" b="1" dirty="0">
              <a:solidFill>
                <a:srgbClr val="FF9900"/>
              </a:solidFill>
            </a:endParaRPr>
          </a:p>
          <a:p>
            <a:pPr marL="0" indent="0" algn="just">
              <a:buNone/>
            </a:pPr>
            <a:r>
              <a:rPr lang="cs-CZ" sz="3200" dirty="0" smtClean="0"/>
              <a:t>Řízení </a:t>
            </a:r>
            <a:r>
              <a:rPr lang="cs-CZ" sz="3200" dirty="0"/>
              <a:t>za účelem získání důkazů nebo jiné informace, použitelných v řízení před trestním soudem.   </a:t>
            </a:r>
          </a:p>
          <a:p>
            <a:pPr algn="just"/>
            <a:endParaRPr lang="cs-CZ" sz="3200" b="1" i="1" dirty="0">
              <a:solidFill>
                <a:srgbClr val="FF66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3200" dirty="0"/>
              <a:t>Dožádání do ciziny</a:t>
            </a:r>
          </a:p>
          <a:p>
            <a:pPr algn="just">
              <a:buFont typeface="Arial" pitchFamily="34" charset="0"/>
              <a:buChar char="•"/>
            </a:pPr>
            <a:r>
              <a:rPr lang="cs-CZ" sz="3200" dirty="0"/>
              <a:t>Dožádání z ciziny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31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9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9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9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Stručná charakteristika jednotlivých 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36331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cs-CZ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Převzetí </a:t>
            </a: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 předávání trestního řízení </a:t>
            </a:r>
            <a:endParaRPr lang="cs-CZ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FF9900"/>
              </a:solidFill>
            </a:endParaRPr>
          </a:p>
          <a:p>
            <a:pPr marL="0" indent="0" algn="just">
              <a:buNone/>
            </a:pPr>
            <a:r>
              <a:rPr lang="cs-CZ" sz="2400" dirty="0" smtClean="0"/>
              <a:t>Forma </a:t>
            </a:r>
            <a:r>
              <a:rPr lang="cs-CZ" sz="2400" dirty="0"/>
              <a:t>právní pomoci, jejíž podstatou je žádost jednoho státu o provedení celého dalšího trestního řízení v dožádaném státě. </a:t>
            </a:r>
          </a:p>
          <a:p>
            <a:pPr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Průvoz pro účely řízení v cizině </a:t>
            </a:r>
            <a:endParaRPr lang="cs-CZ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FF9900"/>
              </a:solidFill>
            </a:endParaRPr>
          </a:p>
          <a:p>
            <a:pPr marL="0" indent="0" algn="just">
              <a:buNone/>
            </a:pPr>
            <a:r>
              <a:rPr lang="cs-CZ" sz="2400" dirty="0" smtClean="0"/>
              <a:t>Forma </a:t>
            </a:r>
            <a:r>
              <a:rPr lang="cs-CZ" sz="2400" dirty="0"/>
              <a:t>právní pomoci, jejíž podstatou je souhlas dožádaného státu o umožnění průvozu osoby, </a:t>
            </a:r>
            <a:r>
              <a:rPr lang="cs-CZ" sz="2400" dirty="0" smtClean="0"/>
              <a:t>která </a:t>
            </a:r>
            <a:r>
              <a:rPr lang="cs-CZ" sz="2400" dirty="0"/>
              <a:t>je trestně stíhání v jiném státě a je předmětem mezinárodní justiční spolupráce, přes území tohoto státu.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35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395288" y="836613"/>
            <a:ext cx="82296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536575" indent="-536575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Stručná charakteristika jednotlivých 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Výkon rozhodnutí v trestních věcech </a:t>
            </a:r>
            <a:endParaRPr lang="cs-CZ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cs-CZ" sz="2000" b="1" dirty="0">
              <a:solidFill>
                <a:srgbClr val="FF9900"/>
              </a:solidFill>
            </a:endParaRPr>
          </a:p>
          <a:p>
            <a:pPr marL="0" indent="0" algn="just">
              <a:buNone/>
            </a:pPr>
            <a:r>
              <a:rPr lang="cs-CZ" sz="2000" dirty="0" smtClean="0"/>
              <a:t>Forma </a:t>
            </a:r>
            <a:r>
              <a:rPr lang="cs-CZ" sz="2000" dirty="0"/>
              <a:t>právní pomoci, jejíž podstatou je uznání cizozemského rozhodnutí, předávání výkonu odsuzujících rozsudků a jiných rozhodnutí, včetně předávání odsouzených.  </a:t>
            </a:r>
          </a:p>
          <a:p>
            <a:pPr algn="just">
              <a:buNone/>
            </a:pPr>
            <a:endParaRPr lang="cs-CZ" sz="2000" b="1" i="1" dirty="0">
              <a:solidFill>
                <a:srgbClr val="FF660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000" dirty="0"/>
              <a:t>Uznávání a výkon cizozemských rozhodnutí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000" dirty="0"/>
              <a:t>Převzetí a předání výkonu rozhodnutí </a:t>
            </a:r>
          </a:p>
          <a:p>
            <a:pPr algn="just">
              <a:buNone/>
            </a:pPr>
            <a:r>
              <a:rPr lang="cs-CZ" sz="2800" b="1" i="1" dirty="0">
                <a:solidFill>
                  <a:srgbClr val="FF6600"/>
                </a:solidFill>
                <a:latin typeface="Bookman Old Style" pitchFamily="18" charset="0"/>
              </a:rPr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78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922338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Evropská unie a její vliv na národní trestní právo</a:t>
            </a:r>
            <a:endParaRPr lang="cs-CZ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87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922338"/>
          </a:xfrm>
        </p:spPr>
        <p:txBody>
          <a:bodyPr>
            <a:noAutofit/>
          </a:bodyPr>
          <a:lstStyle/>
          <a:p>
            <a:pPr algn="ctr"/>
            <a:r>
              <a:rPr lang="cs-CZ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Mezinárodní justiční spolupráce v trestním řízení</a:t>
            </a:r>
            <a:endParaRPr lang="cs-CZ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0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Základní pojmy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40080" indent="-457200" algn="just">
              <a:spcBef>
                <a:spcPct val="20000"/>
              </a:spcBef>
              <a:buClr>
                <a:srgbClr val="FFFF00"/>
              </a:buClr>
              <a:buFont typeface="Courier New" pitchFamily="49" charset="0"/>
              <a:buChar char="o"/>
            </a:pPr>
            <a:r>
              <a:rPr lang="cs-CZ" sz="2000" dirty="0"/>
              <a:t>Europeizace práva – proces, v němž se v určité právní oblasti projevuje vliv evropského práva (komunitárního a unijního práva) na právní řády členských států. </a:t>
            </a:r>
          </a:p>
          <a:p>
            <a:pPr marL="640080" indent="-457200" algn="just">
              <a:spcBef>
                <a:spcPct val="20000"/>
              </a:spcBef>
              <a:buClr>
                <a:srgbClr val="FFFF00"/>
              </a:buClr>
              <a:buFont typeface="Courier New" pitchFamily="49" charset="0"/>
              <a:buChar char="o"/>
            </a:pPr>
            <a:r>
              <a:rPr lang="cs-CZ" sz="2000" dirty="0"/>
              <a:t>Europeizace trestního práva</a:t>
            </a:r>
          </a:p>
          <a:p>
            <a:pPr marL="640080" indent="-457200" algn="just">
              <a:spcBef>
                <a:spcPct val="20000"/>
              </a:spcBef>
              <a:buClr>
                <a:srgbClr val="FFFF00"/>
              </a:buClr>
              <a:buFont typeface="Courier New" pitchFamily="49" charset="0"/>
              <a:buChar char="o"/>
            </a:pPr>
            <a:r>
              <a:rPr lang="cs-CZ" sz="2000" dirty="0"/>
              <a:t>Harmonizace </a:t>
            </a:r>
          </a:p>
          <a:p>
            <a:pPr marL="640080" indent="-457200" algn="just">
              <a:spcBef>
                <a:spcPct val="20000"/>
              </a:spcBef>
              <a:buClr>
                <a:srgbClr val="FFFF00"/>
              </a:buClr>
              <a:buFont typeface="Courier New" pitchFamily="49" charset="0"/>
              <a:buChar char="o"/>
            </a:pPr>
            <a:r>
              <a:rPr lang="cs-CZ" sz="2000" dirty="0"/>
              <a:t>Asimilace </a:t>
            </a:r>
          </a:p>
          <a:p>
            <a:pPr marL="640080" indent="-457200" algn="just">
              <a:spcBef>
                <a:spcPct val="20000"/>
              </a:spcBef>
              <a:buClr>
                <a:srgbClr val="FFFF00"/>
              </a:buClr>
              <a:buFont typeface="Courier New" pitchFamily="49" charset="0"/>
              <a:buChar char="o"/>
            </a:pPr>
            <a:r>
              <a:rPr lang="cs-CZ" sz="2000" dirty="0"/>
              <a:t>Kooperace </a:t>
            </a:r>
          </a:p>
          <a:p>
            <a:pPr marL="640080" indent="-457200" algn="just">
              <a:spcBef>
                <a:spcPct val="20000"/>
              </a:spcBef>
              <a:buClr>
                <a:srgbClr val="FFFF00"/>
              </a:buClr>
              <a:buFont typeface="Courier New" pitchFamily="49" charset="0"/>
              <a:buChar char="o"/>
            </a:pPr>
            <a:r>
              <a:rPr lang="cs-CZ" sz="2000" dirty="0"/>
              <a:t>Vzájemné uznávání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Evropská společenství a Evropská unie </a:t>
            </a:r>
          </a:p>
        </p:txBody>
      </p:sp>
      <p:sp>
        <p:nvSpPr>
          <p:cNvPr id="260098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7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Evropská společenství</a:t>
            </a:r>
            <a:r>
              <a:rPr lang="cs-CZ" sz="27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700" dirty="0"/>
              <a:t>(ES</a:t>
            </a:r>
            <a:r>
              <a:rPr lang="cs-CZ" sz="2700" dirty="0" smtClean="0"/>
              <a:t>)</a:t>
            </a:r>
            <a:endParaRPr lang="cs-CZ" sz="2700" dirty="0"/>
          </a:p>
          <a:p>
            <a:pPr lvl="1" algn="just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3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Evropské společenství</a:t>
            </a:r>
            <a:r>
              <a:rPr lang="cs-CZ" sz="23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300" dirty="0"/>
              <a:t>(původně Evropské hospodářské společenství) </a:t>
            </a:r>
          </a:p>
          <a:p>
            <a:pPr lvl="1" algn="just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3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Evropské společenství atomové energie</a:t>
            </a:r>
            <a:r>
              <a:rPr lang="cs-CZ" sz="23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300" dirty="0"/>
              <a:t>(Euratom)</a:t>
            </a:r>
          </a:p>
          <a:p>
            <a:pPr lvl="1" algn="just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300" dirty="0"/>
              <a:t>Obě mezinárodní organizace vznikly na základě Římských smluv z 25. 3. 1957 – platnost smluv je na dobu neurčitou. 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endParaRPr lang="cs-CZ" sz="2700" dirty="0">
              <a:solidFill>
                <a:schemeClr val="bg1"/>
              </a:solidFill>
            </a:endParaRP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/>
              <a:t>Evropská společenství (ES) </a:t>
            </a:r>
            <a:r>
              <a:rPr lang="cs-CZ" sz="2100" dirty="0" smtClean="0"/>
              <a:t>– </a:t>
            </a:r>
            <a:r>
              <a:rPr lang="cs-CZ" sz="21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do </a:t>
            </a:r>
            <a:r>
              <a:rPr lang="cs-CZ" sz="21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23. 7. 2002:</a:t>
            </a:r>
          </a:p>
          <a:p>
            <a:pPr lvl="1" algn="just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/>
              <a:t>Evropské společenství</a:t>
            </a:r>
          </a:p>
          <a:p>
            <a:pPr lvl="1" algn="just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/>
              <a:t>Evropské společenství atomové energie</a:t>
            </a:r>
          </a:p>
          <a:p>
            <a:pPr lvl="1" algn="just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1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Evropské společenství uhlí a oceli </a:t>
            </a:r>
            <a:r>
              <a:rPr lang="cs-CZ" sz="2100" dirty="0"/>
              <a:t>(ESUO) – založené Pařížskou smlouvou z 18.4.1951 – platnost smlouvy do 23.7.2002</a:t>
            </a:r>
          </a:p>
          <a:p>
            <a:pPr lvl="1" algn="just">
              <a:buClr>
                <a:srgbClr val="FFFF00"/>
              </a:buClr>
              <a:buFont typeface="Wingdings" pitchFamily="2" charset="2"/>
              <a:buChar char="Ø"/>
            </a:pPr>
            <a:endParaRPr lang="cs-CZ" sz="2000" dirty="0">
              <a:latin typeface="Bookman Old Style" pitchFamily="18" charset="0"/>
            </a:endParaRPr>
          </a:p>
          <a:p>
            <a:pPr algn="just"/>
            <a:endParaRPr lang="cs-CZ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0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0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60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0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0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60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0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0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60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0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0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60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0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0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60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Evropská společenství a Evropská unie </a:t>
            </a:r>
          </a:p>
        </p:txBody>
      </p:sp>
      <p:sp>
        <p:nvSpPr>
          <p:cNvPr id="261122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Evropská unie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dirty="0"/>
              <a:t>(EU) – zřízena Maastrichtskou smlouvou (Smlouvou o EU) ze 7. 2. 1992. 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 err="1" smtClean="0"/>
              <a:t>supranacionální</a:t>
            </a:r>
            <a:r>
              <a:rPr lang="cs-CZ" sz="2000" dirty="0" smtClean="0"/>
              <a:t> společenství</a:t>
            </a:r>
            <a:endParaRPr lang="cs-CZ" sz="2000" dirty="0"/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/>
              <a:t>má </a:t>
            </a:r>
            <a:r>
              <a:rPr lang="cs-CZ" sz="2000" dirty="0"/>
              <a:t>právní subjektivitu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/>
              <a:t>sloučení 3 </a:t>
            </a:r>
            <a:r>
              <a:rPr lang="cs-CZ" sz="2000" dirty="0"/>
              <a:t>pilířů: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 smtClean="0"/>
              <a:t>I</a:t>
            </a:r>
            <a:r>
              <a:rPr lang="cs-CZ" sz="2000" dirty="0"/>
              <a:t>. pilíř – Evropská společenství – institucionální základ EU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 smtClean="0"/>
              <a:t>II</a:t>
            </a:r>
            <a:r>
              <a:rPr lang="cs-CZ" sz="2000" dirty="0"/>
              <a:t>. pilíř – společná zahraniční a bezpečnostní politika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III. pilíř – spolupráce v oblasti justice a vnitra</a:t>
            </a:r>
            <a:r>
              <a:rPr lang="cs-CZ" sz="18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6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6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6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Evropské právo do Lisabonu</a:t>
            </a:r>
            <a:endParaRPr lang="en-US" sz="3200" dirty="0"/>
          </a:p>
        </p:txBody>
      </p:sp>
      <p:sp>
        <p:nvSpPr>
          <p:cNvPr id="262146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444500" indent="-444500">
              <a:buFontTx/>
              <a:buAutoNum type="arabicPeriod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Právo Evropských společenství </a:t>
            </a:r>
            <a:r>
              <a:rPr lang="cs-CZ" sz="2000" b="1" dirty="0"/>
              <a:t>(tzv. komunitární právo):</a:t>
            </a:r>
          </a:p>
          <a:p>
            <a:pPr marL="1335088" lvl="1" indent="-533400">
              <a:buFont typeface="Arial" pitchFamily="34" charset="0"/>
              <a:buChar char="•"/>
            </a:pPr>
            <a:r>
              <a:rPr lang="cs-CZ" sz="2000" dirty="0"/>
              <a:t>Primární právo</a:t>
            </a:r>
          </a:p>
          <a:p>
            <a:pPr marL="1335088" lvl="1" indent="-533400">
              <a:buFont typeface="Arial" pitchFamily="34" charset="0"/>
              <a:buChar char="•"/>
            </a:pPr>
            <a:r>
              <a:rPr lang="cs-CZ" sz="2000" dirty="0"/>
              <a:t>Sekundární právo</a:t>
            </a:r>
          </a:p>
          <a:p>
            <a:pPr marL="444500" indent="-444500">
              <a:buFontTx/>
              <a:buAutoNum type="arabicPeriod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Právo Evropské unie </a:t>
            </a:r>
            <a:r>
              <a:rPr lang="cs-CZ" sz="2000" b="1" dirty="0"/>
              <a:t>(tzv. unijní právo)</a:t>
            </a:r>
          </a:p>
          <a:p>
            <a:pPr marL="1335088" lvl="1" indent="-533400">
              <a:buFont typeface="Arial" pitchFamily="34" charset="0"/>
              <a:buChar char="•"/>
            </a:pPr>
            <a:r>
              <a:rPr lang="cs-CZ" sz="2000" dirty="0"/>
              <a:t>Primární právo</a:t>
            </a:r>
          </a:p>
          <a:p>
            <a:pPr marL="1335088" lvl="1" indent="-533400">
              <a:buFont typeface="Arial" pitchFamily="34" charset="0"/>
              <a:buChar char="•"/>
            </a:pPr>
            <a:r>
              <a:rPr lang="cs-CZ" sz="2000" dirty="0"/>
              <a:t>Sekundární právo</a:t>
            </a:r>
          </a:p>
          <a:p>
            <a:pPr marL="1335088" lvl="1" indent="-533400">
              <a:buFont typeface="Arial" pitchFamily="34" charset="0"/>
              <a:buChar char="•"/>
            </a:pPr>
            <a:r>
              <a:rPr lang="cs-CZ" sz="2000" dirty="0"/>
              <a:t>Externí smlouvy</a:t>
            </a:r>
          </a:p>
          <a:p>
            <a:pPr marL="1335088" lvl="1" indent="-533400">
              <a:buFont typeface="Arial" pitchFamily="34" charset="0"/>
              <a:buChar char="•"/>
            </a:pPr>
            <a:r>
              <a:rPr lang="cs-CZ" sz="2000" dirty="0"/>
              <a:t>Právní zásady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2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2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2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2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2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62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2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2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62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2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2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62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2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2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62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2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2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62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2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2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62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Právo Evropské unie (unijní právo) 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endParaRPr lang="cs-CZ" sz="20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Primární </a:t>
            </a:r>
            <a:r>
              <a:rPr lang="cs-CZ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právo</a:t>
            </a:r>
            <a:r>
              <a:rPr lang="cs-CZ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000" dirty="0"/>
              <a:t>– akty členských států, zahrnující ta ustanovení Smlouvy o EU, která pouze nemění či nedoplňují zakládací smlouvy společenství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Sekundární právo</a:t>
            </a:r>
            <a:r>
              <a:rPr lang="cs-CZ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000" dirty="0"/>
              <a:t>– akty orgánů EU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Externí smlouvy</a:t>
            </a:r>
            <a:r>
              <a:rPr lang="cs-CZ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Právní zásady</a:t>
            </a:r>
            <a:r>
              <a:rPr lang="cs-CZ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endParaRPr lang="cs-CZ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r>
              <a:rPr lang="cs-CZ" sz="3200" dirty="0"/>
              <a:t>Evropské právo, trestní právo a mezinárodní justiční spolupráce v trestních věcech</a:t>
            </a:r>
          </a:p>
        </p:txBody>
      </p:sp>
      <p:sp>
        <p:nvSpPr>
          <p:cNvPr id="266242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cs-CZ" sz="20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cs-CZ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Období </a:t>
            </a:r>
            <a:r>
              <a:rPr lang="cs-CZ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do založení EU</a:t>
            </a:r>
            <a:r>
              <a:rPr lang="cs-CZ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000" dirty="0"/>
              <a:t>(do 1. 11. 1993 – vstup Smlouvy o EU v platnost)</a:t>
            </a:r>
          </a:p>
          <a:p>
            <a:pPr algn="just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Období od založení EU do vstupu Amsterdamské smlouvy v platnost</a:t>
            </a:r>
          </a:p>
          <a:p>
            <a:pPr algn="just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Období od vstupu Amsterdamské smlouvy do Lisabonu</a:t>
            </a:r>
          </a:p>
          <a:p>
            <a:pPr algn="just">
              <a:lnSpc>
                <a:spcPct val="80000"/>
              </a:lnSpc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Období od Lisabonu</a:t>
            </a:r>
          </a:p>
          <a:p>
            <a:pPr marL="609600" indent="-609600" algn="just">
              <a:lnSpc>
                <a:spcPct val="80000"/>
              </a:lnSpc>
              <a:buClr>
                <a:srgbClr val="FFCC00"/>
              </a:buClr>
              <a:buFont typeface="Wingdings" pitchFamily="2" charset="2"/>
              <a:buNone/>
            </a:pPr>
            <a:endParaRPr lang="cs-CZ" sz="20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66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Období do založení EU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/>
          <a:lstStyle/>
          <a:p>
            <a:pPr algn="just">
              <a:buFontTx/>
              <a:buNone/>
            </a:pPr>
            <a:endParaRPr lang="cs-CZ" b="1" dirty="0">
              <a:solidFill>
                <a:srgbClr val="FFFF00"/>
              </a:solidFill>
              <a:latin typeface="Bookman Old Style" pitchFamily="18" charset="0"/>
            </a:endParaRP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Justiční spolupráce se uskutečňovala mimo ES jako: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mezivládní spolupráce</a:t>
            </a:r>
            <a:r>
              <a:rPr lang="cs-CZ" sz="2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2000" dirty="0"/>
              <a:t>– úmluvy o evropské politické spolupráci mající povahu smluv mezinárodního práva veřejného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byly utvářeny </a:t>
            </a:r>
            <a:r>
              <a:rPr lang="cs-CZ" sz="2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pracovní skupiny</a:t>
            </a:r>
            <a:r>
              <a:rPr lang="cs-CZ" sz="2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vydávání různých </a:t>
            </a:r>
            <a:r>
              <a:rPr lang="cs-CZ" sz="2000" b="1" dirty="0"/>
              <a:t>nepojmenovaných nástrojů</a:t>
            </a:r>
            <a:r>
              <a:rPr lang="cs-CZ" sz="2000" dirty="0"/>
              <a:t> – rezoluce Rady, závěry Rady, akt Rady, atd. </a:t>
            </a:r>
            <a:endParaRPr lang="cs-CZ" sz="2000" dirty="0" smtClean="0"/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r>
              <a:rPr lang="cs-CZ" sz="2300" dirty="0" smtClean="0"/>
              <a:t>vliv Rady </a:t>
            </a:r>
            <a:r>
              <a:rPr lang="cs-CZ" sz="2300" dirty="0"/>
              <a:t>E</a:t>
            </a:r>
            <a:r>
              <a:rPr lang="cs-CZ" sz="2300" dirty="0" smtClean="0"/>
              <a:t>vropy</a:t>
            </a:r>
            <a:endParaRPr lang="cs-CZ" sz="2300" dirty="0"/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Tzv. </a:t>
            </a: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Schengenské dohody, Schengenská prováděcí úmluva</a:t>
            </a: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Rozhodovací praxe Evropského soudního dvora (např. jugoslávská kukuřice)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cs-CZ" sz="2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Období od založení EU do vstupu Amsterdamské smlouvy v platnost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>
            <a:normAutofit fontScale="92500" lnSpcReduction="10000"/>
          </a:bodyPr>
          <a:lstStyle/>
          <a:p>
            <a:pPr algn="just">
              <a:buFontTx/>
              <a:buNone/>
            </a:pPr>
            <a:endParaRPr lang="cs-CZ" sz="2800" b="1" dirty="0">
              <a:solidFill>
                <a:srgbClr val="FFFF00"/>
              </a:solidFill>
              <a:latin typeface="Bookman Old Style" pitchFamily="18" charset="0"/>
            </a:endParaRPr>
          </a:p>
          <a:p>
            <a:pPr algn="just">
              <a:buClr>
                <a:srgbClr val="FFCC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Smlouva o EU (Maastrichtská smlouva)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– platnost od 1. 11. 1993:</a:t>
            </a: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cílem je rozvoj těsné spolupráce v oblasti justice a vnitra (tedy III. pilíř EU)</a:t>
            </a:r>
          </a:p>
          <a:p>
            <a:pPr lvl="1"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Výslovně upravila druhy právních nástrojů III. pilíře – akty Rady EU:</a:t>
            </a:r>
          </a:p>
          <a:p>
            <a:pPr lvl="2" algn="just">
              <a:buClr>
                <a:schemeClr val="accent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Společné postoje</a:t>
            </a:r>
          </a:p>
          <a:p>
            <a:pPr lvl="2" algn="just">
              <a:buClr>
                <a:schemeClr val="accent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Společné postupy (akce) </a:t>
            </a:r>
          </a:p>
          <a:p>
            <a:pPr lvl="2" algn="just">
              <a:buClr>
                <a:schemeClr val="accent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Úmluvy</a:t>
            </a:r>
          </a:p>
          <a:p>
            <a:pPr lvl="2" algn="just">
              <a:buClr>
                <a:schemeClr val="accent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Patření k uskutečnění společného postupu</a:t>
            </a:r>
          </a:p>
          <a:p>
            <a:pPr lvl="2" algn="just">
              <a:buClr>
                <a:schemeClr val="accent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Opatření k provedení úmluv</a:t>
            </a:r>
          </a:p>
          <a:p>
            <a:pPr algn="just">
              <a:buClr>
                <a:srgbClr val="FFCC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Úmluva o ochraně finančních zájmů ES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z 26. 7. 1995 a její protokoly</a:t>
            </a:r>
          </a:p>
          <a:p>
            <a:pPr algn="just">
              <a:buClr>
                <a:srgbClr val="FFCC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Úmluva o zjednodušeném vydávacím řízení mezi státy EU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z 10.3.1995 </a:t>
            </a:r>
          </a:p>
          <a:p>
            <a:pPr algn="just">
              <a:buClr>
                <a:srgbClr val="FFCC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Společný postup o vytvoření </a:t>
            </a:r>
            <a:r>
              <a:rPr lang="cs-CZ" sz="2000" b="1" dirty="0">
                <a:solidFill>
                  <a:schemeClr val="tx2">
                    <a:lumMod val="25000"/>
                  </a:schemeClr>
                </a:solidFill>
              </a:rPr>
              <a:t>Evropské justiční sítě</a:t>
            </a:r>
            <a:r>
              <a:rPr lang="cs-CZ" sz="2000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cs-CZ" sz="2000" dirty="0"/>
              <a:t>z 29. 6. 1998 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8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8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68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8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8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68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8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8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68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8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8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68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Clr>
                <a:srgbClr val="FF9900"/>
              </a:buClr>
              <a:buNone/>
            </a:pPr>
            <a:r>
              <a:rPr lang="cs-CZ" sz="2000" dirty="0"/>
              <a:t>Článek K.1 Smlouvy o EU– devět oblastí spolupráce:</a:t>
            </a:r>
          </a:p>
          <a:p>
            <a:pPr marL="1013143" lvl="1" indent="-285750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azylová politika </a:t>
            </a:r>
          </a:p>
          <a:p>
            <a:pPr marL="1013143" lvl="1" indent="-285750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pravidla upravující překračování vnějších hranic členských států a provádění kontrol na nich,</a:t>
            </a:r>
          </a:p>
          <a:p>
            <a:pPr marL="1013143" lvl="1" indent="-285750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přistěhovalecká politika a politika týkající se státních příslušníků třetích zemí,</a:t>
            </a:r>
          </a:p>
          <a:p>
            <a:pPr marL="1013143" lvl="1" indent="-285750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boj proti drogové závislosti,</a:t>
            </a:r>
          </a:p>
          <a:p>
            <a:pPr marL="1013143" lvl="1" indent="-285750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boj proti podvodům v mezinárodním měřítku,</a:t>
            </a:r>
          </a:p>
          <a:p>
            <a:pPr marL="1013143" lvl="1" indent="-285750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justiční spolupráce v občanskoprávních věcech,</a:t>
            </a:r>
          </a:p>
          <a:p>
            <a:pPr marL="1013143" lvl="1" indent="-285750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justiční spolupráce v trestních věcech,</a:t>
            </a:r>
          </a:p>
          <a:p>
            <a:pPr marL="1013143" lvl="1" indent="-285750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celní spolupráce,</a:t>
            </a:r>
          </a:p>
          <a:p>
            <a:pPr marL="1013143" lvl="1" indent="-285750">
              <a:buClr>
                <a:schemeClr val="accent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policejní spolupráce.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182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cs-CZ" sz="2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Corpus </a:t>
            </a:r>
            <a:r>
              <a:rPr lang="cs-CZ" sz="2400" dirty="0" err="1"/>
              <a:t>Juris</a:t>
            </a:r>
            <a:r>
              <a:rPr lang="cs-CZ" sz="2400" dirty="0"/>
              <a:t>, Corpus </a:t>
            </a:r>
            <a:r>
              <a:rPr lang="cs-CZ" sz="2400" dirty="0" err="1"/>
              <a:t>Juris</a:t>
            </a:r>
            <a:r>
              <a:rPr lang="cs-CZ" sz="2400" dirty="0"/>
              <a:t> 2000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400" dirty="0" err="1"/>
              <a:t>Europol</a:t>
            </a:r>
            <a:r>
              <a:rPr lang="cs-CZ" sz="2400" dirty="0"/>
              <a:t> 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400" dirty="0"/>
              <a:t>Evropská justiční síť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400" dirty="0"/>
              <a:t>Styční žalobci a soudci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1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Prostředí mezinárodní justiční spolupráce v trestních věcech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000" dirty="0"/>
              <a:t>Spolupráce mezi státy v oblasti trestního práva je podmíněna především ohledy na 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zásadu suverenity. </a:t>
            </a:r>
          </a:p>
          <a:p>
            <a:pPr algn="just">
              <a:buFont typeface="Wingdings" pitchFamily="2" charset="2"/>
              <a:buChar char="§"/>
            </a:pPr>
            <a:endParaRPr lang="cs-CZ" sz="1800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Suverenita je vlastnost státní moci, její nezávislost na jakékoli jiné moci, a to v oblasti vztahů mezinárodních i vnitřních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cs-CZ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/>
              <a:t>Pro mezinárodní justiční spolupráci je nejvýznamnější </a:t>
            </a:r>
            <a:r>
              <a:rPr lang="cs-CZ" sz="2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tzv. vnitřní suverenita</a:t>
            </a:r>
            <a:r>
              <a:rPr lang="cs-CZ" sz="2000" dirty="0"/>
              <a:t>, podle které státu náleží výlučná, nejvyšší moc na státním území a vyloučení jakýchkoli aktů cizí státní moci bez jeho souhlasu (plná volnost při úpravě vnitřních záležitostí).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cs-CZ" sz="2000" dirty="0"/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Právo trestat </a:t>
            </a:r>
            <a:r>
              <a:rPr lang="cs-CZ" sz="2000" dirty="0"/>
              <a:t>jako jeden z projevů vnitřní suverenity vycházející z veřejné moci a z jejího veřejného projevu. </a:t>
            </a: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2000" b="1" i="1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i="1" dirty="0">
              <a:solidFill>
                <a:srgbClr val="FF9933"/>
              </a:solidFill>
              <a:latin typeface="Bookman Old Style" pitchFamily="18" charset="0"/>
            </a:endParaRP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395288" y="4076700"/>
            <a:ext cx="82296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i="1" dirty="0">
              <a:solidFill>
                <a:srgbClr val="FF9933"/>
              </a:solidFill>
              <a:latin typeface="Bookman Old Style" pitchFamily="18" charset="0"/>
            </a:endParaRPr>
          </a:p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Období od vstupu Amsterdamské smlouvy v platnost do Lisabonu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/>
          <a:lstStyle/>
          <a:p>
            <a:pPr algn="just">
              <a:buFontTx/>
              <a:buNone/>
            </a:pPr>
            <a:endParaRPr lang="cs-CZ" b="1" dirty="0">
              <a:solidFill>
                <a:srgbClr val="FFFF00"/>
              </a:solidFill>
              <a:latin typeface="Bookman Old Style" pitchFamily="18" charset="0"/>
            </a:endParaRPr>
          </a:p>
          <a:p>
            <a:pPr algn="just">
              <a:buClr>
                <a:srgbClr val="FFCC00"/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Amsterodamská smlouva</a:t>
            </a:r>
            <a:r>
              <a:rPr lang="cs-CZ" sz="2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2000" dirty="0"/>
              <a:t>– platnost dne 1. 5. 1999 – významný posun v oblasti trestního práva – do III. pilíře náleží pouze policejní a justiční spolupráce v trestních </a:t>
            </a:r>
            <a:r>
              <a:rPr lang="cs-CZ" sz="2000" dirty="0" smtClean="0"/>
              <a:t>věcech</a:t>
            </a:r>
          </a:p>
          <a:p>
            <a:pPr algn="just">
              <a:buClr>
                <a:srgbClr val="FFCC00"/>
              </a:buClr>
              <a:buFont typeface="Wingdings" pitchFamily="2" charset="2"/>
              <a:buChar char="§"/>
            </a:pPr>
            <a:r>
              <a:rPr lang="cs-CZ" sz="2000" dirty="0" smtClean="0"/>
              <a:t>Změny </a:t>
            </a:r>
            <a:r>
              <a:rPr lang="cs-CZ" sz="2000" dirty="0"/>
              <a:t>v právních nástrojích III. pilíře:</a:t>
            </a:r>
          </a:p>
          <a:p>
            <a:pPr lvl="2" algn="just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Společné postoje </a:t>
            </a:r>
          </a:p>
          <a:p>
            <a:pPr lvl="2" algn="just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Rámcová rozhodnutí</a:t>
            </a:r>
          </a:p>
          <a:p>
            <a:pPr lvl="2" algn="just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Rozhodnutí</a:t>
            </a:r>
          </a:p>
          <a:p>
            <a:pPr lvl="2" algn="just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Úmluvy</a:t>
            </a:r>
          </a:p>
          <a:p>
            <a:pPr lvl="2" algn="just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Opatření, která jsou nezbytná k provedení rozhodnutí na úrovni EU</a:t>
            </a:r>
          </a:p>
          <a:p>
            <a:pPr lvl="2" algn="just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cs-CZ" sz="2000" dirty="0"/>
              <a:t>Opatření k provedení úmluv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6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9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9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69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Akční plán Rady a Komise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o nejlepších způsobech provádění ustanovení Amsterdamské smlouvy o vytvoření prostoru svobody, bezpečnosti a spravedlnosti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Závěry předsednictva zasedání Evropské rady v </a:t>
            </a:r>
            <a:r>
              <a:rPr lang="cs-CZ" sz="20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Tampere</a:t>
            </a:r>
            <a:endParaRPr lang="cs-CZ" sz="2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Rámcové rozhodnutí Rady o evropském zatýkacím rozkazu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a o postupech předávání mezi členskými státy (2002/582/SVV)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Úmluva o vzájemné pomoci ve věcech trestních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mezi členskými státy EU ze dne 29. 5. 2000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Rozhodnutí Rady o zřízení </a:t>
            </a:r>
            <a:r>
              <a:rPr lang="cs-CZ" sz="20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Eurojustu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za účelem posílení boje proti závažné trestné činnosti ze dne 28. 2. 2002, atd.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0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0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0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0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0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70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0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0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70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0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0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70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0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0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70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Bookman Old Style" pitchFamily="18" charset="0"/>
            </a:endParaRP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Smlouva o Ústavě pro Evropu (též euroústava, evropská ústava, evropská ústavní smlouva) měla být základním dokumentem Evropské unie, který by jakožto jediný text nahradil dosavadní systém několika smluv.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Konečnou podobu ústavy dojednala mezivládní konference, která v červnu 2004 ústavu přijala. 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Ke slavnostnímu podpisu všemi 25 členskými státy EU a 3 kandidáty (Bulharsko, Rumunsko, Turecko) došlo 29. října 2004 v Římě.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V případě bezproblémové ratifikace v členských státech měla ústava vejít v platnost 1. listopadu 2006. 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000" dirty="0"/>
              <a:t>Po dvou zamítavých referendech o přijetí euroústavy ve Francii a Nizozemsku (květen, červen 2005) se Evropská rada rozhodla odložit další proces ratifikace.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1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1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1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1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1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71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1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1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71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1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1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71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1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1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71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Clr>
                <a:srgbClr val="FFCC00"/>
              </a:buClr>
              <a:buNone/>
            </a:pPr>
            <a:r>
              <a:rPr lang="cs-CZ" sz="2000" dirty="0"/>
              <a:t>Euroústavu neratifikovaly:</a:t>
            </a:r>
          </a:p>
          <a:p>
            <a:pPr lvl="1">
              <a:buClr>
                <a:srgbClr val="FFCC00"/>
              </a:buClr>
              <a:buFont typeface="Arial" pitchFamily="34" charset="0"/>
              <a:buChar char="•"/>
            </a:pPr>
            <a:r>
              <a:rPr lang="cs-CZ" sz="2000" dirty="0"/>
              <a:t>Česká republika, Dánsko, Francie, Irsko, Nizozemí, Polsko, Portugalsko, Spojené království, Švédsko </a:t>
            </a:r>
          </a:p>
          <a:p>
            <a:pPr>
              <a:buClr>
                <a:srgbClr val="FFCC00"/>
              </a:buClr>
              <a:buFont typeface="Wingdings" pitchFamily="2" charset="2"/>
              <a:buNone/>
            </a:pPr>
            <a:endParaRPr lang="cs-CZ" sz="2400" b="1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Lisabonská smlouva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2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2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72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2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2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72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Haagský program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Přijatý v podobě </a:t>
            </a:r>
            <a:r>
              <a:rPr lang="cs-CZ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Závěrů předsednictví ze zasedání Evropské rady v Bruselu ve dnech 4. a 5. 11. 2004</a:t>
            </a:r>
          </a:p>
          <a:p>
            <a:r>
              <a:rPr lang="cs-CZ" sz="2000" dirty="0" smtClean="0"/>
              <a:t>Navazuje na Závěry z </a:t>
            </a:r>
            <a:r>
              <a:rPr lang="cs-CZ" sz="2000" dirty="0" err="1" smtClean="0"/>
              <a:t>Tampere</a:t>
            </a:r>
            <a:endParaRPr lang="cs-CZ" sz="2000" dirty="0" smtClean="0"/>
          </a:p>
          <a:p>
            <a:r>
              <a:rPr lang="cs-CZ" sz="2000" dirty="0" smtClean="0"/>
              <a:t>Nastiňuje akční plán Komise v oblasti svobody, bezpečnosti a spravedlnosti na dobu dalších pěti let </a:t>
            </a:r>
          </a:p>
          <a:p>
            <a:r>
              <a:rPr lang="cs-CZ" sz="2000" dirty="0" smtClean="0"/>
              <a:t>Další rozvoj principu vzájemného uznávání rozhodnutí v praxi</a:t>
            </a:r>
          </a:p>
          <a:p>
            <a:pPr>
              <a:buFont typeface="Wingdings" pitchFamily="2" charset="2"/>
              <a:buNone/>
            </a:pPr>
            <a:r>
              <a:rPr lang="cs-CZ" sz="2000" i="1" dirty="0" smtClean="0"/>
              <a:t>		 </a:t>
            </a:r>
          </a:p>
        </p:txBody>
      </p:sp>
    </p:spTree>
    <p:extLst>
      <p:ext uri="{BB962C8B-B14F-4D97-AF65-F5344CB8AC3E}">
        <p14:creationId xmlns:p14="http://schemas.microsoft.com/office/powerpoint/2010/main" val="16134063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Haagský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Obecné cíle programu:</a:t>
            </a:r>
            <a:endParaRPr lang="cs-CZ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Zlepšit schopnost EU a členských států zaručit základní práva, procesní záruky a přístup ke spravedlnosti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Regulovat migrační toky a kontrolovat vnější hranice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Bojovat proti mezinárodnímu organizovanému zločinu a potlačit hrozbu terorismu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Využívat potenciálu </a:t>
            </a:r>
            <a:r>
              <a:rPr lang="cs-CZ" sz="2000" dirty="0" err="1" smtClean="0"/>
              <a:t>Europolu</a:t>
            </a:r>
            <a:r>
              <a:rPr lang="cs-CZ" sz="2000" dirty="0" smtClean="0"/>
              <a:t> a </a:t>
            </a:r>
            <a:r>
              <a:rPr lang="cs-CZ" sz="2000" dirty="0" err="1" smtClean="0"/>
              <a:t>Eurojustu</a:t>
            </a: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Prohloubit vzájemné uznávání soudních rozhodnutí v občanských i trestních věcech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Odstraňovat právní a soudní překážky sporů s přeshraničními dopady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921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Haagský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3129136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Priority v oblasti justiční spolupráce v trestních věcech: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b="1" dirty="0" smtClean="0"/>
              <a:t>Zlepšení spolupráce – </a:t>
            </a:r>
            <a:r>
              <a:rPr lang="cs-CZ" sz="2000" dirty="0" smtClean="0"/>
              <a:t>omezením stávajících právních překážek, posílením koordinace vyšetřování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b="1" dirty="0" smtClean="0"/>
              <a:t>Vzájemné uznávání </a:t>
            </a:r>
            <a:r>
              <a:rPr lang="cs-CZ" sz="2000" dirty="0" smtClean="0"/>
              <a:t>- dokončení souhrnného programu opatření k uplatňování této zásady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b="1" dirty="0" smtClean="0"/>
              <a:t>Sbližování právních předpisů </a:t>
            </a:r>
            <a:r>
              <a:rPr lang="cs-CZ" sz="2000" dirty="0" smtClean="0"/>
              <a:t>– minimální pravidla v TPP a sbližování TPH u zvlášť závažné trestné činnosti s mezinárodním rozměrem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73048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Haagský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Priority v oblasti justiční spolupráce v trestních věcech: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0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EUROJUST</a:t>
            </a:r>
            <a:r>
              <a:rPr lang="cs-CZ" sz="2000" b="1" dirty="0" smtClean="0"/>
              <a:t> – </a:t>
            </a:r>
            <a:r>
              <a:rPr lang="cs-CZ" sz="2000" dirty="0" smtClean="0"/>
              <a:t>prosazení jeho úlohy v členských státech (implementací rozhodnutí o zřízení) a zkvalitnění jeho práce</a:t>
            </a:r>
            <a:endParaRPr lang="cs-CZ" sz="20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0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Boj proti zločinu </a:t>
            </a:r>
            <a:r>
              <a:rPr lang="cs-CZ" sz="2000" b="1" dirty="0" smtClean="0"/>
              <a:t>– </a:t>
            </a:r>
            <a:r>
              <a:rPr lang="cs-CZ" sz="2000" dirty="0" smtClean="0"/>
              <a:t>hl. terorismus, organizovaný zločin, korupce, boj proti drogové trestné činnosti, atd.</a:t>
            </a:r>
            <a:endParaRPr lang="cs-CZ" sz="2000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0137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Podepsána 3. 12. 2007 v Lisabonu, ratifikována 13. 11. 2009, vstoupila v platnost 1. 12.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Navazuje na ustanovení Evropské ústavní smlouvy, přebírá její filozofii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Zrušení </a:t>
            </a:r>
            <a:r>
              <a:rPr lang="cs-CZ" sz="2000" dirty="0" err="1" smtClean="0"/>
              <a:t>třípilířové</a:t>
            </a:r>
            <a:r>
              <a:rPr lang="cs-CZ" sz="2000" dirty="0" smtClean="0"/>
              <a:t> struktury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Posílení nástrojů společné spolupráce v oblasti trestní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302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Justiční spolupráci tvoří dva hlavní </a:t>
            </a: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pilíře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(čl. 82 (1) LS):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000" b="1" dirty="0"/>
              <a:t>Vzájemné uznávání </a:t>
            </a:r>
            <a:r>
              <a:rPr lang="cs-CZ" sz="2000" dirty="0"/>
              <a:t>rozsudků a soudních rozhodnutí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000" b="1" dirty="0"/>
              <a:t>Sbližování právních </a:t>
            </a:r>
            <a:r>
              <a:rPr lang="cs-CZ" sz="2000" dirty="0"/>
              <a:t>a správních předpisů členských </a:t>
            </a:r>
            <a:r>
              <a:rPr lang="cs-CZ" sz="2000" dirty="0" smtClean="0"/>
              <a:t>států v oblastech uvedených v čl. 82 (2) a čl. 83 LS</a:t>
            </a:r>
            <a:endParaRPr lang="cs-CZ" sz="2000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935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Jurisdikce </a:t>
            </a:r>
            <a:r>
              <a:rPr lang="cs-CZ" sz="2400" dirty="0"/>
              <a:t>(</a:t>
            </a:r>
            <a:r>
              <a:rPr lang="cs-CZ" sz="2400" dirty="0" err="1"/>
              <a:t>common</a:t>
            </a:r>
            <a:r>
              <a:rPr lang="cs-CZ" sz="2400" dirty="0"/>
              <a:t> </a:t>
            </a:r>
            <a:r>
              <a:rPr lang="cs-CZ" sz="2400" dirty="0" err="1"/>
              <a:t>law</a:t>
            </a:r>
            <a:r>
              <a:rPr lang="cs-CZ" sz="2400" dirty="0"/>
              <a:t> pojetí suverenity) je součástí moci státu a znamená především stanovení nebo nalézání práva. Pokud tímto orgánem je soud, jde o 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jurisdikci soudní</a:t>
            </a:r>
            <a:r>
              <a:rPr lang="cs-CZ" sz="2400" dirty="0"/>
              <a:t>.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 dirty="0"/>
              <a:t>Trestní soudní jurisdikce je založena na následujících zásadách:</a:t>
            </a:r>
          </a:p>
          <a:p>
            <a:pPr marL="987425" lvl="1" indent="-46513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Zásada teritoriality </a:t>
            </a:r>
            <a:r>
              <a:rPr lang="cs-CZ" sz="2400" dirty="0"/>
              <a:t>(§ 4 českého trestního zákoníku)</a:t>
            </a:r>
          </a:p>
          <a:p>
            <a:pPr marL="987425" lvl="1" indent="-46513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Zásada registrace </a:t>
            </a:r>
            <a:r>
              <a:rPr lang="cs-CZ" sz="2400" dirty="0"/>
              <a:t>(§ 5 českého TZ)</a:t>
            </a:r>
          </a:p>
          <a:p>
            <a:pPr marL="987425" lvl="1" indent="-46513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Zásada personality </a:t>
            </a:r>
            <a:r>
              <a:rPr lang="cs-CZ" sz="2400" dirty="0"/>
              <a:t>(aktivní personalita - § 6 českého TZ, pasivní personalita - § 7 odst. 2 českého TZ)</a:t>
            </a:r>
          </a:p>
          <a:p>
            <a:pPr marL="987425" lvl="1" indent="-46513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Zásada univerzality </a:t>
            </a:r>
            <a:r>
              <a:rPr lang="cs-CZ" sz="2400" dirty="0"/>
              <a:t>(§ 7 odst. 1 českého TZ, subsidiární univerzalita - § 8 českého TZ) </a:t>
            </a:r>
          </a:p>
          <a:p>
            <a:pPr marL="987425" lvl="1" indent="-46513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Zásada ochrany </a:t>
            </a:r>
            <a:r>
              <a:rPr lang="cs-CZ" sz="2400" dirty="0"/>
              <a:t>(a univerzality - § 7 českého TZ)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Čl. 83 LS:</a:t>
            </a:r>
          </a:p>
          <a:p>
            <a:pPr>
              <a:buNone/>
            </a:pPr>
            <a:endParaRPr lang="cs-CZ" sz="2400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 smtClean="0"/>
              <a:t>EP a Rada mohou formou směrnic stanovit minimální pravidla týkající se vymezení trestných činů a sankcí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 - v oblastech mimořádně závažné trestné činnosti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	s </a:t>
            </a:r>
            <a:r>
              <a:rPr lang="cs-CZ" sz="2000" dirty="0" err="1" smtClean="0"/>
              <a:t>přeshraničním</a:t>
            </a:r>
            <a:r>
              <a:rPr lang="cs-CZ" sz="2000" dirty="0" smtClean="0"/>
              <a:t> rozměrem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 - z důvodu povahy nebo dopadu těchto trestných činů nebo kvůli zvláštní potřebě potírat ji na společném základě.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 - v </a:t>
            </a:r>
            <a:r>
              <a:rPr lang="cs-CZ" sz="2000" dirty="0" err="1" smtClean="0"/>
              <a:t>obl</a:t>
            </a:r>
            <a:r>
              <a:rPr lang="cs-CZ" sz="2000" dirty="0" smtClean="0"/>
              <a:t>.: terorismus, obchod s lidmi a sexuální vykořisťování žen a dětí, nedovolený obchod s drogami, nedovolený obchod se zbraněmi, praní peněz, korupce, padělání platebních prostředků, trestná činnost v oblasti výpočetní techniky a organizovaná trestná činnost.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77888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Čl. 83 LS:</a:t>
            </a:r>
          </a:p>
          <a:p>
            <a:pPr>
              <a:buNone/>
            </a:pPr>
            <a:endParaRPr lang="cs-CZ" sz="2400" dirty="0" smtClean="0"/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Ukáže-li se, že sbližování trestněprávních předpisů členského státu je nezbytné pro zajištění účinného provádění politiky Unie v oblasti, která byla předmětem harmonizačního opatření, mohou EP a Rada směrnicemi stanovit minimální pravidla pro vymezení trestných činů a sankcí v dané oblasti.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7087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Systém posílené </a:t>
            </a: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spolupráce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F6910A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Pokud nebude dosažen potřebný souhlas s přijetím opatření a </a:t>
            </a:r>
            <a:r>
              <a:rPr lang="cs-CZ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posílenou spolupráci bude mít zájem nejméně 9 členských států, </a:t>
            </a:r>
            <a:r>
              <a:rPr lang="cs-CZ" sz="2000" dirty="0"/>
              <a:t>oznámí tyto státy svůj záměr Evropskému parlamentu, Radě a Komisi.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Fikce udělení souhlasu ze strany orgánů Unie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Nesouhlas jiných států nebude znamenat systém práva veta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1143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Právní akty: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Nařízení</a:t>
            </a:r>
          </a:p>
          <a:p>
            <a:pPr>
              <a:buNone/>
            </a:pPr>
            <a:r>
              <a:rPr lang="cs-CZ" sz="2000" b="1" dirty="0" smtClean="0"/>
              <a:t>- </a:t>
            </a:r>
            <a:r>
              <a:rPr lang="cs-CZ" sz="2000" dirty="0" smtClean="0"/>
              <a:t>obecná působnost, závazné v plném rozsahu, přímo použitelné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Směrnice</a:t>
            </a:r>
          </a:p>
          <a:p>
            <a:pPr>
              <a:buNone/>
            </a:pPr>
            <a:r>
              <a:rPr lang="cs-CZ" sz="2000" b="1" dirty="0" smtClean="0"/>
              <a:t>- </a:t>
            </a:r>
            <a:r>
              <a:rPr lang="cs-CZ" sz="2000" dirty="0" smtClean="0"/>
              <a:t>závazná, pokud jde o výsledek, forma a prostředky na vnitrostátních orgánech, nahrazují rámcová </a:t>
            </a:r>
            <a:r>
              <a:rPr lang="cs-CZ" sz="2400" dirty="0" smtClean="0"/>
              <a:t>rozhodnutí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Rozhodnutí</a:t>
            </a:r>
          </a:p>
          <a:p>
            <a:pPr>
              <a:buNone/>
            </a:pPr>
            <a:r>
              <a:rPr lang="cs-CZ" sz="2000" dirty="0" smtClean="0"/>
              <a:t>-spíše organizační záležitosti typu </a:t>
            </a:r>
            <a:r>
              <a:rPr lang="cs-CZ" sz="2000" dirty="0" err="1" smtClean="0"/>
              <a:t>Europol</a:t>
            </a:r>
            <a:r>
              <a:rPr lang="cs-CZ" sz="2000" dirty="0" smtClean="0"/>
              <a:t>, </a:t>
            </a:r>
            <a:r>
              <a:rPr lang="cs-CZ" sz="2000" dirty="0" err="1" smtClean="0"/>
              <a:t>Eurojust</a:t>
            </a:r>
            <a:endParaRPr lang="cs-CZ" sz="2000" dirty="0" smtClean="0"/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Doporučení a stanoviska</a:t>
            </a:r>
          </a:p>
          <a:p>
            <a:pPr>
              <a:buNone/>
            </a:pPr>
            <a:r>
              <a:rPr lang="cs-CZ" sz="2000" dirty="0" smtClean="0"/>
              <a:t>- nejsou závazná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07656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Přechodné období: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Pro oblast justiční spolupráce stanoveno </a:t>
            </a:r>
            <a:r>
              <a:rPr lang="cs-CZ" sz="2000" b="1" dirty="0" smtClean="0"/>
              <a:t>přechodné období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Protokolem č. 10 k LS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smtClean="0"/>
              <a:t>Po dobu pěti let nebudou pravomoci Komise a Evropského soudního dvora rozšířeny na oblast justiční spolupráce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38279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Formy spolupráce mezi členskými státy Evropské </a:t>
            </a:r>
            <a:r>
              <a:rPr lang="cs-CZ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unie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/>
          </a:bodyPr>
          <a:lstStyle/>
          <a:p>
            <a:pPr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cs-CZ" sz="2000" dirty="0"/>
              <a:t>Evropský zatýkací rozkaz, Evropský příkaz k výkonu příkazu k zajištění majetku nebo důkazních prostředků EU apod. 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cs-CZ" sz="2000" dirty="0"/>
              <a:t>Zvláštní druhy dožádání: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Přeshraniční pronásledování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Přeshraniční sledování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Skryté vyšetřování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Dočasné předání do ciziny za účelem provedení procesních úkonů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Dočasné převzetí z ciziny za stejným účelem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Zajištění a předání věcí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Zajištění jiné majetkové hodnoty a zajištění majetku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Předběžné zajištění věci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Společný vyšetřovací tým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Výslech prostřednictvím videotelefonu a telefonu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800" dirty="0"/>
              <a:t>Poskytování informací z Rejstříku trestů</a:t>
            </a:r>
            <a:r>
              <a:rPr lang="cs-CZ" sz="1800" b="1" dirty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r>
              <a:rPr lang="cs-CZ" sz="4000" spc="-1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Děkuji za pozornost.</a:t>
            </a:r>
            <a:endParaRPr lang="en-GB" sz="4000" spc="-1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Mezinárodní právo trestní </a:t>
            </a:r>
            <a:r>
              <a:rPr lang="cs-CZ" sz="2000" dirty="0"/>
              <a:t>je tvořeno mezinárodními smlouvami, které zavazují smluvní státy k povinnosti: </a:t>
            </a: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/>
              <a:t>kriminalizovat určitá jednání,</a:t>
            </a: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/>
              <a:t>vytvořit jurisdikci, </a:t>
            </a: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/>
              <a:t>spolupracovat v trestním řízení.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/>
          </a:p>
          <a:p>
            <a:pPr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Trestní právo mezinárodní </a:t>
            </a:r>
            <a:r>
              <a:rPr lang="cs-CZ" sz="2000" dirty="0"/>
              <a:t>tvoří vnitrostátní normy trestního práva, upravující:</a:t>
            </a: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/>
              <a:t>místní působnost trestního zákona a dalších norem,</a:t>
            </a: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/>
              <a:t>subsidiární jurisdikci.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116013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+mn-lt"/>
              </a:rPr>
              <a:t>MEZINÁRODNÍ PRÁVO</a:t>
            </a:r>
            <a:endParaRPr lang="cs-CZ" sz="2000" dirty="0">
              <a:latin typeface="+mn-lt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5219700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+mn-lt"/>
              </a:rPr>
              <a:t>VNITROSTÁTNÍ PRÁVO</a:t>
            </a:r>
            <a:endParaRPr lang="cs-CZ" sz="2000" dirty="0">
              <a:latin typeface="+mn-lt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619672" y="3501008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VZÁJEMNÝ </a:t>
            </a:r>
            <a:r>
              <a:rPr lang="cs-CZ" sz="3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VZTAH</a:t>
            </a:r>
          </a:p>
          <a:p>
            <a:pPr algn="ctr"/>
            <a:r>
              <a:rPr lang="cs-CZ" sz="2000" dirty="0" smtClean="0">
                <a:latin typeface="+mn-lt"/>
              </a:rPr>
              <a:t>monistická a dualistická teorie, teorie smíšené</a:t>
            </a: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4479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 animBg="1"/>
      <p:bldP spid="2222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Bef>
                <a:spcPct val="20000"/>
              </a:spcBef>
              <a:buNone/>
            </a:pP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Recepce mezinárodních smluv v ČR: </a:t>
            </a:r>
          </a:p>
          <a:p>
            <a:pPr algn="just">
              <a:spcBef>
                <a:spcPct val="20000"/>
              </a:spcBef>
            </a:pPr>
            <a:r>
              <a:rPr lang="cs-CZ" sz="2000" dirty="0" smtClean="0"/>
              <a:t>Článek </a:t>
            </a:r>
            <a:r>
              <a:rPr lang="cs-CZ" sz="2000" dirty="0"/>
              <a:t>10 Ústavy (ústavní zákon č. 395/2001 Sb.) – součástí právního řádu České republiky jsou všechny mezinárodní smlouvy, </a:t>
            </a:r>
            <a:r>
              <a:rPr lang="cs-CZ" sz="2000" dirty="0" smtClean="0"/>
              <a:t>které</a:t>
            </a:r>
          </a:p>
          <a:p>
            <a:pPr lvl="1" algn="just">
              <a:spcBef>
                <a:spcPct val="20000"/>
              </a:spcBef>
            </a:pPr>
            <a:r>
              <a:rPr lang="cs-CZ" sz="2000" dirty="0" smtClean="0"/>
              <a:t>byly </a:t>
            </a:r>
            <a:r>
              <a:rPr lang="cs-CZ" sz="2000" dirty="0"/>
              <a:t>ratifikovány – k jejichž ratifikaci dal souhlas československý nebo český </a:t>
            </a:r>
            <a:r>
              <a:rPr lang="cs-CZ" sz="2000" dirty="0" smtClean="0"/>
              <a:t>parlament</a:t>
            </a:r>
          </a:p>
          <a:p>
            <a:pPr lvl="1" algn="just">
              <a:spcBef>
                <a:spcPct val="20000"/>
              </a:spcBef>
            </a:pPr>
            <a:r>
              <a:rPr lang="cs-CZ" sz="2000" dirty="0" smtClean="0"/>
              <a:t>zavazují </a:t>
            </a:r>
            <a:r>
              <a:rPr lang="cs-CZ" sz="2000" dirty="0"/>
              <a:t>Českou republiku – ratifikace potřebným počtem </a:t>
            </a:r>
            <a:r>
              <a:rPr lang="cs-CZ" sz="2000" dirty="0" smtClean="0"/>
              <a:t>států</a:t>
            </a:r>
          </a:p>
          <a:p>
            <a:pPr lvl="1" algn="just">
              <a:spcBef>
                <a:spcPct val="20000"/>
              </a:spcBef>
            </a:pPr>
            <a:r>
              <a:rPr lang="cs-CZ" sz="2000" dirty="0" smtClean="0"/>
              <a:t>byly </a:t>
            </a:r>
            <a:r>
              <a:rPr lang="cs-CZ" sz="2000" dirty="0"/>
              <a:t>vyhlášeny v příslušné </a:t>
            </a:r>
            <a:r>
              <a:rPr lang="cs-CZ" sz="2000" dirty="0" smtClean="0"/>
              <a:t>sbírce</a:t>
            </a:r>
          </a:p>
          <a:p>
            <a:pPr lvl="1" algn="just">
              <a:spcBef>
                <a:spcPct val="20000"/>
              </a:spcBef>
            </a:pPr>
            <a:endParaRPr lang="cs-CZ" sz="2000" dirty="0" smtClean="0"/>
          </a:p>
          <a:p>
            <a:pPr marL="0" indent="0" algn="just">
              <a:spcBef>
                <a:spcPct val="20000"/>
              </a:spcBef>
              <a:buNone/>
            </a:pP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Inkorporace 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výběrová </a:t>
            </a:r>
            <a:r>
              <a:rPr lang="cs-CZ" sz="2000" dirty="0"/>
              <a:t>byla nahrazena 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inkorporací univerzální.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1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Podstata mezinárodní justiční spolupráce v trestních věcech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FF9933"/>
                </a:solidFill>
              </a:rPr>
              <a:t>Charakteristické znaky mezinárodní justiční spolupráce v trestních věcech: </a:t>
            </a:r>
            <a:endParaRPr lang="cs-CZ" sz="2000" dirty="0" smtClean="0">
              <a:solidFill>
                <a:srgbClr val="FF9933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součást mezinárodní justiční spolupráce,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obor, tvořený zejména mezinárodním právem veřejným a trestním právem,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institut upravující justiční pomoc mezi justičními orgány různých zemí a tím i mezi státy,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důležitý nástroj vzájemného pochopení, komunikace a spolupráce mezi tuzemskými státními orgány a orgány jiného státu v oblasti trestního práva,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spolupráce mezi státem dožádaným a státem dožadujícím.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812800" lvl="1" indent="-276225" algn="just">
              <a:buFont typeface="Wingdings" pitchFamily="2" charset="2"/>
              <a:buNone/>
            </a:pPr>
            <a:endParaRPr lang="cs-CZ" sz="18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29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r>
              <a:rPr lang="cs-CZ" sz="3200" dirty="0"/>
              <a:t>Prameny práva mezinárodní justiční spolupráce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Mezinárodní právo obyčejové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b="1" dirty="0">
              <a:solidFill>
                <a:srgbClr val="FF9933"/>
              </a:solidFill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Mezinárodní smlouvy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/>
              <a:t>z hlediska počtu smluvních stran – dvoustranné nebo mnohostranné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/>
              <a:t>z hlediska obsahu – obsahující jednu nebo více forem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b="1" dirty="0">
              <a:solidFill>
                <a:srgbClr val="FF9933"/>
              </a:solidFill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Vnitrostátní právo v ČR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(hlava 25 trestního řádu)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40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Rozšířená témata</Template>
  <TotalTime>3176</TotalTime>
  <Words>2436</Words>
  <Application>Microsoft Office PowerPoint</Application>
  <PresentationFormat>Předvádění na obrazovce (4:3)</PresentationFormat>
  <Paragraphs>342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Currency</vt:lpstr>
      <vt:lpstr>Trestní právo v evropském prostředí</vt:lpstr>
      <vt:lpstr>Mezinárodní justiční spolupráce v trestním řízení</vt:lpstr>
      <vt:lpstr>Prostředí mezinárodní justiční spolupráce v trestních věcech</vt:lpstr>
      <vt:lpstr>Prezentace aplikace PowerPoint</vt:lpstr>
      <vt:lpstr>Prezentace aplikace PowerPoint</vt:lpstr>
      <vt:lpstr>Prezentace aplikace PowerPoint</vt:lpstr>
      <vt:lpstr>Prezentace aplikace PowerPoint</vt:lpstr>
      <vt:lpstr>Podstata mezinárodní justiční spolupráce v trestních věcech</vt:lpstr>
      <vt:lpstr>Prameny práva mezinárodní justiční spolupráce</vt:lpstr>
      <vt:lpstr>Zásady mezinárodní justiční spolupráce</vt:lpstr>
      <vt:lpstr>Podoby mezinárodní justiční spolupráce</vt:lpstr>
      <vt:lpstr>Formy mezinárodní justiční spolupráce</vt:lpstr>
      <vt:lpstr>Vývoj a současnost mezinárodní justiční spolupráce v trestních věcech v evropském prostředí</vt:lpstr>
      <vt:lpstr>Vývoj a současnost mezinárodní justiční spolupráce v trestních věcech v evropském prostředí</vt:lpstr>
      <vt:lpstr>Stručná charakteristika jednotlivých forem</vt:lpstr>
      <vt:lpstr>Stručná charakteristika jednotlivých forem</vt:lpstr>
      <vt:lpstr>Stručná charakteristika jednotlivých forem</vt:lpstr>
      <vt:lpstr>Stručná charakteristika jednotlivých forem</vt:lpstr>
      <vt:lpstr>Evropská unie a její vliv na národní trestní právo</vt:lpstr>
      <vt:lpstr>Základní pojmy </vt:lpstr>
      <vt:lpstr>Evropská společenství a Evropská unie </vt:lpstr>
      <vt:lpstr>Evropská společenství a Evropská unie </vt:lpstr>
      <vt:lpstr>Evropské právo do Lisabonu</vt:lpstr>
      <vt:lpstr>Právo Evropské unie (unijní právo) </vt:lpstr>
      <vt:lpstr>Evropské právo, trestní právo a mezinárodní justiční spolupráce v trestních věcech</vt:lpstr>
      <vt:lpstr>Období do založení EU</vt:lpstr>
      <vt:lpstr>Období od založení EU do vstupu Amsterdamské smlouvy v platnost</vt:lpstr>
      <vt:lpstr>Prezentace aplikace PowerPoint</vt:lpstr>
      <vt:lpstr>Prezentace aplikace PowerPoint</vt:lpstr>
      <vt:lpstr>Období od vstupu Amsterdamské smlouvy v platnost do Lisabonu</vt:lpstr>
      <vt:lpstr>Prezentace aplikace PowerPoint</vt:lpstr>
      <vt:lpstr>Prezentace aplikace PowerPoint</vt:lpstr>
      <vt:lpstr>Prezentace aplikace PowerPoint</vt:lpstr>
      <vt:lpstr>Haagský program</vt:lpstr>
      <vt:lpstr>Haagský program</vt:lpstr>
      <vt:lpstr>Haagský program</vt:lpstr>
      <vt:lpstr>Haagský program</vt:lpstr>
      <vt:lpstr>Lisabonská smlouva</vt:lpstr>
      <vt:lpstr>Lisabonská smlouva</vt:lpstr>
      <vt:lpstr>Lisabonská smlouva</vt:lpstr>
      <vt:lpstr>Lisabonská smlouva</vt:lpstr>
      <vt:lpstr>Lisabonská smlouva</vt:lpstr>
      <vt:lpstr>Lisabonská smlouva</vt:lpstr>
      <vt:lpstr>Lisabonská smlouva</vt:lpstr>
      <vt:lpstr>Formy spolupráce mezi členskými státy Evropské unie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Jaroslav Fenyk</dc:title>
  <dc:creator>Jaroslav Fenyk</dc:creator>
  <cp:lastModifiedBy>Uzivatel</cp:lastModifiedBy>
  <cp:revision>137</cp:revision>
  <dcterms:created xsi:type="dcterms:W3CDTF">2005-04-06T16:52:48Z</dcterms:created>
  <dcterms:modified xsi:type="dcterms:W3CDTF">2012-04-27T06:53:33Z</dcterms:modified>
</cp:coreProperties>
</file>