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867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2867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67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868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86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B54AFB-8647-4ECC-BA9A-34914F91C724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BBF4D6F-19AF-47C2-9F19-D938A9D69EE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648FD8-7265-4A16-9133-3945669EC1E3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64E54-B3E1-426E-93F6-68B86037BD7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581CC-0C83-4105-A950-7F0266C4A1FD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051C6-BAE8-4501-9D34-99D74C9927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EBAC2C-B8F5-48C4-BB0A-220BD78C5EDE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04E9A-6C76-4804-ACB0-2E26BDC1B9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128FE3-3B1E-45CF-BFBE-C4CBE9F1670B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93F44-877B-4075-A22F-25BCC383F4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9D026F-1643-4549-B864-F9DBBB9B3181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41E62-0DBC-469B-9D5F-73E906623D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991477-3AA9-4409-9AFA-D540B54D9626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FCBC7-C1DC-4FE7-A8F9-BBE80DB4E6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884DC-A2F4-4154-BCAC-4289EF73BD6F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BE5E6-B5DB-43C2-B349-3FADC8EB4B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439769-0EDE-4DFA-91C4-D37C92D178A0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7A6B4-824D-4FA4-9D03-C64F728193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A9072F-1BA7-4433-90A5-06814BFF2EDC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2FBE9-12E3-4AC1-90EF-BD946509850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EBBBAB-50EA-4E51-9285-8A291CBDB5F6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46011-3606-4BEF-8F87-6303CC5F6F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 sz="2400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A965923-81B5-4AF8-829B-AE51A5F0CE83}" type="datetimeFigureOut">
              <a:rPr lang="cs-CZ"/>
              <a:pPr/>
              <a:t>5.3.2012</a:t>
            </a:fld>
            <a:endParaRPr lang="cs-CZ"/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9C41FA-2DAA-48B7-BBB1-7EA30A1FE85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cs-CZ" b="1">
                <a:latin typeface="Times New Roman" pitchFamily="18" charset="0"/>
                <a:cs typeface="Times New Roman" pitchFamily="18" charset="0"/>
              </a:rPr>
              <a:t>Sociální reformy 2012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046288" y="4095750"/>
            <a:ext cx="6045200" cy="1593850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endParaRPr lang="cs-CZ">
              <a:solidFill>
                <a:srgbClr val="898989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cs-CZ">
                <a:solidFill>
                  <a:srgbClr val="898989"/>
                </a:solidFill>
              </a:rPr>
              <a:t>Aktuální otázky právní vědy a praxe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Státní sociální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200"/>
              <a:t>Opět změna příslušného správního úřadu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 prvním stupni Úřad práce ČR – krajská pobočka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ve druhém stupni MPSV</a:t>
            </a:r>
          </a:p>
          <a:p>
            <a:pPr>
              <a:lnSpc>
                <a:spcPct val="80000"/>
              </a:lnSpc>
            </a:pPr>
            <a:r>
              <a:rPr lang="cs-CZ" sz="2200"/>
              <a:t>Nově při vymezení osobního rozsahu definována podmínka bydliště na území ČR místo trvalého pobytu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Pojem bydliště je vymezen v zákoně č. 111/2006 Sb., § 5 odst. 6</a:t>
            </a:r>
          </a:p>
          <a:p>
            <a:pPr>
              <a:lnSpc>
                <a:spcPct val="80000"/>
              </a:lnSpc>
            </a:pPr>
            <a:r>
              <a:rPr lang="cs-CZ" sz="2200"/>
              <a:t>Nově definován věcný rozsah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Testované dávky</a:t>
            </a:r>
          </a:p>
          <a:p>
            <a:pPr lvl="2">
              <a:lnSpc>
                <a:spcPct val="80000"/>
              </a:lnSpc>
            </a:pPr>
            <a:r>
              <a:rPr lang="cs-CZ" sz="1700"/>
              <a:t>Přídavek na dítě</a:t>
            </a:r>
          </a:p>
          <a:p>
            <a:pPr lvl="2">
              <a:lnSpc>
                <a:spcPct val="80000"/>
              </a:lnSpc>
            </a:pPr>
            <a:r>
              <a:rPr lang="cs-CZ" sz="1700"/>
              <a:t>Příspěvek na bydlení</a:t>
            </a:r>
          </a:p>
          <a:p>
            <a:pPr lvl="2">
              <a:lnSpc>
                <a:spcPct val="80000"/>
              </a:lnSpc>
            </a:pPr>
            <a:r>
              <a:rPr lang="cs-CZ" sz="1700"/>
              <a:t>Porodné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Netestované dávky</a:t>
            </a:r>
          </a:p>
          <a:p>
            <a:pPr lvl="2">
              <a:lnSpc>
                <a:spcPct val="80000"/>
              </a:lnSpc>
            </a:pPr>
            <a:r>
              <a:rPr lang="cs-CZ" sz="1700"/>
              <a:t>Rodičovský příspěvek</a:t>
            </a:r>
          </a:p>
          <a:p>
            <a:pPr lvl="2">
              <a:lnSpc>
                <a:spcPct val="80000"/>
              </a:lnSpc>
            </a:pPr>
            <a:r>
              <a:rPr lang="cs-CZ" sz="1700"/>
              <a:t>Dávky pěstounské péče</a:t>
            </a:r>
          </a:p>
          <a:p>
            <a:pPr lvl="2">
              <a:lnSpc>
                <a:spcPct val="80000"/>
              </a:lnSpc>
            </a:pPr>
            <a:r>
              <a:rPr lang="cs-CZ" sz="1700"/>
              <a:t>pohřebné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Státní sociální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500"/>
              <a:t>Opět se mění rodičovský příspěvek – základní parametry</a:t>
            </a:r>
          </a:p>
          <a:p>
            <a:pPr lvl="1">
              <a:lnSpc>
                <a:spcPct val="80000"/>
              </a:lnSpc>
            </a:pPr>
            <a:r>
              <a:rPr lang="cs-CZ" sz="2200"/>
              <a:t>Nejmladší dítě v rodině,</a:t>
            </a:r>
          </a:p>
          <a:p>
            <a:pPr lvl="1">
              <a:lnSpc>
                <a:spcPct val="80000"/>
              </a:lnSpc>
            </a:pPr>
            <a:r>
              <a:rPr lang="cs-CZ" sz="2200"/>
              <a:t>Nejdéle do 4 let věku tohoto dítěte,</a:t>
            </a:r>
          </a:p>
          <a:p>
            <a:pPr lvl="1">
              <a:lnSpc>
                <a:spcPct val="80000"/>
              </a:lnSpc>
            </a:pPr>
            <a:r>
              <a:rPr lang="cs-CZ" sz="2200"/>
              <a:t>Ale nejdéle do vyčerpání částky 220 000 Kč</a:t>
            </a:r>
          </a:p>
          <a:p>
            <a:pPr>
              <a:lnSpc>
                <a:spcPct val="80000"/>
              </a:lnSpc>
            </a:pPr>
            <a:r>
              <a:rPr lang="cs-CZ" sz="2500"/>
              <a:t>Volba výše příspěvku i doby čerpání a možné změny</a:t>
            </a:r>
          </a:p>
          <a:p>
            <a:pPr>
              <a:lnSpc>
                <a:spcPct val="80000"/>
              </a:lnSpc>
            </a:pPr>
            <a:r>
              <a:rPr lang="cs-CZ" sz="2500"/>
              <a:t>Vazba na stanovení denního vyměřovacího základu v NP</a:t>
            </a:r>
          </a:p>
          <a:p>
            <a:pPr lvl="1">
              <a:lnSpc>
                <a:spcPct val="80000"/>
              </a:lnSpc>
            </a:pPr>
            <a:r>
              <a:rPr lang="cs-CZ" sz="2200"/>
              <a:t>Pokud žádnému z rodičů nelze stanovit denní vyměřovací základ, pak žádná volba a dávka náleží ve výši 7.600 Kč do konce 9. měsíce po porodu a od desátého měsíce částka ve výši 3.800,- Kč do čtyř let věku dítěte</a:t>
            </a:r>
          </a:p>
          <a:p>
            <a:pPr>
              <a:lnSpc>
                <a:spcPct val="80000"/>
              </a:lnSpc>
            </a:pPr>
            <a:r>
              <a:rPr lang="cs-CZ" sz="2500"/>
              <a:t>Rozšiřuje se vymezení pojmu osobní celodenní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Sociální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3000"/>
              <a:t>Změna právní úpravy</a:t>
            </a:r>
          </a:p>
          <a:p>
            <a:pPr lvl="1">
              <a:lnSpc>
                <a:spcPct val="80000"/>
              </a:lnSpc>
            </a:pPr>
            <a:r>
              <a:rPr lang="cs-CZ" sz="2600"/>
              <a:t>Zrušen zákon č. 100/1988 Sb., o sociálním zabezpečení</a:t>
            </a:r>
          </a:p>
          <a:p>
            <a:pPr lvl="1">
              <a:lnSpc>
                <a:spcPct val="80000"/>
              </a:lnSpc>
            </a:pPr>
            <a:r>
              <a:rPr lang="cs-CZ" sz="2600"/>
              <a:t>Nahrazen zákonem č. 329/2011 Sb., o poskytování dávek osobám se zdravotním postižením</a:t>
            </a:r>
          </a:p>
          <a:p>
            <a:pPr lvl="1">
              <a:lnSpc>
                <a:spcPct val="80000"/>
              </a:lnSpc>
            </a:pPr>
            <a:r>
              <a:rPr lang="cs-CZ" sz="2600"/>
              <a:t>Ostatní zákony zůstávají</a:t>
            </a:r>
          </a:p>
          <a:p>
            <a:pPr lvl="2">
              <a:lnSpc>
                <a:spcPct val="80000"/>
              </a:lnSpc>
            </a:pPr>
            <a:r>
              <a:rPr lang="cs-CZ" sz="2200"/>
              <a:t>Zákon č. 108/2006 Sb., o sociálních službách</a:t>
            </a:r>
          </a:p>
          <a:p>
            <a:pPr lvl="2">
              <a:lnSpc>
                <a:spcPct val="80000"/>
              </a:lnSpc>
            </a:pPr>
            <a:r>
              <a:rPr lang="cs-CZ" sz="2200"/>
              <a:t>Zákon č. 111/2006 Sb., o pomoci v hmotné nouzi</a:t>
            </a:r>
          </a:p>
          <a:p>
            <a:pPr lvl="2">
              <a:lnSpc>
                <a:spcPct val="80000"/>
              </a:lnSpc>
            </a:pPr>
            <a:r>
              <a:rPr lang="cs-CZ" sz="2200"/>
              <a:t>Zákon č. 110/2006 Sb., o životním a existenčním minimu</a:t>
            </a:r>
          </a:p>
          <a:p>
            <a:pPr>
              <a:lnSpc>
                <a:spcPct val="80000"/>
              </a:lnSpc>
            </a:pPr>
            <a:r>
              <a:rPr lang="cs-CZ" sz="3000"/>
              <a:t>Změna pravomocí</a:t>
            </a:r>
          </a:p>
          <a:p>
            <a:pPr lvl="1">
              <a:lnSpc>
                <a:spcPct val="80000"/>
              </a:lnSpc>
            </a:pPr>
            <a:r>
              <a:rPr lang="cs-CZ" sz="2600"/>
              <a:t>Všechny peněžité dávky ze sociální pomoci jsou zajišťovány Úřadem práce ČR – krajské pobočky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Sociální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3000"/>
              <a:t>Nejdůležitější změna nastala v oblasti péče o osoby zdravotně postižené</a:t>
            </a:r>
          </a:p>
          <a:p>
            <a:pPr lvl="1">
              <a:lnSpc>
                <a:spcPct val="80000"/>
              </a:lnSpc>
            </a:pPr>
            <a:r>
              <a:rPr lang="cs-CZ" sz="2600"/>
              <a:t>Původní úprava byla v zákoně č. 100/1988 Sb., o sociálním zabezpečení, ve znění pozdějších předpisů, a ve vyhlášce č. 182/1991 Sb.</a:t>
            </a:r>
          </a:p>
          <a:p>
            <a:pPr lvl="1">
              <a:lnSpc>
                <a:spcPct val="80000"/>
              </a:lnSpc>
            </a:pPr>
            <a:r>
              <a:rPr lang="cs-CZ" sz="2600"/>
              <a:t>Původně řada dávek peněžitých, případně i věcných</a:t>
            </a:r>
          </a:p>
          <a:p>
            <a:pPr>
              <a:lnSpc>
                <a:spcPct val="80000"/>
              </a:lnSpc>
            </a:pPr>
            <a:r>
              <a:rPr lang="cs-CZ" sz="3000"/>
              <a:t>Nová úprava</a:t>
            </a:r>
          </a:p>
          <a:p>
            <a:pPr lvl="1">
              <a:lnSpc>
                <a:spcPct val="80000"/>
              </a:lnSpc>
            </a:pPr>
            <a:r>
              <a:rPr lang="cs-CZ" sz="2600"/>
              <a:t>Zákon č. 329/2011 Sb., o poskytování dávek osobám se zdravotním postižením</a:t>
            </a:r>
          </a:p>
          <a:p>
            <a:pPr lvl="2">
              <a:lnSpc>
                <a:spcPct val="80000"/>
              </a:lnSpc>
            </a:pPr>
            <a:r>
              <a:rPr lang="cs-CZ" sz="2200"/>
              <a:t>Příspěvek na mobilitu</a:t>
            </a:r>
          </a:p>
          <a:p>
            <a:pPr lvl="2">
              <a:lnSpc>
                <a:spcPct val="80000"/>
              </a:lnSpc>
            </a:pPr>
            <a:r>
              <a:rPr lang="cs-CZ" sz="2200"/>
              <a:t>Příspěvek na zvláštní pomůcku</a:t>
            </a:r>
          </a:p>
          <a:p>
            <a:pPr lvl="2">
              <a:lnSpc>
                <a:spcPct val="80000"/>
              </a:lnSpc>
            </a:pPr>
            <a:r>
              <a:rPr lang="cs-CZ" sz="2200"/>
              <a:t>Průkaz osoby se zdravotním postižením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Sociální reformy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/>
              <a:t>Rozsah</a:t>
            </a:r>
          </a:p>
          <a:p>
            <a:pPr lvl="1">
              <a:lnSpc>
                <a:spcPct val="90000"/>
              </a:lnSpc>
            </a:pPr>
            <a:r>
              <a:rPr lang="cs-CZ" sz="2600"/>
              <a:t>Zahrnují všechny oblasti</a:t>
            </a:r>
          </a:p>
          <a:p>
            <a:pPr lvl="2">
              <a:lnSpc>
                <a:spcPct val="90000"/>
              </a:lnSpc>
            </a:pPr>
            <a:r>
              <a:rPr lang="cs-CZ" sz="2200"/>
              <a:t>Zdravotní pojištění</a:t>
            </a:r>
          </a:p>
          <a:p>
            <a:pPr lvl="2">
              <a:lnSpc>
                <a:spcPct val="90000"/>
              </a:lnSpc>
            </a:pPr>
            <a:r>
              <a:rPr lang="cs-CZ" sz="2200"/>
              <a:t>Nemocenské pojištění</a:t>
            </a:r>
          </a:p>
          <a:p>
            <a:pPr lvl="2">
              <a:lnSpc>
                <a:spcPct val="90000"/>
              </a:lnSpc>
            </a:pPr>
            <a:r>
              <a:rPr lang="cs-CZ" sz="2200"/>
              <a:t>Důchodové pojištění</a:t>
            </a:r>
          </a:p>
          <a:p>
            <a:pPr lvl="2">
              <a:lnSpc>
                <a:spcPct val="90000"/>
              </a:lnSpc>
            </a:pPr>
            <a:r>
              <a:rPr lang="cs-CZ" sz="2200"/>
              <a:t>Státní sociální podpora</a:t>
            </a:r>
          </a:p>
          <a:p>
            <a:pPr lvl="2">
              <a:lnSpc>
                <a:spcPct val="90000"/>
              </a:lnSpc>
            </a:pPr>
            <a:r>
              <a:rPr lang="cs-CZ" sz="2200"/>
              <a:t>Sociální pomoc</a:t>
            </a:r>
          </a:p>
          <a:p>
            <a:pPr lvl="1">
              <a:lnSpc>
                <a:spcPct val="90000"/>
              </a:lnSpc>
            </a:pPr>
            <a:r>
              <a:rPr lang="cs-CZ" sz="2600"/>
              <a:t>Týkají se</a:t>
            </a:r>
          </a:p>
          <a:p>
            <a:pPr lvl="2">
              <a:lnSpc>
                <a:spcPct val="90000"/>
              </a:lnSpc>
            </a:pPr>
            <a:r>
              <a:rPr lang="cs-CZ" sz="2200"/>
              <a:t>Věcného rozsahu (zejména snaha omezit výdaje)</a:t>
            </a:r>
          </a:p>
          <a:p>
            <a:pPr lvl="2">
              <a:lnSpc>
                <a:spcPct val="90000"/>
              </a:lnSpc>
            </a:pPr>
            <a:r>
              <a:rPr lang="cs-CZ" sz="2200"/>
              <a:t>Osobního rozsahu (omezeněji)</a:t>
            </a:r>
          </a:p>
          <a:p>
            <a:pPr lvl="2">
              <a:lnSpc>
                <a:spcPct val="90000"/>
              </a:lnSpc>
            </a:pPr>
            <a:r>
              <a:rPr lang="cs-CZ" sz="2200"/>
              <a:t>Systémových změn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Veřejné zdravotní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700"/>
              <a:t>Osobní rozsah veřejného zdravotního pojištění se nemění</a:t>
            </a:r>
          </a:p>
          <a:p>
            <a:pPr>
              <a:lnSpc>
                <a:spcPct val="80000"/>
              </a:lnSpc>
            </a:pPr>
            <a:r>
              <a:rPr lang="cs-CZ" sz="2700"/>
              <a:t>Drobné změny v definici pojištěnce jako plátce pojistného</a:t>
            </a:r>
          </a:p>
          <a:p>
            <a:pPr>
              <a:lnSpc>
                <a:spcPct val="80000"/>
              </a:lnSpc>
            </a:pPr>
            <a:r>
              <a:rPr lang="cs-CZ" sz="2700"/>
              <a:t>Drobné změny ve vymezení skupin osob, ze které je plátcem pojistného stát</a:t>
            </a:r>
          </a:p>
          <a:p>
            <a:pPr>
              <a:lnSpc>
                <a:spcPct val="80000"/>
              </a:lnSpc>
            </a:pPr>
            <a:r>
              <a:rPr lang="cs-CZ" sz="2700"/>
              <a:t>Rozšiřují se drobně práva pojištěnce</a:t>
            </a:r>
          </a:p>
          <a:p>
            <a:pPr lvl="1">
              <a:lnSpc>
                <a:spcPct val="80000"/>
              </a:lnSpc>
            </a:pPr>
            <a:r>
              <a:rPr lang="cs-CZ" sz="2400"/>
              <a:t>Právo vybrat si variantu poskytnutí zdravotní péče podle § 13</a:t>
            </a:r>
          </a:p>
          <a:p>
            <a:pPr lvl="1">
              <a:lnSpc>
                <a:spcPct val="80000"/>
              </a:lnSpc>
            </a:pPr>
            <a:r>
              <a:rPr lang="cs-CZ" sz="2400"/>
              <a:t>Právo na časovou a místní dostupnost zdravotní péče hrazené ze zdravotního pojištění</a:t>
            </a:r>
          </a:p>
          <a:p>
            <a:pPr>
              <a:lnSpc>
                <a:spcPct val="80000"/>
              </a:lnSpc>
            </a:pPr>
            <a:r>
              <a:rPr lang="cs-CZ" sz="2700"/>
              <a:t>Drobné změny v regulačních poplatcích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cs-CZ" sz="4000"/>
              <a:t>Veřejné zdravotní pojištění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700"/>
              <a:t>Zásadní změny:</a:t>
            </a:r>
          </a:p>
          <a:p>
            <a:pPr lvl="1">
              <a:lnSpc>
                <a:spcPct val="80000"/>
              </a:lnSpc>
            </a:pPr>
            <a:r>
              <a:rPr lang="cs-CZ" sz="2400"/>
              <a:t>Základní zásada vymezující  hrazenou zdravotní péči - § 13 odst. 1</a:t>
            </a:r>
          </a:p>
          <a:p>
            <a:pPr lvl="2">
              <a:lnSpc>
                <a:spcPct val="80000"/>
              </a:lnSpc>
            </a:pPr>
            <a:r>
              <a:rPr lang="cs-CZ" sz="2000"/>
              <a:t>Zlepšit nebo zachovat zdravotní stav </a:t>
            </a:r>
            <a:r>
              <a:rPr lang="cs-CZ" sz="2000">
                <a:solidFill>
                  <a:srgbClr val="FF0000"/>
                </a:solidFill>
              </a:rPr>
              <a:t> + zmírnit utrpení pojištěnce</a:t>
            </a:r>
            <a:endParaRPr lang="cs-CZ" sz="2000"/>
          </a:p>
          <a:p>
            <a:pPr lvl="2">
              <a:lnSpc>
                <a:spcPct val="80000"/>
              </a:lnSpc>
            </a:pPr>
            <a:r>
              <a:rPr lang="cs-CZ" sz="2000"/>
              <a:t>Odpovídá zdravotnímu stavu pojištěnce a je pro něho přiměřeně bezpečná</a:t>
            </a:r>
          </a:p>
          <a:p>
            <a:pPr lvl="2">
              <a:lnSpc>
                <a:spcPct val="80000"/>
              </a:lnSpc>
            </a:pPr>
            <a:r>
              <a:rPr lang="cs-CZ" sz="2000"/>
              <a:t>Je v souladu se současnými dostupnými poznatky lékařské vědy</a:t>
            </a:r>
          </a:p>
          <a:p>
            <a:pPr lvl="2">
              <a:lnSpc>
                <a:spcPct val="80000"/>
              </a:lnSpc>
            </a:pPr>
            <a:r>
              <a:rPr lang="cs-CZ" sz="2000"/>
              <a:t>Existují důkazy její účinnosti</a:t>
            </a:r>
          </a:p>
          <a:p>
            <a:pPr lvl="1">
              <a:lnSpc>
                <a:spcPct val="80000"/>
              </a:lnSpc>
            </a:pPr>
            <a:r>
              <a:rPr lang="cs-CZ" sz="2400"/>
              <a:t>Při existenci více způsobů poskytnutí zdravotní péče se volí ten, který je účelný a hospodárný -  základní varianta</a:t>
            </a:r>
          </a:p>
          <a:p>
            <a:pPr lvl="1">
              <a:lnSpc>
                <a:spcPct val="80000"/>
              </a:lnSpc>
            </a:pPr>
            <a:r>
              <a:rPr lang="cs-CZ" sz="2400"/>
              <a:t>Ostatní způsoby – ekonomicky náročnější varianta – hradí se jen do výše základní a pojištěnec zbytek doplácí</a:t>
            </a:r>
          </a:p>
          <a:p>
            <a:pPr lvl="1">
              <a:lnSpc>
                <a:spcPct val="80000"/>
              </a:lnSpc>
            </a:pPr>
            <a:r>
              <a:rPr lang="cs-CZ" sz="2400"/>
              <a:t>Povinnost informace při výběru základní a ekonomicky náročnější varianty</a:t>
            </a:r>
          </a:p>
          <a:p>
            <a:pPr lvl="1">
              <a:lnSpc>
                <a:spcPct val="80000"/>
              </a:lnSpc>
            </a:pPr>
            <a:endParaRPr lang="cs-CZ" sz="2400"/>
          </a:p>
          <a:p>
            <a:pPr lvl="1">
              <a:lnSpc>
                <a:spcPct val="80000"/>
              </a:lnSpc>
            </a:pPr>
            <a:endParaRPr lang="cs-CZ" sz="2400"/>
          </a:p>
          <a:p>
            <a:pPr lvl="1">
              <a:lnSpc>
                <a:spcPct val="80000"/>
              </a:lnSpc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cs-CZ" sz="4000"/>
              <a:t>Veřejné zdravotní pojištění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500"/>
              <a:t>Nová právní úprava</a:t>
            </a:r>
          </a:p>
          <a:p>
            <a:pPr lvl="1">
              <a:lnSpc>
                <a:spcPct val="80000"/>
              </a:lnSpc>
            </a:pPr>
            <a:r>
              <a:rPr lang="cs-CZ" sz="2200"/>
              <a:t>Zákon č. 372/2011 Sb., o zdravotních službách a podmínkách jejich poskytování (zákon o zdravotnických službách,</a:t>
            </a:r>
          </a:p>
          <a:p>
            <a:pPr lvl="2">
              <a:lnSpc>
                <a:spcPct val="80000"/>
              </a:lnSpc>
            </a:pPr>
            <a:r>
              <a:rPr lang="cs-CZ" sz="1900"/>
              <a:t>Definuje zdravotní služby, druhy zdravotní péče, poskytovatele zdravotní péče, státní správu v této oblasti, práva a povinnosti pacienta i jiných osob, správní delikty a další</a:t>
            </a:r>
          </a:p>
          <a:p>
            <a:pPr lvl="1">
              <a:lnSpc>
                <a:spcPct val="80000"/>
              </a:lnSpc>
            </a:pPr>
            <a:r>
              <a:rPr lang="cs-CZ" sz="2200"/>
              <a:t>Zákon č. 373/2011 Sb., zákon o specifických zdravotních službách,</a:t>
            </a:r>
          </a:p>
          <a:p>
            <a:pPr lvl="2">
              <a:lnSpc>
                <a:spcPct val="80000"/>
              </a:lnSpc>
            </a:pPr>
            <a:r>
              <a:rPr lang="cs-CZ" sz="1900"/>
              <a:t>Upravuje poskytování specifických zdravotních služeb, výkon státní správy, postavení pacienta, </a:t>
            </a:r>
          </a:p>
          <a:p>
            <a:pPr lvl="2">
              <a:lnSpc>
                <a:spcPct val="80000"/>
              </a:lnSpc>
            </a:pPr>
            <a:r>
              <a:rPr lang="cs-CZ" sz="1900"/>
              <a:t>Upravuje rovněž tzv. pracovně lékařskou službu a posuzování nemocí z povolání</a:t>
            </a:r>
          </a:p>
          <a:p>
            <a:pPr lvl="2">
              <a:lnSpc>
                <a:spcPct val="80000"/>
              </a:lnSpc>
            </a:pPr>
            <a:r>
              <a:rPr lang="cs-CZ" sz="1900"/>
              <a:t>Upravuje i řízení při posuzování zdravotního stavu pro účely NP</a:t>
            </a:r>
          </a:p>
          <a:p>
            <a:pPr lvl="1">
              <a:lnSpc>
                <a:spcPct val="80000"/>
              </a:lnSpc>
            </a:pPr>
            <a:r>
              <a:rPr lang="cs-CZ" sz="2200"/>
              <a:t>Zákon č. 374/2011 Sb., zdravotnické záchranné službě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Nemocenské pojištění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200"/>
              <a:t>Změny nejsou příliš rozsáhlé</a:t>
            </a:r>
          </a:p>
          <a:p>
            <a:pPr>
              <a:lnSpc>
                <a:spcPct val="80000"/>
              </a:lnSpc>
            </a:pPr>
            <a:r>
              <a:rPr lang="cs-CZ" sz="2200"/>
              <a:t>Základní a významná změna – rozšíření osobního rozsahu nemocenského pojištění ve skupině zaměstnanci: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Zaměstnanci činní na základě dohody o provedení práce,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Společníci a jednatelé s. r. o. a komanditisté komanditní společnosti, jestliže mimo PPV konají práci, za kterou jsou odměňováni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Ředitelé o. p. s., dtto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Prokuristé, pokud je jejich příjem považován za příjem ze závislé práce podle zákona o dani z příjmů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Členové kolektivních orgánů právnické osoby, kteří jsou za tuto činnost odměňováni a jejich příjem se považuje za příjem ze závislé činnosti nebo funkční požitky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Likvidátoři (stejně jako prokuristé)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Vedoucí organizačních jednotek právnické osoby podle § 167c</a:t>
            </a:r>
          </a:p>
          <a:p>
            <a:pPr lvl="1">
              <a:lnSpc>
                <a:spcPct val="80000"/>
              </a:lnSpc>
            </a:pPr>
            <a:endParaRPr lang="cs-CZ" sz="2000"/>
          </a:p>
          <a:p>
            <a:pPr lvl="1"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r>
              <a:rPr lang="cs-CZ" sz="4000"/>
              <a:t>Nemocenské pojištění - pokračování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/>
              <a:t>Účast na pojištění na základě DPP</a:t>
            </a:r>
          </a:p>
          <a:p>
            <a:pPr lvl="1"/>
            <a:r>
              <a:rPr lang="cs-CZ"/>
              <a:t>Výkon práce splňuje podmínku § 6 odst. 1 písm. a)</a:t>
            </a:r>
          </a:p>
          <a:p>
            <a:pPr lvl="1"/>
            <a:r>
              <a:rPr lang="cs-CZ"/>
              <a:t>Započitatelný příjem v měsíci vyšší než 10 tisíc</a:t>
            </a:r>
          </a:p>
          <a:p>
            <a:pPr lvl="1"/>
            <a:r>
              <a:rPr lang="cs-CZ"/>
              <a:t>Účast na pojištění jen v těchto měsících, kdy příjem přesáhl uvedenou částku</a:t>
            </a:r>
          </a:p>
          <a:p>
            <a:pPr lvl="1"/>
            <a:r>
              <a:rPr lang="cs-CZ">
                <a:solidFill>
                  <a:srgbClr val="C00000"/>
                </a:solidFill>
              </a:rPr>
              <a:t>Pracovněprávně – nově musí být sjednána doba trvání DPP</a:t>
            </a:r>
          </a:p>
          <a:p>
            <a:pPr lvl="1"/>
            <a:r>
              <a:rPr lang="cs-CZ"/>
              <a:t>Dohody v jednom měsíci u téhož zaměstnavatele se sčítají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Důchodové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500"/>
              <a:t>Malá důchodová reforma</a:t>
            </a:r>
          </a:p>
          <a:p>
            <a:pPr lvl="1">
              <a:lnSpc>
                <a:spcPct val="80000"/>
              </a:lnSpc>
            </a:pPr>
            <a:r>
              <a:rPr lang="cs-CZ" sz="2200"/>
              <a:t>Novelizace zákona č. 155/1995 Sb., o důchodovém pojištění, ve znění pozdějších předpisů zákonem č. 220/20011 Sb.</a:t>
            </a:r>
          </a:p>
          <a:p>
            <a:pPr lvl="2">
              <a:lnSpc>
                <a:spcPct val="80000"/>
              </a:lnSpc>
            </a:pPr>
            <a:r>
              <a:rPr lang="cs-CZ" sz="1900"/>
              <a:t>Rozšířen osobní rozsah důchodového pojištění shodně s rozšířeným osobním rozsahem NP</a:t>
            </a:r>
          </a:p>
          <a:p>
            <a:pPr lvl="2">
              <a:lnSpc>
                <a:spcPct val="80000"/>
              </a:lnSpc>
            </a:pPr>
            <a:r>
              <a:rPr lang="cs-CZ" sz="1900"/>
              <a:t>Nově definována základní výměra důchodu – nyní procentní sazba, nikoliv pevná částka</a:t>
            </a:r>
          </a:p>
          <a:p>
            <a:pPr lvl="2">
              <a:lnSpc>
                <a:spcPct val="80000"/>
              </a:lnSpc>
            </a:pPr>
            <a:r>
              <a:rPr lang="cs-CZ" sz="1900"/>
              <a:t>Nově definován výpočtový základ v § 15 – reakce na nález Ústavního soudu č. 135/2010 Sb.</a:t>
            </a:r>
          </a:p>
          <a:p>
            <a:pPr lvl="2">
              <a:lnSpc>
                <a:spcPct val="80000"/>
              </a:lnSpc>
            </a:pPr>
            <a:r>
              <a:rPr lang="cs-CZ" sz="1900"/>
              <a:t>Nově definován důchodový věk</a:t>
            </a:r>
          </a:p>
          <a:p>
            <a:pPr lvl="3">
              <a:lnSpc>
                <a:spcPct val="80000"/>
              </a:lnSpc>
            </a:pPr>
            <a:r>
              <a:rPr lang="cs-CZ" sz="1600"/>
              <a:t>V přechodné fázi (pojištěnci narození od roku 1936 do roku 1977 se odstraňuje i diferenciace důchodového věku žen podle počtu vychovaných dětí</a:t>
            </a:r>
          </a:p>
          <a:p>
            <a:pPr lvl="3">
              <a:lnSpc>
                <a:spcPct val="80000"/>
              </a:lnSpc>
            </a:pPr>
            <a:r>
              <a:rPr lang="cs-CZ" sz="1600"/>
              <a:t>Pro pojištěnce narození po roce 1977 stanoveno permanentní zvyšování důchodového věku</a:t>
            </a:r>
          </a:p>
          <a:p>
            <a:pPr lvl="2">
              <a:lnSpc>
                <a:spcPct val="80000"/>
              </a:lnSpc>
            </a:pPr>
            <a:r>
              <a:rPr lang="cs-CZ" sz="1900"/>
              <a:t>Dílčí drobné změny</a:t>
            </a:r>
          </a:p>
          <a:p>
            <a:pPr lvl="2">
              <a:lnSpc>
                <a:spcPct val="80000"/>
              </a:lnSpc>
            </a:pPr>
            <a:endParaRPr lang="cs-CZ"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/>
              <a:t>Důchodové pojištění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/>
              <a:t>Velká důchodová reforma</a:t>
            </a:r>
          </a:p>
          <a:p>
            <a:pPr lvl="1">
              <a:lnSpc>
                <a:spcPct val="90000"/>
              </a:lnSpc>
            </a:pPr>
            <a:r>
              <a:rPr lang="cs-CZ" sz="2600"/>
              <a:t>Zákon č. 426/2011 Sb., o důchodové spoření</a:t>
            </a:r>
          </a:p>
          <a:p>
            <a:pPr lvl="1">
              <a:lnSpc>
                <a:spcPct val="90000"/>
              </a:lnSpc>
            </a:pPr>
            <a:r>
              <a:rPr lang="cs-CZ" sz="2600"/>
              <a:t>Zákon č. 427/2011 Sb., o doplňkovém penzijním spoření</a:t>
            </a:r>
          </a:p>
          <a:p>
            <a:pPr>
              <a:lnSpc>
                <a:spcPct val="90000"/>
              </a:lnSpc>
            </a:pPr>
            <a:r>
              <a:rPr lang="cs-CZ" sz="3000"/>
              <a:t>Představa, že zákonem 426/2011 Sb. bude konstituován tzv. druhý pilíř DP !</a:t>
            </a:r>
          </a:p>
          <a:p>
            <a:pPr lvl="1">
              <a:lnSpc>
                <a:spcPct val="90000"/>
              </a:lnSpc>
            </a:pPr>
            <a:r>
              <a:rPr lang="cs-CZ" sz="2600"/>
              <a:t>Typ komerčního pojištění, kombinovaný se zvláštním druhem investičního spoření</a:t>
            </a:r>
          </a:p>
          <a:p>
            <a:pPr>
              <a:lnSpc>
                <a:spcPct val="90000"/>
              </a:lnSpc>
            </a:pPr>
            <a:r>
              <a:rPr lang="cs-CZ" sz="3000"/>
              <a:t>Zákon č. 427/2011 Sb. je transformací původního penzijního připojištění se státním příspěvkem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138</TotalTime>
  <Words>880</Words>
  <Application>Microsoft Office PowerPoint</Application>
  <PresentationFormat>Předvádění na obrazovce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Calibri</vt:lpstr>
      <vt:lpstr>Arial</vt:lpstr>
      <vt:lpstr>Tahoma</vt:lpstr>
      <vt:lpstr>Wingdings</vt:lpstr>
      <vt:lpstr>Times New Roman</vt:lpstr>
      <vt:lpstr>Směsice</vt:lpstr>
      <vt:lpstr>Sociální reformy 2012</vt:lpstr>
      <vt:lpstr>Sociální reformy</vt:lpstr>
      <vt:lpstr>Veřejné zdravotní pojištění</vt:lpstr>
      <vt:lpstr>Veřejné zdravotní pojištění - pokračování</vt:lpstr>
      <vt:lpstr>Veřejné zdravotní pojištění - pokračování</vt:lpstr>
      <vt:lpstr>Nemocenské pojištění</vt:lpstr>
      <vt:lpstr>Nemocenské pojištění - pokračování</vt:lpstr>
      <vt:lpstr>Důchodové pojištění</vt:lpstr>
      <vt:lpstr>Důchodové pojištění - pokračování</vt:lpstr>
      <vt:lpstr>Státní sociální podpora</vt:lpstr>
      <vt:lpstr>Státní sociální podpora</vt:lpstr>
      <vt:lpstr>Sociální pomoc</vt:lpstr>
      <vt:lpstr>Sociální pomoc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reformy 2012</dc:title>
  <dc:creator>1899</dc:creator>
  <cp:lastModifiedBy>1899</cp:lastModifiedBy>
  <cp:revision>16</cp:revision>
  <dcterms:created xsi:type="dcterms:W3CDTF">2012-02-27T18:53:37Z</dcterms:created>
  <dcterms:modified xsi:type="dcterms:W3CDTF">2012-03-05T07:37:07Z</dcterms:modified>
</cp:coreProperties>
</file>