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73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B21179B-1BE0-4805-902A-DDDAC5FCE075}" type="datetimeFigureOut">
              <a:rPr lang="cs-CZ"/>
              <a:pPr>
                <a:defRPr/>
              </a:pPr>
              <a:t>22.2.2012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2621CD3-8AAF-4002-9F00-DCC355069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B70E53-F830-4F29-BB4F-4F92A917B19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15D31-34D1-4167-9ACA-57F35BF449CD}" type="datetimeFigureOut">
              <a:rPr lang="cs-CZ"/>
              <a:pPr>
                <a:defRPr/>
              </a:pPr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30177-4D7A-4F0D-B309-1A17747E87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08D6E-A02C-431B-99DA-629FD7F20B57}" type="datetimeFigureOut">
              <a:rPr lang="cs-CZ"/>
              <a:pPr>
                <a:defRPr/>
              </a:pPr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9A1D3-F921-4D3C-B269-729C3DB5CB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BE405-632A-468D-B9A8-C279664CA4F3}" type="datetimeFigureOut">
              <a:rPr lang="cs-CZ"/>
              <a:pPr>
                <a:defRPr/>
              </a:pPr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B8FE5-AB88-422F-AF48-FD9C1AC90A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5A59C-7526-4683-9B38-6B745AB5D9B1}" type="datetimeFigureOut">
              <a:rPr lang="cs-CZ"/>
              <a:pPr>
                <a:defRPr/>
              </a:pPr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BD730-ADFD-42A2-BE8A-2086539C7A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D0E28-FA3F-42A7-BD77-AACA5AB6ECF4}" type="datetimeFigureOut">
              <a:rPr lang="cs-CZ"/>
              <a:pPr>
                <a:defRPr/>
              </a:pPr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F83FD-8D90-422F-938E-29F53935EF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2E11B-0600-4A63-B67D-569BC52E99F1}" type="datetimeFigureOut">
              <a:rPr lang="cs-CZ"/>
              <a:pPr>
                <a:defRPr/>
              </a:pPr>
              <a:t>22.2.2012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A25B6-0B1B-47FE-A52D-DC11B7346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422BC-46E6-4D74-85FA-5FF22103CAB7}" type="datetimeFigureOut">
              <a:rPr lang="cs-CZ"/>
              <a:pPr>
                <a:defRPr/>
              </a:pPr>
              <a:t>22.2.2012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DF777-A1AC-4423-8C9D-510635198F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78FBF-381A-4215-8F33-59AF59FACFCD}" type="datetimeFigureOut">
              <a:rPr lang="cs-CZ"/>
              <a:pPr>
                <a:defRPr/>
              </a:pPr>
              <a:t>22.2.2012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59F65-3AE7-475E-A5D7-B6CEBA797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A083B-9A6B-4A40-A5BF-2100AA01AD80}" type="datetimeFigureOut">
              <a:rPr lang="cs-CZ"/>
              <a:pPr>
                <a:defRPr/>
              </a:pPr>
              <a:t>22.2.2012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B985B-5EEC-4A66-806E-1E157EE486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73E6F-6370-47A4-9649-3FE9C78BA182}" type="datetimeFigureOut">
              <a:rPr lang="cs-CZ"/>
              <a:pPr>
                <a:defRPr/>
              </a:pPr>
              <a:t>22.2.2012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53345-71E2-4671-8DD2-F66CE6D23F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958EE-C82F-4791-9914-9C72DA486356}" type="datetimeFigureOut">
              <a:rPr lang="cs-CZ"/>
              <a:pPr>
                <a:defRPr/>
              </a:pPr>
              <a:t>22.2.2012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76BE-AAC9-4EE5-B312-6080556D0D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B4E1BC-F896-4BD6-BBBD-5848354613B9}" type="datetimeFigureOut">
              <a:rPr lang="cs-CZ"/>
              <a:pPr>
                <a:defRPr/>
              </a:pPr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BFF740-1D6F-4008-A4F2-CD3337B287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Nový občanský zákoník </a:t>
            </a: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>
                <a:solidFill>
                  <a:schemeClr val="tx1"/>
                </a:solidFill>
              </a:rPr>
              <a:t>Závazkové právo – obecná část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Třídění závazkových vztahů podle předmětu a </a:t>
            </a:r>
            <a:r>
              <a:rPr lang="cs-CZ" dirty="0" smtClean="0"/>
              <a:t>obsahu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700" smtClean="0"/>
              <a:t>S plněním dělitelným a nedělitelným 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cs-CZ" sz="2700" smtClean="0">
                <a:solidFill>
                  <a:schemeClr val="accent2"/>
                </a:solidFill>
              </a:rPr>
              <a:t>Totéž plnění - § 1847 (nemusí jít o solidaritu ani o dělitelnost-</a:t>
            </a:r>
            <a:r>
              <a:rPr lang="cs-CZ" sz="2800" smtClean="0">
                <a:solidFill>
                  <a:schemeClr val="accent2"/>
                </a:solidFill>
              </a:rPr>
              <a:t>správa dluhu a pohl.- zásady spoluvlastnictví)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cs-CZ" sz="2700" smtClean="0"/>
              <a:t>Nedělitelné plnění § 1848-1849</a:t>
            </a:r>
          </a:p>
          <a:p>
            <a:pPr>
              <a:lnSpc>
                <a:spcPct val="90000"/>
              </a:lnSpc>
              <a:buFont typeface="Courier New" pitchFamily="49" charset="0"/>
              <a:buChar char="o"/>
            </a:pPr>
            <a:r>
              <a:rPr lang="cs-CZ" sz="2700" smtClean="0"/>
              <a:t>Dělitelné plnění - § 1850</a:t>
            </a:r>
          </a:p>
          <a:p>
            <a:pPr>
              <a:lnSpc>
                <a:spcPct val="90000"/>
              </a:lnSpc>
            </a:pPr>
            <a:r>
              <a:rPr lang="cs-CZ" sz="2700" smtClean="0"/>
              <a:t>S plněním zastupitelným a nezastupitelným</a:t>
            </a:r>
          </a:p>
          <a:p>
            <a:pPr>
              <a:lnSpc>
                <a:spcPct val="90000"/>
              </a:lnSpc>
            </a:pPr>
            <a:r>
              <a:rPr lang="cs-CZ" sz="2700" smtClean="0"/>
              <a:t>S plněním jednotlivě a druhově určeným  </a:t>
            </a:r>
          </a:p>
          <a:p>
            <a:pPr>
              <a:lnSpc>
                <a:spcPct val="90000"/>
              </a:lnSpc>
            </a:pPr>
            <a:r>
              <a:rPr lang="cs-CZ" sz="2700" smtClean="0"/>
              <a:t>S plněním alternativně určeným -</a:t>
            </a:r>
            <a:r>
              <a:rPr lang="cs-CZ" sz="2700" i="1" smtClean="0"/>
              <a:t> § 1905-1907 </a:t>
            </a:r>
          </a:p>
          <a:p>
            <a:pPr>
              <a:lnSpc>
                <a:spcPct val="90000"/>
              </a:lnSpc>
            </a:pPr>
            <a:r>
              <a:rPr lang="cs-CZ" sz="2700" i="1" smtClean="0"/>
              <a:t>alternativa facultas </a:t>
            </a:r>
          </a:p>
          <a:p>
            <a:pPr>
              <a:lnSpc>
                <a:spcPct val="90000"/>
              </a:lnSpc>
            </a:pPr>
            <a:r>
              <a:rPr lang="cs-CZ" sz="2700" i="1" smtClean="0"/>
              <a:t>Synallagmatické (např. § 1781)</a:t>
            </a:r>
            <a:r>
              <a:rPr lang="cs-CZ" sz="2700" smtClean="0"/>
              <a:t> a </a:t>
            </a:r>
            <a:r>
              <a:rPr lang="cs-CZ" sz="2700" i="1" smtClean="0"/>
              <a:t>asynallagmatické </a:t>
            </a:r>
            <a:r>
              <a:rPr lang="cs-CZ" sz="2700" smtClean="0"/>
              <a:t>(funkcionální synallagma - § 1890)</a:t>
            </a:r>
            <a:endParaRPr lang="cs-CZ" sz="2700" i="1" smtClean="0"/>
          </a:p>
          <a:p>
            <a:pPr>
              <a:lnSpc>
                <a:spcPct val="90000"/>
              </a:lnSpc>
            </a:pPr>
            <a:endParaRPr lang="cs-CZ" sz="27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Třídění závazkových vztahů podle předmětu a obsahu </a:t>
            </a:r>
            <a:r>
              <a:rPr lang="cs-CZ" dirty="0" smtClean="0"/>
              <a:t>II</a:t>
            </a:r>
            <a:endParaRPr lang="cs-CZ" dirty="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 plněním peněžitým a nepeněžitým</a:t>
            </a:r>
          </a:p>
          <a:p>
            <a:r>
              <a:rPr lang="cs-CZ" smtClean="0"/>
              <a:t>S plněním částečným - § 1909</a:t>
            </a:r>
          </a:p>
          <a:p>
            <a:r>
              <a:rPr lang="cs-CZ" smtClean="0"/>
              <a:t>S plněním ve splátkách – § 1910 ztráta výhody splátek</a:t>
            </a:r>
          </a:p>
          <a:p>
            <a:r>
              <a:rPr lang="cs-CZ" smtClean="0"/>
              <a:t>Jistina, úroky a náklady spojené s uplatněním pohledávky - § 1911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podle nového </a:t>
            </a:r>
            <a:r>
              <a:rPr lang="cs-CZ" dirty="0" err="1"/>
              <a:t>obč</a:t>
            </a:r>
            <a:r>
              <a:rPr lang="cs-CZ" dirty="0"/>
              <a:t>. zákoníku I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Část první – obecná část </a:t>
            </a:r>
          </a:p>
          <a:p>
            <a:r>
              <a:rPr lang="cs-CZ" smtClean="0"/>
              <a:t>Část druhá – rodinné právo</a:t>
            </a:r>
          </a:p>
          <a:p>
            <a:r>
              <a:rPr lang="cs-CZ" smtClean="0"/>
              <a:t>Část třetí – absolutní majetková práva</a:t>
            </a:r>
          </a:p>
          <a:p>
            <a:r>
              <a:rPr lang="cs-CZ" smtClean="0">
                <a:solidFill>
                  <a:schemeClr val="folHlink"/>
                </a:solidFill>
              </a:rPr>
              <a:t>Část čtvrtá – relativní majetková práva</a:t>
            </a:r>
          </a:p>
          <a:p>
            <a:r>
              <a:rPr lang="cs-CZ" smtClean="0"/>
              <a:t>Část pátá ustanovení společná, přechodná a závěrečná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podle NOZ II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939213" cy="5257800"/>
          </a:xfrm>
        </p:spPr>
        <p:txBody>
          <a:bodyPr/>
          <a:lstStyle/>
          <a:p>
            <a:r>
              <a:rPr lang="cs-CZ" sz="2800" smtClean="0"/>
              <a:t>Hlava I Obecná ustanovení o závazcích</a:t>
            </a:r>
          </a:p>
          <a:p>
            <a:pPr lvl="1"/>
            <a:r>
              <a:rPr lang="cs-CZ" sz="2400" smtClean="0"/>
              <a:t>Díl 1 Vznik závazků a jejich obsah</a:t>
            </a:r>
          </a:p>
          <a:p>
            <a:pPr lvl="1"/>
            <a:r>
              <a:rPr lang="cs-CZ" sz="2400" smtClean="0">
                <a:solidFill>
                  <a:srgbClr val="FF0000"/>
                </a:solidFill>
              </a:rPr>
              <a:t>Díl 2 Smlouva</a:t>
            </a:r>
          </a:p>
          <a:p>
            <a:pPr lvl="1"/>
            <a:r>
              <a:rPr lang="cs-CZ" sz="2400" smtClean="0"/>
              <a:t>Díl 3 Obsah závazků</a:t>
            </a:r>
          </a:p>
          <a:p>
            <a:pPr lvl="1"/>
            <a:r>
              <a:rPr lang="cs-CZ" sz="2400" smtClean="0">
                <a:solidFill>
                  <a:srgbClr val="FF0000"/>
                </a:solidFill>
              </a:rPr>
              <a:t>Díl 4 Zvláštní ustanovení o smlouvách uzavíraných se spotřebitelem</a:t>
            </a:r>
          </a:p>
          <a:p>
            <a:pPr lvl="1"/>
            <a:r>
              <a:rPr lang="cs-CZ" sz="2400" smtClean="0"/>
              <a:t>Díl 5 Společné dluhy a pohledávky</a:t>
            </a:r>
          </a:p>
          <a:p>
            <a:pPr lvl="1"/>
            <a:r>
              <a:rPr lang="cs-CZ" sz="2400" smtClean="0"/>
              <a:t>Díl 6 Změny závazků</a:t>
            </a:r>
          </a:p>
          <a:p>
            <a:pPr lvl="1"/>
            <a:r>
              <a:rPr lang="cs-CZ" sz="2400" smtClean="0"/>
              <a:t>Díl 7 Zánik závazků</a:t>
            </a:r>
          </a:p>
          <a:p>
            <a:pPr lvl="1"/>
            <a:r>
              <a:rPr lang="cs-CZ" sz="2400" smtClean="0"/>
              <a:t>Díl 8 Zajištění a </a:t>
            </a:r>
            <a:r>
              <a:rPr lang="cs-CZ" sz="2400" smtClean="0">
                <a:solidFill>
                  <a:srgbClr val="FF0000"/>
                </a:solidFill>
              </a:rPr>
              <a:t>utvrzení</a:t>
            </a:r>
            <a:r>
              <a:rPr lang="cs-CZ" sz="2400" smtClean="0">
                <a:solidFill>
                  <a:srgbClr val="00B050"/>
                </a:solidFill>
              </a:rPr>
              <a:t> </a:t>
            </a:r>
            <a:r>
              <a:rPr lang="cs-CZ" sz="2400" smtClean="0"/>
              <a:t>závazků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podle NOZ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/>
              <a:t>Hlava II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Díl 1 Převedení věci do vlastnictví jiného (darování, koupě, směna)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Díl 2 Přenechání věci k užití jinému (</a:t>
            </a:r>
            <a:r>
              <a:rPr lang="cs-CZ" sz="2400" dirty="0" err="1">
                <a:solidFill>
                  <a:srgbClr val="FF0000"/>
                </a:solidFill>
              </a:rPr>
              <a:t>výprosa</a:t>
            </a:r>
            <a:r>
              <a:rPr lang="cs-CZ" sz="2400" dirty="0">
                <a:solidFill>
                  <a:srgbClr val="FF0000"/>
                </a:solidFill>
              </a:rPr>
              <a:t>,</a:t>
            </a:r>
            <a:r>
              <a:rPr lang="cs-CZ" sz="2400" dirty="0"/>
              <a:t> výpůjčka, nájem, </a:t>
            </a:r>
            <a:r>
              <a:rPr lang="cs-CZ" sz="2400" dirty="0">
                <a:solidFill>
                  <a:srgbClr val="FF0000"/>
                </a:solidFill>
              </a:rPr>
              <a:t>pacht, licence</a:t>
            </a:r>
            <a:r>
              <a:rPr lang="cs-CZ" sz="2400" dirty="0"/>
              <a:t>, zápůjčka, úvěr)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Díl 3 </a:t>
            </a:r>
            <a:r>
              <a:rPr lang="cs-CZ" sz="2400" dirty="0">
                <a:solidFill>
                  <a:srgbClr val="FF0000"/>
                </a:solidFill>
              </a:rPr>
              <a:t>Pracovní poměr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Díl 4 závazky ze schovacích smluv (úschova, skladování)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/>
              <a:t>Díl 5 Závazky ze smluv příkazního typu (příkaz, zprostředkování, komise, zasílatelství, obchodní zastoupení)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podle NOZ IV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Hlava II – pokračování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Díl 6 Zájezd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Díl 7 Závazky ze smluv o přepravě (přeprava osob a věcí, provoz dopravního prostředku, )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Díl 8 Dílo (vč. </a:t>
            </a:r>
            <a:r>
              <a:rPr lang="cs-CZ" smtClean="0">
                <a:solidFill>
                  <a:srgbClr val="FF0000"/>
                </a:solidFill>
              </a:rPr>
              <a:t>stavba jako předmět díla</a:t>
            </a:r>
            <a:r>
              <a:rPr lang="cs-CZ" smtClean="0"/>
              <a:t>, </a:t>
            </a:r>
            <a:r>
              <a:rPr lang="cs-CZ" smtClean="0">
                <a:solidFill>
                  <a:srgbClr val="FF0000"/>
                </a:solidFill>
              </a:rPr>
              <a:t>díla s nehmotným výsledkem</a:t>
            </a:r>
            <a:r>
              <a:rPr lang="cs-CZ" smtClean="0"/>
              <a:t>)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Díl 9 </a:t>
            </a:r>
            <a:r>
              <a:rPr lang="cs-CZ" smtClean="0">
                <a:solidFill>
                  <a:srgbClr val="FF0000"/>
                </a:solidFill>
              </a:rPr>
              <a:t>Péče o zdraví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Díl 10 </a:t>
            </a:r>
            <a:r>
              <a:rPr lang="cs-CZ" smtClean="0">
                <a:solidFill>
                  <a:srgbClr val="FF0000"/>
                </a:solidFill>
              </a:rPr>
              <a:t>Kontrolní činnost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Díl 11 Účet, jednorázový vklad, akreditiv a inkaso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Systematika závazkového práva podle NOZ V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Hlava II – pokračování</a:t>
            </a:r>
          </a:p>
          <a:p>
            <a:pPr lvl="1"/>
            <a:r>
              <a:rPr lang="cs-CZ" smtClean="0"/>
              <a:t>Díl 12 Závazky ze zaopatřovacích smluv (důchod, </a:t>
            </a:r>
            <a:r>
              <a:rPr lang="cs-CZ" smtClean="0">
                <a:solidFill>
                  <a:srgbClr val="FF0000"/>
                </a:solidFill>
              </a:rPr>
              <a:t>výměnek</a:t>
            </a:r>
            <a:r>
              <a:rPr lang="cs-CZ" smtClean="0">
                <a:latin typeface="Arial" charset="0"/>
              </a:rPr>
              <a:t>)</a:t>
            </a:r>
          </a:p>
          <a:p>
            <a:pPr lvl="1"/>
            <a:r>
              <a:rPr lang="cs-CZ" smtClean="0"/>
              <a:t>Díl 13 Společnost</a:t>
            </a:r>
          </a:p>
          <a:p>
            <a:pPr lvl="1"/>
            <a:r>
              <a:rPr lang="cs-CZ" smtClean="0"/>
              <a:t>Díl 14 Tichá společnost</a:t>
            </a:r>
          </a:p>
          <a:p>
            <a:pPr lvl="1"/>
            <a:r>
              <a:rPr lang="cs-CZ" smtClean="0"/>
              <a:t>Díl 15 Závazky z odvážných smluv (pojištění, sázka, hra, </a:t>
            </a:r>
            <a:r>
              <a:rPr lang="cs-CZ" smtClean="0">
                <a:solidFill>
                  <a:srgbClr val="FF0000"/>
                </a:solidFill>
              </a:rPr>
              <a:t>los</a:t>
            </a:r>
            <a:r>
              <a:rPr lang="cs-CZ" smtClean="0"/>
              <a:t>, </a:t>
            </a:r>
          </a:p>
          <a:p>
            <a:pPr lvl="1"/>
            <a:r>
              <a:rPr lang="cs-CZ" smtClean="0"/>
              <a:t>Díl 16 Závazky z právního jednání jedné osoby  (veřejný příslib, </a:t>
            </a:r>
            <a:r>
              <a:rPr lang="cs-CZ" smtClean="0">
                <a:solidFill>
                  <a:srgbClr val="FF0000"/>
                </a:solidFill>
              </a:rPr>
              <a:t>slib odškodnění</a:t>
            </a:r>
            <a:r>
              <a:rPr lang="cs-CZ" smtClean="0"/>
              <a:t>)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Třídění závazkových </a:t>
            </a:r>
            <a:r>
              <a:rPr lang="cs-CZ" dirty="0" smtClean="0"/>
              <a:t>vztahů v režimu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Podle subjektů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Podle předmětu a obsahu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Třídění závazků podle subjektů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</a:pPr>
            <a:r>
              <a:rPr lang="cs-CZ" smtClean="0"/>
              <a:t>Jednoduché</a:t>
            </a:r>
          </a:p>
          <a:p>
            <a:pPr marL="609600" indent="-609600">
              <a:lnSpc>
                <a:spcPct val="90000"/>
              </a:lnSpc>
            </a:pPr>
            <a:r>
              <a:rPr lang="cs-CZ" smtClean="0"/>
              <a:t>Společné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mtClean="0"/>
              <a:t>Dílčí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mtClean="0"/>
              <a:t>Solidární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mtClean="0"/>
              <a:t>Solidárně nedílné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mtClean="0"/>
              <a:t>Vícestranné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mtClean="0"/>
              <a:t>Ve prospěch třetí osoby (§ 1756-1757)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mtClean="0">
                <a:solidFill>
                  <a:schemeClr val="accent2"/>
                </a:solidFill>
              </a:rPr>
              <a:t>K tíži třetích osob (smlouva o plnění třetí osoby - § 1758) závazek k přímluvě, event. náhrada škody</a:t>
            </a:r>
          </a:p>
          <a:p>
            <a:pPr marL="609600" indent="-609600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Závazky dílčí a solidární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3000" smtClean="0"/>
              <a:t>Dílčí – mechanické spojení dvou nebo více závazků různých dlužníků nebo věřitelů zásada - § 1850 </a:t>
            </a:r>
          </a:p>
          <a:p>
            <a:pPr>
              <a:lnSpc>
                <a:spcPct val="80000"/>
              </a:lnSpc>
            </a:pPr>
            <a:r>
              <a:rPr lang="cs-CZ" sz="3000" smtClean="0"/>
              <a:t>Solidarita </a:t>
            </a:r>
            <a:r>
              <a:rPr lang="cs-CZ" sz="3000" b="1" smtClean="0"/>
              <a:t>pasivní</a:t>
            </a:r>
            <a:r>
              <a:rPr lang="cs-CZ" sz="3000" smtClean="0"/>
              <a:t> – více dlužníků má témuž věřiteli splnit tentýž dluh společně a nerozdílně - § 1851-1855. Vzniká ze smlouvy</a:t>
            </a:r>
            <a:r>
              <a:rPr lang="cs-CZ" sz="3000" smtClean="0">
                <a:latin typeface="Arial" charset="0"/>
              </a:rPr>
              <a:t>, </a:t>
            </a:r>
            <a:r>
              <a:rPr lang="cs-CZ" smtClean="0"/>
              <a:t>z</a:t>
            </a:r>
            <a:r>
              <a:rPr lang="cs-CZ" sz="2800" smtClean="0">
                <a:latin typeface="Arial" charset="0"/>
              </a:rPr>
              <a:t>e</a:t>
            </a:r>
            <a:r>
              <a:rPr lang="cs-CZ" sz="3000" smtClean="0"/>
              <a:t> zákona nebo rozh. soudu - § 1850/1</a:t>
            </a:r>
            <a:r>
              <a:rPr lang="cs-CZ" sz="3000" smtClean="0">
                <a:latin typeface="Arial" charset="0"/>
              </a:rPr>
              <a:t>. </a:t>
            </a:r>
            <a:r>
              <a:rPr lang="cs-CZ" sz="3000" smtClean="0">
                <a:solidFill>
                  <a:schemeClr val="accent2"/>
                </a:solidFill>
              </a:rPr>
              <a:t>Domněnka solidarity u společně zavázaných podnikatelů - § 1854 </a:t>
            </a:r>
          </a:p>
          <a:p>
            <a:pPr>
              <a:lnSpc>
                <a:spcPct val="80000"/>
              </a:lnSpc>
            </a:pPr>
            <a:r>
              <a:rPr lang="cs-CZ" sz="3000" smtClean="0"/>
              <a:t>Solidarita </a:t>
            </a:r>
            <a:r>
              <a:rPr lang="cs-CZ" sz="3000" b="1" smtClean="0"/>
              <a:t>aktivní</a:t>
            </a:r>
            <a:r>
              <a:rPr lang="cs-CZ" sz="3000" smtClean="0"/>
              <a:t> – více věřitelů může od téhož dlužníka požadovat společně a nerozdílně tutéž pohledávku - § 1856-1857 – titul?</a:t>
            </a:r>
          </a:p>
          <a:p>
            <a:pPr>
              <a:lnSpc>
                <a:spcPct val="90000"/>
              </a:lnSpc>
            </a:pPr>
            <a:endParaRPr lang="cs-CZ" sz="30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455</Words>
  <Application>Microsoft Office PowerPoint</Application>
  <PresentationFormat>Předvádění na obrazovce (4:3)</PresentationFormat>
  <Paragraphs>72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Calibri</vt:lpstr>
      <vt:lpstr>Arial</vt:lpstr>
      <vt:lpstr>Courier New</vt:lpstr>
      <vt:lpstr>Motiv systému Office</vt:lpstr>
      <vt:lpstr>Nový občanský zákoník </vt:lpstr>
      <vt:lpstr>Systematika závazkového práva podle nového obč. zákoníku I</vt:lpstr>
      <vt:lpstr>Systematika závazkového práva podle NOZ II</vt:lpstr>
      <vt:lpstr>Systematika závazkového práva podle NOZ III</vt:lpstr>
      <vt:lpstr>Systematika závazkového práva podle NOZ IV</vt:lpstr>
      <vt:lpstr>Systematika závazkového práva podle NOZ V</vt:lpstr>
      <vt:lpstr>Třídění závazkových vztahů v režimu NOZ</vt:lpstr>
      <vt:lpstr>Třídění závazků podle subjektů</vt:lpstr>
      <vt:lpstr>Závazky dílčí a solidární </vt:lpstr>
      <vt:lpstr>Třídění závazkových vztahů podle předmětu a obsahu I</vt:lpstr>
      <vt:lpstr>Třídění závazkových vztahů podle předmětu a obsahu II</vt:lpstr>
    </vt:vector>
  </TitlesOfParts>
  <Company>PrF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</dc:title>
  <dc:creator>1412</dc:creator>
  <cp:lastModifiedBy>1412</cp:lastModifiedBy>
  <cp:revision>10</cp:revision>
  <dcterms:created xsi:type="dcterms:W3CDTF">2012-02-10T12:43:32Z</dcterms:created>
  <dcterms:modified xsi:type="dcterms:W3CDTF">2012-02-22T06:51:57Z</dcterms:modified>
</cp:coreProperties>
</file>