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13" autoAdjust="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69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47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23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3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76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7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232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72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97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28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32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DF646-1E68-48C5-9C9C-D2EE1AD03619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1DD60-895B-4644-A985-5D698836C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24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Nový občanský zákoník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Závazkové právo</a:t>
            </a:r>
          </a:p>
          <a:p>
            <a:r>
              <a:rPr lang="cs-CZ" dirty="0" smtClean="0"/>
              <a:t>Změna závazků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3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cs-CZ" dirty="0" smtClean="0"/>
              <a:t>Díl 6 Změny závazků</a:t>
            </a:r>
            <a:r>
              <a:rPr lang="cs-CZ" dirty="0"/>
              <a:t> 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u="sng" dirty="0" smtClean="0"/>
              <a:t>Oddíl </a:t>
            </a:r>
            <a:r>
              <a:rPr lang="cs-CZ" u="sng" dirty="0"/>
              <a:t>1 </a:t>
            </a:r>
            <a:r>
              <a:rPr lang="cs-CZ" b="1" u="sng" dirty="0"/>
              <a:t>Změna v osobě věřitele nebo dlužníka:</a:t>
            </a: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Pododdíl 1 </a:t>
            </a:r>
            <a:r>
              <a:rPr lang="cs-CZ" b="1" dirty="0" smtClean="0"/>
              <a:t>Změna </a:t>
            </a:r>
            <a:r>
              <a:rPr lang="cs-CZ" b="1" dirty="0"/>
              <a:t>v osobě </a:t>
            </a:r>
            <a:r>
              <a:rPr lang="cs-CZ" b="1" dirty="0" smtClean="0"/>
              <a:t>věřitele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Postoupení pohledávky</a:t>
            </a:r>
            <a:r>
              <a:rPr lang="cs-CZ" dirty="0"/>
              <a:t> </a:t>
            </a:r>
            <a:r>
              <a:rPr lang="cs-CZ" dirty="0" smtClean="0"/>
              <a:t>§ 1879n. – odpovídá § 524n.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Postoupení </a:t>
            </a:r>
            <a:r>
              <a:rPr lang="cs-CZ" dirty="0"/>
              <a:t>souboru </a:t>
            </a:r>
            <a:r>
              <a:rPr lang="cs-CZ" dirty="0" smtClean="0"/>
              <a:t>pohledávek </a:t>
            </a:r>
            <a:r>
              <a:rPr lang="cs-CZ" dirty="0"/>
              <a:t>§ </a:t>
            </a:r>
            <a:r>
              <a:rPr lang="cs-CZ" dirty="0" smtClean="0"/>
              <a:t>1887n.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Postoupit </a:t>
            </a:r>
            <a:r>
              <a:rPr lang="cs-CZ" dirty="0"/>
              <a:t>lze i soubor pohledávek, ať již současných nebo budoucích, je-li takový soubor pohledávek dostatečně určen, zejména pokud se jedná o pohledávky určitého druhu vznikající věřiteli v určité době nebo o různé pohledávky z téhož právního důvodu.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90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 </a:t>
            </a:r>
            <a:br>
              <a:rPr lang="cs-CZ" dirty="0"/>
            </a:br>
            <a:r>
              <a:rPr lang="cs-CZ" dirty="0"/>
              <a:t>Pododdíl 2</a:t>
            </a:r>
            <a:br>
              <a:rPr lang="cs-CZ" dirty="0"/>
            </a:br>
            <a:r>
              <a:rPr lang="cs-CZ" b="1" dirty="0"/>
              <a:t>Změna v osobě </a:t>
            </a:r>
            <a:r>
              <a:rPr lang="cs-CZ" b="1" dirty="0" smtClean="0"/>
              <a:t>dlužníka 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r>
              <a:rPr lang="cs-CZ" dirty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Převzetí </a:t>
            </a:r>
            <a:r>
              <a:rPr lang="cs-CZ" b="1" dirty="0" smtClean="0"/>
              <a:t>dluhu</a:t>
            </a:r>
            <a:r>
              <a:rPr lang="cs-CZ" dirty="0" smtClean="0"/>
              <a:t> § 1888n.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(1) Kdo ujedná s dlužníkem, že přejímá jeho dluh, nastoupí jako dlužník na jeho místo, dá-li k tomu věřitel souhlas původnímu dlužníku nebo přejímateli </a:t>
            </a:r>
            <a:r>
              <a:rPr lang="cs-CZ" dirty="0" smtClean="0"/>
              <a:t>dluhu.</a:t>
            </a:r>
          </a:p>
          <a:p>
            <a:pPr marL="0" indent="0">
              <a:buNone/>
            </a:pPr>
            <a:r>
              <a:rPr lang="cs-CZ" b="1" dirty="0" smtClean="0"/>
              <a:t>2.  Přistoupení </a:t>
            </a:r>
            <a:r>
              <a:rPr lang="cs-CZ" b="1" dirty="0"/>
              <a:t>k </a:t>
            </a:r>
            <a:r>
              <a:rPr lang="cs-CZ" b="1" dirty="0" smtClean="0"/>
              <a:t>dluhu </a:t>
            </a:r>
            <a:r>
              <a:rPr lang="cs-CZ" dirty="0"/>
              <a:t>§ </a:t>
            </a:r>
            <a:r>
              <a:rPr lang="cs-CZ" dirty="0" smtClean="0"/>
              <a:t>1892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 Kdo bez dlužníkova souhlasu ujedná s věřitelem, že za dlužníka splní jeho dluh, stává se novým dlužníkem vedle původního dlužníka a je spolu s ním zavázán společně a nerozdílně.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36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412776"/>
          </a:xfrm>
        </p:spPr>
        <p:txBody>
          <a:bodyPr>
            <a:normAutofit fontScale="90000"/>
          </a:bodyPr>
          <a:lstStyle/>
          <a:p>
            <a:r>
              <a:rPr lang="cs-CZ" dirty="0"/>
              <a:t>Pododdíl 2</a:t>
            </a:r>
            <a:br>
              <a:rPr lang="cs-CZ" dirty="0"/>
            </a:br>
            <a:r>
              <a:rPr lang="cs-CZ" b="1" dirty="0"/>
              <a:t>Změna v osobě dlužníka </a:t>
            </a:r>
            <a:r>
              <a:rPr lang="cs-CZ" b="1" dirty="0" smtClean="0"/>
              <a:t>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142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3.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628800"/>
            <a:ext cx="87129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Převzetí majetku § 1893</a:t>
            </a:r>
            <a:endParaRPr lang="cs-CZ" sz="2800" dirty="0"/>
          </a:p>
          <a:p>
            <a:r>
              <a:rPr lang="cs-CZ" sz="2800" dirty="0"/>
              <a:t> </a:t>
            </a:r>
            <a:r>
              <a:rPr lang="cs-CZ" sz="2800" dirty="0" smtClean="0"/>
              <a:t>(</a:t>
            </a:r>
            <a:r>
              <a:rPr lang="cs-CZ" sz="2800" dirty="0"/>
              <a:t>1) Převezme-li někdo od zcizitele veškerý majetek nebo jeho poměrně určenou část, stává se společně a nerozdílně se zcizitelem dlužníkem z dluhů, které s převzatým majetkem souvisí a o nichž nabyvatel při uzavření smlouvy věděl nebo musel vědět. Nabyvatel však není povinen plnit více, než kolik činí hodnota majetku, jehož takto nabyl.</a:t>
            </a:r>
          </a:p>
        </p:txBody>
      </p:sp>
    </p:spTree>
    <p:extLst>
      <p:ext uri="{BB962C8B-B14F-4D97-AF65-F5344CB8AC3E}">
        <p14:creationId xmlns:p14="http://schemas.microsoft.com/office/powerpoint/2010/main" val="47570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Pododdíl 3</a:t>
            </a:r>
            <a:br>
              <a:rPr lang="cs-CZ" dirty="0"/>
            </a:br>
            <a:r>
              <a:rPr lang="cs-CZ" b="1" dirty="0"/>
              <a:t>Postoupení smlouvy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</a:t>
            </a:r>
            <a:r>
              <a:rPr lang="cs-CZ" b="1" dirty="0" smtClean="0"/>
              <a:t>Postoupení smlouvy</a:t>
            </a:r>
            <a:r>
              <a:rPr lang="cs-CZ" b="1" dirty="0"/>
              <a:t> </a:t>
            </a:r>
            <a:r>
              <a:rPr lang="cs-CZ" b="1" dirty="0" smtClean="0"/>
              <a:t>§ </a:t>
            </a:r>
            <a:r>
              <a:rPr lang="cs-CZ" b="1" dirty="0"/>
              <a:t>1895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 Nevylučuje-li to povaha smlouvy, může kterákoli strana převést jako postupitel svá práva a povinnosti ze smlouvy nebo z její části třetí osobě, pokud s tím postoupená strana souhlasí a pokud nebylo dosud splněno.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8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dirty="0"/>
              <a:t> Oddíl 2</a:t>
            </a:r>
            <a:br>
              <a:rPr lang="cs-CZ" dirty="0"/>
            </a:br>
            <a:r>
              <a:rPr lang="cs-CZ" b="1" dirty="0"/>
              <a:t>Změny v obsahu </a:t>
            </a:r>
            <a:r>
              <a:rPr lang="cs-CZ" b="1" dirty="0" smtClean="0"/>
              <a:t>závazků 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Stranám </a:t>
            </a:r>
            <a:r>
              <a:rPr lang="cs-CZ" dirty="0"/>
              <a:t>je na vůli ujednat si změnu svých práv a povinností</a:t>
            </a:r>
            <a:r>
              <a:rPr lang="cs-CZ" dirty="0" smtClean="0"/>
              <a:t>. </a:t>
            </a:r>
            <a:r>
              <a:rPr lang="cs-CZ" dirty="0"/>
              <a:t>§ 1901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41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Oddíl 2</a:t>
            </a:r>
            <a:br>
              <a:rPr lang="cs-CZ" dirty="0"/>
            </a:br>
            <a:r>
              <a:rPr lang="cs-CZ" b="1" dirty="0"/>
              <a:t>Změny v obsahu závazků </a:t>
            </a:r>
            <a:r>
              <a:rPr lang="cs-CZ" b="1" dirty="0" smtClean="0"/>
              <a:t>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Novace </a:t>
            </a:r>
            <a:r>
              <a:rPr lang="cs-CZ" dirty="0"/>
              <a:t>§ 1902</a:t>
            </a:r>
          </a:p>
          <a:p>
            <a:pPr marL="0" indent="0">
              <a:buNone/>
            </a:pPr>
            <a:r>
              <a:rPr lang="cs-CZ" dirty="0" smtClean="0"/>
              <a:t>Dohodou </a:t>
            </a:r>
            <a:r>
              <a:rPr lang="cs-CZ" dirty="0"/>
              <a:t>o změně obsahu závazku se dosavadní závazek ruší a nahrazuje se novým závazkem. Může-li však dosavadní závazek vedle nového závazku obstát, má se za to, že nebyl zrušen.</a:t>
            </a:r>
          </a:p>
          <a:p>
            <a:pPr marL="0" indent="0">
              <a:buNone/>
            </a:pPr>
            <a:r>
              <a:rPr lang="cs-CZ" b="1" dirty="0" smtClean="0"/>
              <a:t>2.    Narovnání </a:t>
            </a:r>
            <a:r>
              <a:rPr lang="cs-CZ" dirty="0" smtClean="0"/>
              <a:t>§ </a:t>
            </a:r>
            <a:r>
              <a:rPr lang="cs-CZ" dirty="0"/>
              <a:t>1903</a:t>
            </a:r>
          </a:p>
          <a:p>
            <a:pPr marL="514350" indent="-514350">
              <a:buAutoNum type="arabicParenBoth"/>
            </a:pPr>
            <a:r>
              <a:rPr lang="cs-CZ" dirty="0" smtClean="0"/>
              <a:t>Dosavadní </a:t>
            </a:r>
            <a:r>
              <a:rPr lang="cs-CZ" dirty="0"/>
              <a:t>závazek lze nahradit novým závazkem i </a:t>
            </a:r>
            <a:r>
              <a:rPr lang="cs-CZ" dirty="0" smtClean="0"/>
              <a:t>tak,</a:t>
            </a:r>
          </a:p>
          <a:p>
            <a:pPr marL="0" indent="0">
              <a:buNone/>
            </a:pPr>
            <a:r>
              <a:rPr lang="cs-CZ" dirty="0" smtClean="0"/>
              <a:t> že </a:t>
            </a:r>
            <a:r>
              <a:rPr lang="cs-CZ" dirty="0"/>
              <a:t>si strany ujednáním upraví práva a povinnosti mezi nimi dosud sporné nebo pochybné. Týká-li se narovnání věcného práva k věci zapsané do veřejného seznamu, nastávají účinky narovnání zápisem do tohoto seznamu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04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Systémové změny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v subjektech</a:t>
            </a:r>
          </a:p>
          <a:p>
            <a:pPr marL="0" indent="0">
              <a:buNone/>
            </a:pPr>
            <a:r>
              <a:rPr lang="cs-CZ" dirty="0" smtClean="0"/>
              <a:t>- Poukázka - § 1931n. (v rámci splnění)</a:t>
            </a:r>
          </a:p>
          <a:p>
            <a:r>
              <a:rPr lang="cs-CZ" dirty="0" smtClean="0"/>
              <a:t>Změny v obsahu</a:t>
            </a:r>
          </a:p>
          <a:p>
            <a:pPr>
              <a:buFontTx/>
              <a:buChar char="-"/>
            </a:pPr>
            <a:r>
              <a:rPr lang="cs-CZ" dirty="0" smtClean="0"/>
              <a:t>Prodlení dlužníka - § 1968n.</a:t>
            </a:r>
          </a:p>
          <a:p>
            <a:pPr>
              <a:buFontTx/>
              <a:buChar char="-"/>
            </a:pPr>
            <a:r>
              <a:rPr lang="cs-CZ" dirty="0" smtClean="0"/>
              <a:t>Prodlení věřitele - § 1975n.</a:t>
            </a:r>
          </a:p>
          <a:p>
            <a:pPr>
              <a:buFontTx/>
              <a:buChar char="-"/>
            </a:pPr>
            <a:r>
              <a:rPr lang="cs-CZ" dirty="0" smtClean="0"/>
              <a:t>Fixní závazek - § 1980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7733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245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Nový občanský zákoník</vt:lpstr>
      <vt:lpstr>Díl 6 Změny závazků  Oddíl 1 Změna v osobě věřitele nebo dlužníka:  </vt:lpstr>
      <vt:lpstr>  Pododdíl 2 Změna v osobě dlužníka I    </vt:lpstr>
      <vt:lpstr>Pododdíl 2 Změna v osobě dlužníka II </vt:lpstr>
      <vt:lpstr>Pododdíl 3 Postoupení smlouvy </vt:lpstr>
      <vt:lpstr>   Oddíl 2 Změny v obsahu závazků I </vt:lpstr>
      <vt:lpstr>Oddíl 2 Změny v obsahu závazků II </vt:lpstr>
      <vt:lpstr>Systémové změny NOZ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1412</cp:lastModifiedBy>
  <cp:revision>5</cp:revision>
  <dcterms:created xsi:type="dcterms:W3CDTF">2012-02-10T12:53:51Z</dcterms:created>
  <dcterms:modified xsi:type="dcterms:W3CDTF">2012-03-06T19:42:55Z</dcterms:modified>
</cp:coreProperties>
</file>