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9" r:id="rId5"/>
    <p:sldId id="260" r:id="rId6"/>
    <p:sldId id="275" r:id="rId7"/>
    <p:sldId id="276" r:id="rId8"/>
    <p:sldId id="277" r:id="rId9"/>
    <p:sldId id="278" r:id="rId10"/>
    <p:sldId id="279" r:id="rId11"/>
    <p:sldId id="271" r:id="rId12"/>
    <p:sldId id="272"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24.2.2012</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24.2.2012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24.2.2012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24.2.2012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24.2.2012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24.2.2012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24.2.2012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24.2.2012</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t>Základní zásady TPP a TŘ </a:t>
            </a:r>
            <a:endParaRPr lang="cs-CZ" dirty="0"/>
          </a:p>
        </p:txBody>
      </p:sp>
      <p:sp>
        <p:nvSpPr>
          <p:cNvPr id="3" name="Podnadpis 2"/>
          <p:cNvSpPr>
            <a:spLocks noGrp="1"/>
          </p:cNvSpPr>
          <p:nvPr>
            <p:ph type="subTitle" idx="1"/>
          </p:nvPr>
        </p:nvSpPr>
        <p:spPr>
          <a:xfrm>
            <a:off x="500064" y="1559720"/>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smtClean="0"/>
              <a:t>28. </a:t>
            </a:r>
            <a:r>
              <a:rPr lang="cs-CZ" sz="2400" b="1" dirty="0" smtClean="0"/>
              <a:t>2. 2012 </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endParaRPr lang="cs-CZ" sz="2400" b="1" dirty="0">
              <a:solidFill>
                <a:schemeClr val="accent3"/>
              </a:solidFill>
            </a:endParaRPr>
          </a:p>
          <a:p>
            <a:pPr lvl="1" algn="just">
              <a:lnSpc>
                <a:spcPct val="90000"/>
              </a:lnSpc>
            </a:pPr>
            <a:r>
              <a:rPr lang="cs-CZ" sz="2200" dirty="0"/>
              <a:t>Podle § 2 odst. </a:t>
            </a:r>
            <a:r>
              <a:rPr lang="cs-CZ" sz="2200" dirty="0"/>
              <a:t>4 se trestní věci musí projednávat co nejrychleji a 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a:t>
            </a:r>
            <a:r>
              <a:rPr lang="cs-CZ" sz="2200" dirty="0"/>
              <a:t> </a:t>
            </a: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60"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80928"/>
            <a:ext cx="8085584" cy="1524000"/>
          </a:xfrm>
        </p:spPr>
        <p:txBody>
          <a:bodyPr/>
          <a:lstStyle/>
          <a:p>
            <a:pPr algn="ctr"/>
            <a:r>
              <a:rPr lang="cs-CZ" dirty="0" smtClean="0">
                <a:latin typeface="+mn-lt"/>
              </a:rPr>
              <a:t>Děkuji za pozornost. </a:t>
            </a:r>
            <a:endParaRPr lang="cs-CZ" dirty="0">
              <a:latin typeface="+mn-lt"/>
            </a:endParaRPr>
          </a:p>
        </p:txBody>
      </p:sp>
    </p:spTree>
    <p:extLst>
      <p:ext uri="{BB962C8B-B14F-4D97-AF65-F5344CB8AC3E}">
        <p14:creationId xmlns:p14="http://schemas.microsoft.com/office/powerpoint/2010/main" val="182237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a:t>
            </a:r>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TPP</a:t>
            </a:r>
            <a:endParaRPr lang="cs-CZ"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25000" lnSpcReduction="20000"/>
          </a:bodyPr>
          <a:lstStyle/>
          <a:p>
            <a:pPr algn="just"/>
            <a:r>
              <a:rPr lang="cs-CZ" sz="9600" b="1" dirty="0" smtClean="0">
                <a:solidFill>
                  <a:schemeClr val="accent3"/>
                </a:solidFill>
              </a:rPr>
              <a:t>Rozhodování o vině a trestu nezávislým soudem </a:t>
            </a:r>
            <a:r>
              <a:rPr lang="cs-CZ" sz="9600" dirty="0"/>
              <a:t>(čl. 81, 90 věta druhá, 92 Ústavy, čl. 38 odst. 1, 40 odst. </a:t>
            </a:r>
            <a:r>
              <a:rPr lang="cs-CZ" sz="9600" dirty="0"/>
              <a:t>1 LZPS</a:t>
            </a:r>
            <a:r>
              <a:rPr lang="cs-CZ" sz="9600" dirty="0" smtClean="0"/>
              <a:t>)</a:t>
            </a:r>
          </a:p>
          <a:p>
            <a:pPr algn="just"/>
            <a:r>
              <a:rPr lang="cs-CZ" sz="9600" b="1" dirty="0">
                <a:solidFill>
                  <a:schemeClr val="accent3"/>
                </a:solidFill>
              </a:rPr>
              <a:t>Vázanost soudů jen zákonem </a:t>
            </a:r>
            <a:r>
              <a:rPr lang="cs-CZ" sz="9600" dirty="0"/>
              <a:t>(čl. 95 odst. </a:t>
            </a:r>
            <a:r>
              <a:rPr lang="cs-CZ" sz="9600" dirty="0"/>
              <a:t>1 Ústavy</a:t>
            </a:r>
            <a:r>
              <a:rPr lang="cs-CZ" sz="9600" dirty="0" smtClean="0"/>
              <a:t>)</a:t>
            </a:r>
          </a:p>
          <a:p>
            <a:pPr algn="just">
              <a:lnSpc>
                <a:spcPct val="80000"/>
              </a:lnSpc>
            </a:pPr>
            <a:r>
              <a:rPr lang="cs-CZ" sz="9600" b="1" dirty="0">
                <a:solidFill>
                  <a:schemeClr val="accent3"/>
                </a:solidFill>
              </a:rPr>
              <a:t>Právo na zákonného soudce </a:t>
            </a:r>
            <a:r>
              <a:rPr lang="cs-CZ" sz="9600" dirty="0"/>
              <a:t>(čl. 38 odst. 1 LZPS)</a:t>
            </a:r>
          </a:p>
          <a:p>
            <a:pPr algn="just">
              <a:lnSpc>
                <a:spcPct val="80000"/>
              </a:lnSpc>
            </a:pPr>
            <a:r>
              <a:rPr lang="cs-CZ" sz="9600" b="1" dirty="0">
                <a:solidFill>
                  <a:schemeClr val="accent3"/>
                </a:solidFill>
              </a:rPr>
              <a:t>Právo na soudní ochranu </a:t>
            </a:r>
            <a:r>
              <a:rPr lang="cs-CZ" sz="9600" dirty="0"/>
              <a:t>(čl. 36 LZPS)</a:t>
            </a:r>
          </a:p>
          <a:p>
            <a:pPr algn="just">
              <a:lnSpc>
                <a:spcPct val="80000"/>
              </a:lnSpc>
            </a:pPr>
            <a:r>
              <a:rPr lang="cs-CZ" sz="9600" b="1" dirty="0">
                <a:solidFill>
                  <a:schemeClr val="accent3"/>
                </a:solidFill>
              </a:rPr>
              <a:t>Zásady vyplývající z mezinárodních smluv </a:t>
            </a:r>
            <a:r>
              <a:rPr lang="cs-CZ" sz="9600" dirty="0"/>
              <a:t>(čl. </a:t>
            </a:r>
            <a:r>
              <a:rPr lang="cs-CZ" sz="9600" dirty="0"/>
              <a:t>10 Ústavy</a:t>
            </a:r>
            <a:r>
              <a:rPr lang="cs-CZ" sz="9600" dirty="0" smtClean="0"/>
              <a:t>)</a:t>
            </a:r>
          </a:p>
          <a:p>
            <a:pPr marL="0" indent="0" algn="just">
              <a:lnSpc>
                <a:spcPct val="80000"/>
              </a:lnSpc>
              <a:buNone/>
            </a:pPr>
            <a:endParaRPr lang="cs-CZ" sz="9600" b="1" dirty="0" smtClean="0">
              <a:solidFill>
                <a:schemeClr val="tx2">
                  <a:lumMod val="90000"/>
                </a:schemeClr>
              </a:solidFill>
            </a:endParaRPr>
          </a:p>
          <a:p>
            <a:pPr algn="just">
              <a:lnSpc>
                <a:spcPct val="80000"/>
              </a:lnSpc>
            </a:pPr>
            <a:r>
              <a:rPr lang="cs-CZ" sz="9600" b="1" dirty="0" smtClean="0"/>
              <a:t>Evropská </a:t>
            </a:r>
            <a:r>
              <a:rPr lang="cs-CZ" sz="9600" b="1" dirty="0"/>
              <a:t>úmluva o ochraně lidských práv a základních svobod</a:t>
            </a:r>
            <a:r>
              <a:rPr lang="cs-CZ" sz="9600" b="1" dirty="0" smtClean="0"/>
              <a:t>:</a:t>
            </a:r>
          </a:p>
          <a:p>
            <a:pPr lvl="1" algn="just">
              <a:lnSpc>
                <a:spcPct val="80000"/>
              </a:lnSpc>
            </a:pPr>
            <a:r>
              <a:rPr lang="cs-CZ" sz="9600" b="1" dirty="0">
                <a:solidFill>
                  <a:schemeClr val="accent3"/>
                </a:solidFill>
              </a:rPr>
              <a:t>Právo na svobodu a osobní bezpečnost </a:t>
            </a:r>
            <a:r>
              <a:rPr lang="cs-CZ" sz="9600" dirty="0"/>
              <a:t>(čl. 5</a:t>
            </a:r>
            <a:r>
              <a:rPr lang="cs-CZ" sz="9600" dirty="0"/>
              <a:t>)</a:t>
            </a:r>
          </a:p>
          <a:p>
            <a:pPr lvl="1" algn="just">
              <a:lnSpc>
                <a:spcPct val="80000"/>
              </a:lnSpc>
            </a:pPr>
            <a:r>
              <a:rPr lang="cs-CZ" sz="9600" b="1" dirty="0">
                <a:solidFill>
                  <a:schemeClr val="accent3"/>
                </a:solidFill>
              </a:rPr>
              <a:t>Právo na spravedlivý proces </a:t>
            </a:r>
            <a:r>
              <a:rPr lang="cs-CZ" sz="9600" dirty="0"/>
              <a:t>(čl. 6)</a:t>
            </a:r>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článku 8 odst. 2 Listiny základních práv a svobod „nikdo nesmí být stíhán nebo zbaven svobody jinak než z důvodů a způsobem, který stanoví zákon.“ Obdobnou definici obsahuje § 2 odst. </a:t>
            </a:r>
            <a:r>
              <a:rPr lang="cs-CZ" sz="2200" dirty="0"/>
              <a:t>1 trestního řádu. </a:t>
            </a:r>
            <a:endParaRPr lang="cs-CZ" sz="2200" dirty="0" smtClean="0"/>
          </a:p>
          <a:p>
            <a:r>
              <a:rPr lang="cs-CZ" sz="2400" b="1" dirty="0">
                <a:solidFill>
                  <a:schemeClr val="accent3"/>
                </a:solidFill>
              </a:rPr>
              <a:t>Zásada </a:t>
            </a:r>
            <a:r>
              <a:rPr lang="cs-CZ" sz="2400" b="1" dirty="0">
                <a:solidFill>
                  <a:schemeClr val="accent3"/>
                </a:solidFill>
              </a:rPr>
              <a:t>legality</a:t>
            </a:r>
          </a:p>
          <a:p>
            <a:pPr lvl="1" algn="just"/>
            <a:r>
              <a:rPr lang="cs-CZ" sz="2200" dirty="0"/>
              <a:t>Podle § 2 odst. </a:t>
            </a:r>
            <a:r>
              <a:rPr lang="cs-CZ" sz="2200" dirty="0"/>
              <a:t>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11C17"/>
                </a:solidFill>
              </a:rPr>
              <a:t>urychleně bez zbytečných průtahů</a:t>
            </a:r>
            <a:r>
              <a:rPr lang="cs-CZ" sz="2800" dirty="0">
                <a:solidFill>
                  <a:srgbClr val="F11C17"/>
                </a:solidFill>
              </a:rPr>
              <a:t> </a:t>
            </a:r>
            <a:r>
              <a:rPr lang="cs-CZ" sz="2800" b="1" dirty="0">
                <a:solidFill>
                  <a:srgbClr val="F11C17"/>
                </a:solidFill>
              </a:rPr>
              <a:t>(s největším urychlením projednávají zejména vazební věci a věci, ve kterých byl zajištěn majetek) a s plným šetřením základních práv a svobod.</a:t>
            </a:r>
            <a:r>
              <a:rPr lang="cs-CZ" b="1" dirty="0" smtClean="0">
                <a:solidFill>
                  <a:srgbClr val="F11C17"/>
                </a:solidFill>
              </a:rPr>
              <a:t> </a:t>
            </a:r>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521621"/>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a:t>
            </a:r>
            <a:r>
              <a:rPr lang="cs-CZ" sz="2200" dirty="0"/>
              <a:t>Žádný druh důkazu není upřednostňován. </a:t>
            </a:r>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a:t>
            </a:r>
            <a:r>
              <a:rPr lang="cs-CZ" sz="2200" dirty="0"/>
              <a:t>§ 2 odst. 8 trestního řádu trestní stíhání před soudy je možné jen na základě obžaloby podané státním zástupcem. </a:t>
            </a:r>
          </a:p>
          <a:p>
            <a:pPr lvl="1"/>
            <a:endParaRPr lang="cs-CZ" sz="2500" b="1" dirty="0">
              <a:solidFill>
                <a:schemeClr val="accent3"/>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veřejnosti, ústnosti a bezprostřednosti</a:t>
            </a:r>
          </a:p>
          <a:p>
            <a:pPr lvl="1" algn="just">
              <a:lnSpc>
                <a:spcPct val="90000"/>
              </a:lnSpc>
            </a:pPr>
            <a:r>
              <a:rPr lang="cs-CZ" sz="2000" dirty="0">
                <a:latin typeface="Microsoft Sans Serif" pitchFamily="34" charset="0"/>
              </a:rPr>
              <a:t>Podle § 2 odst. 10 trestního řádu se trestní věci před soudem projednávají veřejně tak, aby se občané mohli projednávání zúčastnit a jednání sledovat. Při hlavním líčení a veřejném zasedání může být veřejnost vyloučena 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ústní; 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chemeClr val="accent2">
                    <a:lumMod val="75000"/>
                  </a:schemeClr>
                </a:solidFill>
                <a:latin typeface="Microsoft Sans Serif" pitchFamily="34" charset="0"/>
              </a:rPr>
              <a:t>vazebním</a:t>
            </a:r>
            <a:r>
              <a:rPr lang="cs-CZ" sz="2000" dirty="0" smtClean="0">
                <a:latin typeface="Microsoft Sans Serif" pitchFamily="34" charset="0"/>
              </a:rPr>
              <a:t> 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a:t>
            </a:r>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Novela trestního řádu č. 265/2001 Sb. odlišila v tomto ohledu povinnosti orgánů činných v trestním řízení na přípravné řízení a řízení před soudem. </a:t>
            </a:r>
            <a:r>
              <a:rPr lang="cs-CZ" sz="2200" dirty="0"/>
              <a:t>Právo užívat mateřský </a:t>
            </a:r>
            <a:r>
              <a:rPr lang="cs-CZ" sz="2200" dirty="0" smtClean="0"/>
              <a:t>jazyk.</a:t>
            </a:r>
          </a:p>
          <a:p>
            <a:pPr algn="just">
              <a:lnSpc>
                <a:spcPct val="90000"/>
              </a:lnSpc>
            </a:pPr>
            <a:r>
              <a:rPr lang="cs-CZ" sz="2900" b="1" dirty="0">
                <a:solidFill>
                  <a:schemeClr val="accent3"/>
                </a:solidFill>
              </a:rPr>
              <a:t>Zásada presumpce neviny</a:t>
            </a:r>
            <a:endParaRPr lang="cs-CZ" sz="2900" b="1" dirty="0">
              <a:solidFill>
                <a:schemeClr val="accent3"/>
              </a:solidFill>
            </a:endParaRP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a:t>
            </a:r>
            <a:r>
              <a:rPr lang="cs-CZ" sz="2200" dirty="0"/>
              <a:t> </a:t>
            </a: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461</TotalTime>
  <Words>676</Words>
  <Application>Microsoft Office PowerPoint</Application>
  <PresentationFormat>Předvádění na obrazovce (4:3)</PresentationFormat>
  <Paragraphs>56</Paragraphs>
  <Slides>12</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12</vt:i4>
      </vt:variant>
    </vt:vector>
  </HeadingPairs>
  <TitlesOfParts>
    <vt:vector size="14" baseType="lpstr">
      <vt:lpstr>Deluxe</vt:lpstr>
      <vt:lpstr>Klip</vt:lpstr>
      <vt:lpstr>Základní zásady TPP a TŘ </vt:lpstr>
      <vt:lpstr>Funkce základní zásad</vt:lpstr>
      <vt:lpstr>Základní zásady TPP</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lpstr>Děkuji za pozornost.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Uzivatel</cp:lastModifiedBy>
  <cp:revision>13</cp:revision>
  <dcterms:created xsi:type="dcterms:W3CDTF">2012-02-17T08:19:37Z</dcterms:created>
  <dcterms:modified xsi:type="dcterms:W3CDTF">2012-02-24T10:38:16Z</dcterms:modified>
</cp:coreProperties>
</file>