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4" r:id="rId5"/>
    <p:sldId id="260" r:id="rId6"/>
    <p:sldId id="272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  <p:sldId id="269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0A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33D98-DD94-410C-B5A0-2179A495A820}" type="datetimeFigureOut">
              <a:rPr lang="en-US" smtClean="0"/>
              <a:pPr/>
              <a:t>4/9/2012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4F3B-BFA2-4CAF-BD8D-843DEE69E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33D98-DD94-410C-B5A0-2179A495A820}" type="datetimeFigureOut">
              <a:rPr lang="en-US" smtClean="0"/>
              <a:pPr/>
              <a:t>4/9/2012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4F3B-BFA2-4CAF-BD8D-843DEE69E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33D98-DD94-410C-B5A0-2179A495A820}" type="datetimeFigureOut">
              <a:rPr lang="en-US" smtClean="0"/>
              <a:pPr/>
              <a:t>4/9/2012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4F3B-BFA2-4CAF-BD8D-843DEE69E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33D98-DD94-410C-B5A0-2179A495A820}" type="datetimeFigureOut">
              <a:rPr lang="en-US" smtClean="0"/>
              <a:pPr/>
              <a:t>4/9/2012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4F3B-BFA2-4CAF-BD8D-843DEE69E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33D98-DD94-410C-B5A0-2179A495A820}" type="datetimeFigureOut">
              <a:rPr lang="en-US" smtClean="0"/>
              <a:pPr/>
              <a:t>4/9/2012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4F3B-BFA2-4CAF-BD8D-843DEE69E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33D98-DD94-410C-B5A0-2179A495A820}" type="datetimeFigureOut">
              <a:rPr lang="en-US" smtClean="0"/>
              <a:pPr/>
              <a:t>4/9/2012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4F3B-BFA2-4CAF-BD8D-843DEE69E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33D98-DD94-410C-B5A0-2179A495A820}" type="datetimeFigureOut">
              <a:rPr lang="en-US" smtClean="0"/>
              <a:pPr/>
              <a:t>4/9/2012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4F3B-BFA2-4CAF-BD8D-843DEE69E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33D98-DD94-410C-B5A0-2179A495A820}" type="datetimeFigureOut">
              <a:rPr lang="en-US" smtClean="0"/>
              <a:pPr/>
              <a:t>4/9/2012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4F3B-BFA2-4CAF-BD8D-843DEE69E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33D98-DD94-410C-B5A0-2179A495A820}" type="datetimeFigureOut">
              <a:rPr lang="en-US" smtClean="0"/>
              <a:pPr/>
              <a:t>4/9/2012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4F3B-BFA2-4CAF-BD8D-843DEE69E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33D98-DD94-410C-B5A0-2179A495A820}" type="datetimeFigureOut">
              <a:rPr lang="en-US" smtClean="0"/>
              <a:pPr/>
              <a:t>4/9/2012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4F3B-BFA2-4CAF-BD8D-843DEE69E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33D98-DD94-410C-B5A0-2179A495A820}" type="datetimeFigureOut">
              <a:rPr lang="en-US" smtClean="0"/>
              <a:pPr/>
              <a:t>4/9/2012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4F3B-BFA2-4CAF-BD8D-843DEE69E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33D98-DD94-410C-B5A0-2179A495A820}" type="datetimeFigureOut">
              <a:rPr lang="en-US" smtClean="0"/>
              <a:pPr/>
              <a:t>4/9/2012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64F3B-BFA2-4CAF-BD8D-843DEE69E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140A00"/>
                </a:solidFill>
                <a:latin typeface="Times New Roman" pitchFamily="18" charset="0"/>
                <a:cs typeface="Times New Roman" pitchFamily="18" charset="0"/>
              </a:rPr>
              <a:t>VIII.  DEATH PENALTY CONSIDERATIONS</a:t>
            </a:r>
            <a:endParaRPr lang="en-US" b="1" dirty="0">
              <a:solidFill>
                <a:srgbClr val="140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PRESENTED BY: </a:t>
            </a:r>
          </a:p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JUDGE MARK A. SPEISER </a:t>
            </a:r>
            <a:endParaRPr lang="en-US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 CREATED GREAT RISK NOT A MERE PROBABILITY OF DEATH TO MANY PERSONS (4 OR MORE PERSONS OTHER THAN THE VICTIM)</a:t>
            </a:r>
          </a:p>
          <a:p>
            <a:pPr lvl="1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 USED FIREARM OR DIRECTED ANOTHER TO DO SO</a:t>
            </a:r>
          </a:p>
          <a:p>
            <a:pPr lvl="1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OFFENSE INVOLVED DISTRIBUTION OF DRUGS TO PERSONS UNDER 18 </a:t>
            </a:r>
          </a:p>
          <a:p>
            <a:pPr lvl="1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OFFENSE INVOLVED DISTRIBUTION OF DRUGS CONTAINING POTENTIALLY LETHAL COMPONENT</a:t>
            </a:r>
          </a:p>
          <a:p>
            <a:pPr lvl="1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VICTIM IS A LAW ENFORCEMENT OFFICER  </a:t>
            </a:r>
            <a:endParaRPr lang="en-US" sz="32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Autofit/>
          </a:bodyPr>
          <a:lstStyle/>
          <a:p>
            <a:pPr lvl="1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VICTIM PARTICULARLY VULNERABLE DUE TO AGE OR DISABILITY </a:t>
            </a:r>
          </a:p>
          <a:p>
            <a:pPr lvl="1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MURDER COMMITTED FOR FINANCIAL GAIN</a:t>
            </a:r>
          </a:p>
          <a:p>
            <a:pPr lvl="1"/>
            <a:r>
              <a:rPr lang="en-US" sz="3200" b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MURDER </a:t>
            </a:r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COMMITTED IN AN ESPECIALLY  HEINOUS, CRUEL OR DEPRAVED MANNER IN THAT OFFENSE INVOLVED TORTURE OR SERIOUS PHYSICAL ABUSE TO VICTIM </a:t>
            </a:r>
            <a:endParaRPr lang="en-US" sz="32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F.  VICTIM IMPACT EVIDENCE </a:t>
            </a:r>
          </a:p>
          <a:p>
            <a:pPr lvl="1"/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USED TO PROVE VICTIM’S UNIQUENESS AND THE RESULTANT LOSS TO THE COMMUNITY BY THE VICTIM’S DEATH</a:t>
            </a:r>
          </a:p>
          <a:p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G. DEFENSE PRESENTS  </a:t>
            </a:r>
            <a:r>
              <a:rPr lang="en-US" sz="2800" b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MITIGATING FACTORS 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SUPPORT OF LIFE SENTENCE</a:t>
            </a:r>
          </a:p>
          <a:p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HERE THE FOCUS IS ON THE DEFENDANT’S CHARACTER OR LIFE HISTORY</a:t>
            </a:r>
          </a:p>
          <a:p>
            <a:pPr lvl="1"/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 HAS NO SIGNIFICANT HISTORY OF PRIOR CRIMINAL ACTIVITY</a:t>
            </a:r>
            <a:endParaRPr lang="en-US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pPr lvl="1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MURDER COMMITTED WHILE DEFENDANT UNDER INFLUENCE OF EXTREME MENTAL OR EMOTIONAL DISTRESS</a:t>
            </a:r>
          </a:p>
          <a:p>
            <a:pPr lvl="1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 WAS AN ACCOMPLICE AND HIS PARTICIPATION WAS RELATIVELY MINOR </a:t>
            </a:r>
          </a:p>
          <a:p>
            <a:pPr lvl="1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 ACTED UNDER THE SUBSTANTIAL DOMINATION OF ANOTHER PERSON  OR UNDER EXTREME DURESS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/>
          <a:lstStyle/>
          <a:p>
            <a:pPr marL="742950" lvl="2" indent="-342900"/>
            <a:endParaRPr lang="en-US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DEFENDANT’S CAPACITY TO APPRECIATE THE CRIMINALITY OF HIS CONDUCT WAS SUBSTANTIALITY IMPAIRED</a:t>
            </a:r>
          </a:p>
          <a:p>
            <a:pPr lvl="1"/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AGE OF DEFENDANT AT TIME OF MURDER </a:t>
            </a:r>
          </a:p>
          <a:p>
            <a:pPr lvl="2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EXTREMELY YOUNG (OVER15) OR ELDERLY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Autofit/>
          </a:bodyPr>
          <a:lstStyle/>
          <a:p>
            <a:pPr lvl="1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 COULD NOT HAVE REASONABLY FORSEEN HIS CONDUCT DURING MURDER WOULD CREATE A GREAT RISK OF DEATH TO ONE OR MORE PERSONS</a:t>
            </a:r>
          </a:p>
          <a:p>
            <a:pPr lvl="1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ANY OTHER FACTORS IN DEFENDANT’S BACKGROUND MITIGATING AGAINST DEATH PENALTY .</a:t>
            </a:r>
            <a:endParaRPr lang="en-US" sz="32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457200"/>
            <a:ext cx="8686800" cy="6400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H. CLOSING ARGUMENTS</a:t>
            </a:r>
          </a:p>
          <a:p>
            <a:pPr lvl="1"/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STATE ARGUES FIRST</a:t>
            </a:r>
          </a:p>
          <a:p>
            <a:pPr lvl="1"/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DEFENSE HAS LAST WORD</a:t>
            </a:r>
          </a:p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I.  JURY INSTRUCTIONS </a:t>
            </a:r>
          </a:p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J.  JURY DELIBERATIONS AND RESULTING NON-BINDING ADVISORY OPINION</a:t>
            </a:r>
          </a:p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K. SENTENCE ALTERNATIVES</a:t>
            </a:r>
          </a:p>
          <a:p>
            <a:pPr lvl="1"/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FOLLOW JURY’S </a:t>
            </a:r>
          </a:p>
          <a:p>
            <a:pPr lvl="1">
              <a:buNone/>
            </a:pPr>
            <a:r>
              <a:rPr lang="en-US" b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RECOMMENDATION</a:t>
            </a:r>
            <a:endParaRPr lang="en-US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JURY OVERRIDE</a:t>
            </a:r>
          </a:p>
        </p:txBody>
      </p:sp>
      <p:pic>
        <p:nvPicPr>
          <p:cNvPr id="7" name="Picture 6" descr="lethal-injection-chamber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34200" y="3810000"/>
            <a:ext cx="2209800" cy="1770888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" name="Picture 7" descr="Florida-electric-chair150.jpg"/>
          <p:cNvPicPr>
            <a:picLocks noChangeAspect="1"/>
          </p:cNvPicPr>
          <p:nvPr/>
        </p:nvPicPr>
        <p:blipFill>
          <a:blip r:embed="rId4" cstate="print"/>
          <a:srcRect r="10000"/>
          <a:stretch>
            <a:fillRect/>
          </a:stretch>
        </p:blipFill>
        <p:spPr>
          <a:xfrm>
            <a:off x="6705600" y="381000"/>
            <a:ext cx="1905000" cy="25146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L. DEATH SENTENCE REQUIRES EXTENSIVE AND DETAILED SENTENCING ORDER</a:t>
            </a:r>
          </a:p>
          <a:p>
            <a:endParaRPr lang="en-US" sz="4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M. APPEAL</a:t>
            </a:r>
          </a:p>
          <a:p>
            <a:pPr lvl="1"/>
            <a:r>
              <a:rPr lang="en-US" sz="4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DIRECTLY TO FLORIDA SUPREME COURT</a:t>
            </a:r>
            <a:endParaRPr lang="en-US" sz="4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r"/>
            <a:r>
              <a:rPr lang="en-US" sz="96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END</a:t>
            </a:r>
            <a:endParaRPr lang="en-US" sz="96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 GRAND JURY	</a:t>
            </a:r>
            <a:endParaRPr lang="en-US" sz="48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AN INVESTIGATIVE AND ACCUSATORY PANEL SUPERVISED BY CIRCUIT COURT</a:t>
            </a:r>
          </a:p>
          <a:p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ELIGIBLE CITIZENS OF THE JUDICIAL CIRCUIT ARE RANDOMLY SUMMONED AND SELECTED</a:t>
            </a:r>
          </a:p>
          <a:p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GRAND JURORS MUST BE AT LEAST 18 YEARS OF AGE AND PANEL CONSISTS OF NO FEWER THAN 15 NOR MORE THAN 21 PERSONS</a:t>
            </a:r>
          </a:p>
          <a:p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TERM OF DUTY IS 6 MONTHS AND MAY BE EXTENDED UP TO 90 DAYS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04800"/>
          </a:xfrm>
        </p:spPr>
        <p:txBody>
          <a:bodyPr>
            <a:normAutofit fontScale="90000"/>
          </a:bodyPr>
          <a:lstStyle/>
          <a:p>
            <a:pPr algn="l"/>
            <a:endParaRPr lang="en-US" sz="48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7056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PAY IS $35 PER DAY</a:t>
            </a:r>
          </a:p>
          <a:p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EVERY SESSION IS RECORDED BY A COURT REPORTER</a:t>
            </a:r>
          </a:p>
          <a:p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DEFENSE ATTORNEY NOT ALLOWED TO BE PRESENT; THEREFORE DEFENSE SIDE OF CASE NEVER PRESENTED</a:t>
            </a:r>
          </a:p>
          <a:p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PETIT JURY IS TRIAL JURY, HEARS ALL ADMISSIBLE EVIDENCE PRESENTED BY PROSECUTOR AND DEFENSE, AND RETURNS A VERDICT</a:t>
            </a:r>
          </a:p>
          <a:p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GRAND JURY RETURNS A CHARGING DOCUMENT KNOWN AS AN INDICTMENT WHICH IS REQUIRED TO INITIATE A PROSECUTION OF A 1</a:t>
            </a:r>
            <a:r>
              <a:rPr lang="en-US" sz="2800" b="1" baseline="30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DEGREE MURDER CASE PUNISHABLE BY DEATH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4800" b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GUILT PHASE </a:t>
            </a:r>
            <a:endParaRPr lang="en-US" sz="4800" b="1" u="sng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12 JURORS AND 4 ALTERNATES</a:t>
            </a:r>
          </a:p>
          <a:p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DEATH QUALIFYING THE JURY</a:t>
            </a:r>
          </a:p>
          <a:p>
            <a:pPr lvl="1"/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MISGIVINGS ABOUT RECOMMENDING DEATH PENALTY</a:t>
            </a:r>
          </a:p>
          <a:p>
            <a:pPr lvl="2"/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WITHERSPOON V. ILLINOIS</a:t>
            </a:r>
          </a:p>
          <a:p>
            <a:pPr lvl="3"/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391 U.S. 510 (1968)</a:t>
            </a:r>
          </a:p>
          <a:p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UNANIMOUS VERDICT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b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PENALTY PHASE</a:t>
            </a:r>
            <a:endParaRPr lang="en-US" b="1" u="sng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A.    UNNECESSARY IF DEFENDANT I5 OR YOUNGER WHEN MURDER COMMITTED</a:t>
            </a:r>
          </a:p>
          <a:p>
            <a:pPr lvl="1"/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CRUEL AND UNUSUAL PUNISHMENT </a:t>
            </a:r>
          </a:p>
          <a:p>
            <a:pPr lvl="2"/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600" b="1" baseline="30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AMENDMENT</a:t>
            </a:r>
          </a:p>
          <a:p>
            <a:pPr lvl="1"/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CAN NOT EXECUTE DEFENDANT WHO IS MENTALLY RETARDED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pPr algn="l"/>
            <a:endParaRPr lang="en-US" b="1" u="sng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>
            <a:noAutofit/>
          </a:bodyPr>
          <a:lstStyle/>
          <a:p>
            <a:pPr lvl="1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CAN NOT EXECUTE DEFENDANT WHO AIDS AND ABETS THE COMMISSION OF A FELONY DURING WHICH A PERSON(S) OTHER THAN THE DEFENDANT MURDERS THE VICTIM </a:t>
            </a:r>
          </a:p>
          <a:p>
            <a:pPr lvl="1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UNNECESSARY IF NO AGGRAVATING FACTORS PRESENT</a:t>
            </a:r>
          </a:p>
          <a:p>
            <a:pPr lvl="1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STATE NOT SEEKING DEATH PENALTY</a:t>
            </a:r>
          </a:p>
          <a:p>
            <a:pPr lvl="1"/>
            <a:endParaRPr lang="en-US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Autofit/>
          </a:bodyPr>
          <a:lstStyle/>
          <a:p>
            <a:r>
              <a:rPr lang="en-US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B. DEATH PENALTY ONLY APPLICABLE IF MURDER</a:t>
            </a:r>
          </a:p>
          <a:p>
            <a:pPr lvl="1"/>
            <a:r>
              <a:rPr lang="en-US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PREMEDITATED</a:t>
            </a:r>
          </a:p>
          <a:p>
            <a:pPr lvl="2"/>
            <a:r>
              <a:rPr lang="en-US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EXCLUDES SECOND DEGREE MURDER AND MANSLAUGHTER</a:t>
            </a:r>
          </a:p>
          <a:p>
            <a:pPr lvl="1"/>
            <a:r>
              <a:rPr lang="en-US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FELONY-MURDER</a:t>
            </a:r>
          </a:p>
          <a:p>
            <a:pPr lvl="2"/>
            <a:r>
              <a:rPr lang="en-US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AN UNINTENTIONAL YET REASONABLY FORSEEABLE KILLING OCCURRING DURING COMMISSION OR ATTEMPT TO COMMIT A SERIOUS OR INHERENTLY DANGEROUS FELONY SUCH AS, ROBBERY, RAPE, ARSON, KIDNAPPING OR CARJACKING</a:t>
            </a:r>
          </a:p>
          <a:p>
            <a:r>
              <a:rPr lang="en-US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C. JURY DOES NOT ORDER DEATH SENTENCE; ONLY MAKES NON-BINDING RECOMMENDATION TO COURT </a:t>
            </a:r>
            <a:endParaRPr lang="en-US" sz="25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D. JURY RECOMMENDATION OF LIFE WITHOUT PAROLE OR DEATH PENALTY IS BY A MAJORITY VOTE</a:t>
            </a:r>
          </a:p>
          <a:p>
            <a:pPr lvl="1"/>
            <a:r>
              <a:rPr lang="en-US" sz="4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IF JURY VOTE IS 6-6 TIE, RECOMMENDATION IS DEEMED LIFE</a:t>
            </a:r>
          </a:p>
          <a:p>
            <a:pPr lvl="1"/>
            <a:endParaRPr lang="en-US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ath-penalty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3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E. STATE PRESENTS EVIDENCE OF </a:t>
            </a:r>
            <a:r>
              <a:rPr lang="en-US" b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AGGRAVATING FACTORS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SUPPORT OF DEATH PENALTY</a:t>
            </a:r>
          </a:p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EACH FACTOR MUST BE PROVEN BEYOND A REASONABLE DOUBT:</a:t>
            </a:r>
          </a:p>
          <a:p>
            <a:pPr lvl="1"/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MURDER COMMITTED BY PERSON UNDER SENTENCE (INCLUDES JAIL, PRISON, PROBATION, PAROLE)</a:t>
            </a:r>
          </a:p>
          <a:p>
            <a:pPr lvl="1"/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 HAS A PRIOR CAPITAL FELONY, A FELONY INVOLVING THE USE OR THREAT TO USE VIOLENCE TO THE PERSON, OR A CONVICTION FOR DISTRIBUTION OF A CONTROLLED SUBTANCE PUNISHABLE BY A SENTENCE OF AT LEAST 1 YEAR IN PRISON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701</Words>
  <Application>Microsoft Office PowerPoint</Application>
  <PresentationFormat>On-screen Show (4:3)</PresentationFormat>
  <Paragraphs>76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VIII.  DEATH PENALTY CONSIDERATIONS</vt:lpstr>
      <vt:lpstr>I GRAND JURY </vt:lpstr>
      <vt:lpstr>Slide 3</vt:lpstr>
      <vt:lpstr>II. GUILT PHASE </vt:lpstr>
      <vt:lpstr>III. PENALTY PHASE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DEATH PENALTY CONSIDERATIONS</dc:title>
  <dc:creator>Lizette</dc:creator>
  <cp:lastModifiedBy>JIS</cp:lastModifiedBy>
  <cp:revision>33</cp:revision>
  <dcterms:created xsi:type="dcterms:W3CDTF">2010-04-07T13:11:10Z</dcterms:created>
  <dcterms:modified xsi:type="dcterms:W3CDTF">2012-04-09T15:45:02Z</dcterms:modified>
</cp:coreProperties>
</file>