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57" r:id="rId5"/>
    <p:sldId id="259" r:id="rId6"/>
    <p:sldId id="271" r:id="rId7"/>
    <p:sldId id="260" r:id="rId8"/>
    <p:sldId id="265" r:id="rId9"/>
    <p:sldId id="266" r:id="rId10"/>
    <p:sldId id="274" r:id="rId11"/>
    <p:sldId id="275" r:id="rId12"/>
    <p:sldId id="268" r:id="rId13"/>
    <p:sldId id="269" r:id="rId14"/>
    <p:sldId id="273" r:id="rId15"/>
    <p:sldId id="276" r:id="rId16"/>
    <p:sldId id="281" r:id="rId17"/>
    <p:sldId id="279" r:id="rId18"/>
    <p:sldId id="280" r:id="rId19"/>
    <p:sldId id="282" r:id="rId20"/>
    <p:sldId id="283" r:id="rId21"/>
    <p:sldId id="284" r:id="rId22"/>
    <p:sldId id="285" r:id="rId23"/>
    <p:sldId id="261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etk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5T16:39:01.384" idx="1">
    <p:pos x="4995" y="2263"/>
    <p:text> Montesquieu took the view that the Roman Republic had powers separated so that no one could usurp complete power. In the British constitutional system, Montesquieu discerned a separation of powers among the monarch, Parliament, and the courts of law.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5T17:16:14.163" idx="2">
    <p:pos x="2757" y="2370"/>
    <p:text> if necessary, it declares war, approves presence of foreign military forces in the Czech Republic or a dispatch of Czech military forces abroad.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stoc.com/docs/95141737/Checks-and-Balances-Chart---PowerPoint" TargetMode="External"/><Relationship Id="rId2" Type="http://schemas.openxmlformats.org/officeDocument/2006/relationships/hyperlink" Target="https://archive.org/details/mannerscustomsof00doy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916760"/>
            <a:ext cx="8424936" cy="1752600"/>
          </a:xfrm>
        </p:spPr>
        <p:txBody>
          <a:bodyPr/>
          <a:lstStyle/>
          <a:p>
            <a:pPr algn="ctr"/>
            <a:r>
              <a:rPr lang="en-US" dirty="0" smtClean="0"/>
              <a:t>Comparison of the</a:t>
            </a:r>
            <a:r>
              <a:rPr lang="cs-CZ" dirty="0" smtClean="0"/>
              <a:t> USA, </a:t>
            </a:r>
            <a:r>
              <a:rPr lang="en-US" dirty="0" smtClean="0"/>
              <a:t>UK and Czech Republic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Aneta Štěpánková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4055552" cy="43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Role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Sovereign</a:t>
            </a:r>
          </a:p>
          <a:p>
            <a:pPr lvl="1"/>
            <a:r>
              <a:rPr lang="cs-CZ" dirty="0" err="1" smtClean="0"/>
              <a:t>Important</a:t>
            </a:r>
            <a:r>
              <a:rPr lang="cs-CZ" dirty="0" smtClean="0"/>
              <a:t>, but </a:t>
            </a:r>
            <a:r>
              <a:rPr lang="cs-CZ" dirty="0" err="1" smtClean="0"/>
              <a:t>formal</a:t>
            </a:r>
            <a:endParaRPr lang="cs-CZ" dirty="0" smtClean="0"/>
          </a:p>
          <a:p>
            <a:pPr lvl="1"/>
            <a:r>
              <a:rPr lang="cs-CZ" dirty="0" err="1" smtClean="0"/>
              <a:t>Legislature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Assent</a:t>
            </a:r>
            <a:r>
              <a:rPr lang="cs-CZ" dirty="0" smtClean="0"/>
              <a:t> to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Bills</a:t>
            </a:r>
            <a:r>
              <a:rPr lang="cs-CZ" dirty="0" smtClean="0"/>
              <a:t> to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Acts</a:t>
            </a:r>
            <a:endParaRPr lang="cs-CZ" dirty="0" smtClean="0"/>
          </a:p>
          <a:p>
            <a:pPr lvl="1"/>
            <a:r>
              <a:rPr lang="cs-CZ" dirty="0" err="1" smtClean="0"/>
              <a:t>Executive</a:t>
            </a:r>
            <a:endParaRPr lang="cs-CZ" dirty="0" smtClean="0"/>
          </a:p>
          <a:p>
            <a:pPr lvl="2"/>
            <a:r>
              <a:rPr lang="cs-CZ" dirty="0" err="1" smtClean="0"/>
              <a:t>appointment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ministers of </a:t>
            </a:r>
            <a:r>
              <a:rPr lang="en-US" dirty="0" err="1"/>
              <a:t>His/Her</a:t>
            </a:r>
            <a:r>
              <a:rPr lang="en-US" dirty="0"/>
              <a:t> Majesty's </a:t>
            </a:r>
            <a:r>
              <a:rPr lang="en-US" dirty="0" smtClean="0"/>
              <a:t>Government</a:t>
            </a:r>
            <a:endParaRPr lang="cs-CZ" dirty="0"/>
          </a:p>
          <a:p>
            <a:pPr lvl="2"/>
            <a:r>
              <a:rPr lang="cs-CZ" dirty="0" err="1" smtClean="0"/>
              <a:t>government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endParaRPr lang="cs-CZ" dirty="0" smtClean="0"/>
          </a:p>
          <a:p>
            <a:pPr lvl="1"/>
            <a:r>
              <a:rPr lang="cs-CZ" dirty="0" err="1" smtClean="0"/>
              <a:t>Judiciary</a:t>
            </a:r>
            <a:endParaRPr lang="cs-CZ" dirty="0" smtClean="0"/>
          </a:p>
          <a:p>
            <a:pPr lvl="2"/>
            <a:r>
              <a:rPr lang="cs-CZ" dirty="0" err="1"/>
              <a:t>a</a:t>
            </a:r>
            <a:r>
              <a:rPr lang="cs-CZ" dirty="0" err="1" smtClean="0"/>
              <a:t>ppointment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senior </a:t>
            </a:r>
            <a:r>
              <a:rPr lang="cs-CZ" dirty="0" err="1" smtClean="0"/>
              <a:t>judges</a:t>
            </a:r>
            <a:endParaRPr lang="cs-CZ" dirty="0" smtClean="0"/>
          </a:p>
          <a:p>
            <a:r>
              <a:rPr lang="cs-CZ" b="1" dirty="0" err="1" smtClean="0"/>
              <a:t>Fusion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 </a:t>
            </a:r>
            <a:r>
              <a:rPr lang="cs-CZ" dirty="0" smtClean="0"/>
              <a:t>– „</a:t>
            </a:r>
            <a:r>
              <a:rPr lang="en-US" dirty="0" smtClean="0"/>
              <a:t>a </a:t>
            </a:r>
            <a:r>
              <a:rPr lang="en-US" dirty="0"/>
              <a:t>weak separation of </a:t>
            </a:r>
            <a:r>
              <a:rPr lang="en-US" dirty="0" smtClean="0"/>
              <a:t>powers</a:t>
            </a:r>
            <a:r>
              <a:rPr lang="cs-CZ" dirty="0" smtClean="0"/>
              <a:t>“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feature of parliamentary democracies, wherein the executive and legislative branches are </a:t>
            </a:r>
            <a:r>
              <a:rPr lang="cs-CZ" dirty="0" err="1" smtClean="0"/>
              <a:t>mixed</a:t>
            </a:r>
            <a:endParaRPr lang="en-US" dirty="0"/>
          </a:p>
        </p:txBody>
      </p:sp>
      <p:pic>
        <p:nvPicPr>
          <p:cNvPr id="4" name="Picture 2" descr="http://domidar.cz/obr/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268105" cy="20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FeiBiLF5Eso/T3hC8hqZdJI/AAAAAAAAAso/sn3ugcsJWpI/s1600/queen-elizabeth-i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12" y="548680"/>
            <a:ext cx="2689528" cy="37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41284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</a:t>
            </a:r>
            <a:r>
              <a:rPr lang="cs-CZ" dirty="0" smtClean="0"/>
              <a:t> Prerogative </a:t>
            </a:r>
            <a:r>
              <a:rPr lang="cs-CZ" dirty="0" err="1" smtClean="0"/>
              <a:t>powers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488160"/>
          </a:xfrm>
        </p:spPr>
        <p:txBody>
          <a:bodyPr>
            <a:normAutofit fontScale="62500" lnSpcReduction="20000"/>
          </a:bodyPr>
          <a:lstStyle/>
          <a:p>
            <a:r>
              <a:rPr lang="en-US" sz="2500" b="1" dirty="0" smtClean="0"/>
              <a:t>Domestic </a:t>
            </a:r>
            <a:r>
              <a:rPr lang="en-US" sz="2500" b="1" dirty="0"/>
              <a:t>powers</a:t>
            </a:r>
            <a:endParaRPr lang="en-US" sz="2500" dirty="0"/>
          </a:p>
          <a:p>
            <a:r>
              <a:rPr lang="en-US" sz="2500" dirty="0"/>
              <a:t>The power to dismiss and appoint a Prime Minister. </a:t>
            </a:r>
            <a:endParaRPr lang="cs-CZ" sz="2500" dirty="0" smtClean="0"/>
          </a:p>
          <a:p>
            <a:r>
              <a:rPr lang="en-US" sz="2500" dirty="0" smtClean="0"/>
              <a:t>The </a:t>
            </a:r>
            <a:r>
              <a:rPr lang="en-US" sz="2500" dirty="0"/>
              <a:t>power to dismiss and appoint other ministers. This power is exercised by the Prime Minister alone.</a:t>
            </a:r>
          </a:p>
          <a:p>
            <a:r>
              <a:rPr lang="en-US" sz="2500" dirty="0"/>
              <a:t>The power to grant Royal Assent to bills, making them valid </a:t>
            </a:r>
            <a:r>
              <a:rPr lang="en-US" sz="2500" dirty="0" smtClean="0"/>
              <a:t>laws </a:t>
            </a:r>
            <a:endParaRPr lang="cs-CZ" sz="2500" dirty="0" smtClean="0"/>
          </a:p>
          <a:p>
            <a:pPr lvl="1"/>
            <a:r>
              <a:rPr lang="en-US" sz="1800" dirty="0" smtClean="0"/>
              <a:t>no </a:t>
            </a:r>
            <a:r>
              <a:rPr lang="en-US" sz="1800" dirty="0"/>
              <a:t>Monarch has refused assent to a bill passed by Parliament since Queen Anne in 1708.</a:t>
            </a:r>
          </a:p>
          <a:p>
            <a:r>
              <a:rPr lang="en-US" sz="2500" dirty="0" smtClean="0"/>
              <a:t>The </a:t>
            </a:r>
            <a:r>
              <a:rPr lang="en-US" sz="2500" dirty="0"/>
              <a:t>power to command the Armed Forces of the United Kingdom. </a:t>
            </a:r>
            <a:endParaRPr lang="cs-CZ" sz="2500" dirty="0" smtClean="0"/>
          </a:p>
          <a:p>
            <a:pPr lvl="1"/>
            <a:r>
              <a:rPr lang="cs-CZ" sz="2100" dirty="0" smtClean="0"/>
              <a:t>In </a:t>
            </a:r>
            <a:r>
              <a:rPr lang="cs-CZ" sz="2100" dirty="0" err="1" smtClean="0"/>
              <a:t>fact</a:t>
            </a:r>
            <a:r>
              <a:rPr lang="cs-CZ" sz="2100" dirty="0" smtClean="0"/>
              <a:t>, </a:t>
            </a:r>
            <a:r>
              <a:rPr lang="cs-CZ" sz="2100" dirty="0" err="1" smtClean="0"/>
              <a:t>the</a:t>
            </a:r>
            <a:r>
              <a:rPr lang="en-US" sz="2100" dirty="0" smtClean="0"/>
              <a:t> </a:t>
            </a:r>
            <a:r>
              <a:rPr lang="en-US" sz="2100" dirty="0"/>
              <a:t>power is exercised by the </a:t>
            </a:r>
            <a:r>
              <a:rPr lang="en-US" sz="2100" dirty="0" err="1"/>
              <a:t>Defence</a:t>
            </a:r>
            <a:r>
              <a:rPr lang="en-US" sz="2100" dirty="0"/>
              <a:t> Council in the Queen's name</a:t>
            </a:r>
            <a:r>
              <a:rPr lang="en-US" sz="2100" dirty="0" smtClean="0"/>
              <a:t>.</a:t>
            </a:r>
            <a:endParaRPr lang="en-US" sz="2500" dirty="0"/>
          </a:p>
          <a:p>
            <a:r>
              <a:rPr lang="en-US" sz="2500" dirty="0"/>
              <a:t>The power to issue and withdraw </a:t>
            </a:r>
            <a:r>
              <a:rPr lang="en-US" sz="2500" dirty="0" smtClean="0"/>
              <a:t>passports</a:t>
            </a:r>
            <a:endParaRPr lang="en-US" sz="2500" dirty="0"/>
          </a:p>
          <a:p>
            <a:r>
              <a:rPr lang="en-US" sz="2500" dirty="0"/>
              <a:t>The power to grant Prerogative of mercy </a:t>
            </a:r>
            <a:endParaRPr lang="cs-CZ" sz="2500" dirty="0" smtClean="0"/>
          </a:p>
          <a:p>
            <a:pPr lvl="1"/>
            <a:r>
              <a:rPr lang="en-US" sz="2100" dirty="0" smtClean="0"/>
              <a:t>used </a:t>
            </a:r>
            <a:r>
              <a:rPr lang="en-US" sz="2100" dirty="0"/>
              <a:t>to remedy errors in sentence </a:t>
            </a:r>
            <a:r>
              <a:rPr lang="en-US" sz="2100" dirty="0" smtClean="0"/>
              <a:t>calculation</a:t>
            </a:r>
            <a:endParaRPr lang="en-US" sz="2100" dirty="0"/>
          </a:p>
          <a:p>
            <a:r>
              <a:rPr lang="en-US" sz="2500" dirty="0"/>
              <a:t>The power to grant </a:t>
            </a:r>
            <a:r>
              <a:rPr lang="en-US" sz="2500" dirty="0" err="1" smtClean="0"/>
              <a:t>honours</a:t>
            </a:r>
            <a:endParaRPr lang="en-US" sz="2500" dirty="0"/>
          </a:p>
          <a:p>
            <a:r>
              <a:rPr lang="en-US" sz="2500" b="1" dirty="0" smtClean="0"/>
              <a:t>Foreign </a:t>
            </a:r>
            <a:r>
              <a:rPr lang="en-US" sz="2500" b="1" dirty="0"/>
              <a:t>powers</a:t>
            </a:r>
            <a:endParaRPr lang="en-US" sz="2500" dirty="0"/>
          </a:p>
          <a:p>
            <a:r>
              <a:rPr lang="en-US" sz="2500" dirty="0"/>
              <a:t>The power to ratify and make </a:t>
            </a:r>
            <a:r>
              <a:rPr lang="en-US" sz="2500" dirty="0" smtClean="0"/>
              <a:t>treaties</a:t>
            </a:r>
            <a:endParaRPr lang="en-US" sz="2500" dirty="0"/>
          </a:p>
          <a:p>
            <a:r>
              <a:rPr lang="en-US" sz="2500" dirty="0" smtClean="0"/>
              <a:t>The </a:t>
            </a:r>
            <a:r>
              <a:rPr lang="en-US" sz="2500" dirty="0"/>
              <a:t>power to deploy the Armed Forces overseas</a:t>
            </a:r>
          </a:p>
          <a:p>
            <a:r>
              <a:rPr lang="en-US" sz="2500" dirty="0"/>
              <a:t>The power to recognize states</a:t>
            </a:r>
          </a:p>
          <a:p>
            <a:r>
              <a:rPr lang="en-US" sz="2500" dirty="0"/>
              <a:t>The power to credit and receive </a:t>
            </a:r>
            <a:r>
              <a:rPr lang="en-US" sz="2500" dirty="0" smtClean="0"/>
              <a:t>diplomats</a:t>
            </a:r>
            <a:endParaRPr lang="cs-CZ" sz="2500" dirty="0" smtClean="0"/>
          </a:p>
          <a:p>
            <a:r>
              <a:rPr lang="en-US" sz="2500" dirty="0"/>
              <a:t>The power to declare war and conclude peace with other nations</a:t>
            </a:r>
          </a:p>
          <a:p>
            <a:endParaRPr lang="en-US" sz="2500" dirty="0"/>
          </a:p>
          <a:p>
            <a:endParaRPr lang="en-US" dirty="0"/>
          </a:p>
        </p:txBody>
      </p:sp>
      <p:pic>
        <p:nvPicPr>
          <p:cNvPr id="5" name="Picture 2" descr="http://domidar.cz/obr/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74" y="332656"/>
            <a:ext cx="2985025" cy="18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Legislature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76536"/>
            <a:ext cx="8712968" cy="487680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Parliament</a:t>
            </a:r>
            <a:endParaRPr lang="cs-CZ" dirty="0" smtClean="0"/>
          </a:p>
          <a:p>
            <a:pPr lvl="1"/>
            <a:r>
              <a:rPr lang="en-US" sz="1200" dirty="0"/>
              <a:t>The </a:t>
            </a:r>
            <a:r>
              <a:rPr lang="en-US" sz="1200" b="1" dirty="0"/>
              <a:t>Parliament of the United Kingdom of Great Britain and Northern </a:t>
            </a:r>
            <a:r>
              <a:rPr lang="en-US" sz="1200" b="1" dirty="0" smtClean="0"/>
              <a:t>Ireland</a:t>
            </a:r>
            <a:r>
              <a:rPr lang="en-US" sz="1200" dirty="0" smtClean="0"/>
              <a:t>,</a:t>
            </a:r>
            <a:endParaRPr lang="cs-CZ" sz="1200" dirty="0" smtClean="0"/>
          </a:p>
          <a:p>
            <a:pPr lvl="1"/>
            <a:r>
              <a:rPr lang="en-US" sz="1200" dirty="0" smtClean="0"/>
              <a:t>the </a:t>
            </a:r>
            <a:r>
              <a:rPr lang="en-US" sz="1200" b="1" dirty="0"/>
              <a:t>UK </a:t>
            </a:r>
            <a:r>
              <a:rPr lang="en-US" sz="1200" b="1" dirty="0" smtClean="0"/>
              <a:t>Parliament</a:t>
            </a:r>
            <a:endParaRPr lang="cs-CZ" sz="1200" dirty="0" smtClean="0"/>
          </a:p>
          <a:p>
            <a:pPr lvl="1"/>
            <a:r>
              <a:rPr lang="en-US" sz="1200" dirty="0" smtClean="0"/>
              <a:t>the </a:t>
            </a:r>
            <a:r>
              <a:rPr lang="en-US" sz="1200" b="1" dirty="0"/>
              <a:t>British </a:t>
            </a:r>
            <a:r>
              <a:rPr lang="en-US" sz="1200" b="1" dirty="0" smtClean="0"/>
              <a:t>Parliament</a:t>
            </a:r>
            <a:endParaRPr lang="cs-CZ" sz="1200" dirty="0" smtClean="0"/>
          </a:p>
          <a:p>
            <a:pPr lvl="1"/>
            <a:r>
              <a:rPr lang="en-US" sz="1200" dirty="0" smtClean="0"/>
              <a:t>the </a:t>
            </a:r>
            <a:r>
              <a:rPr lang="en-US" sz="1200" b="1" dirty="0"/>
              <a:t>Westminster </a:t>
            </a:r>
            <a:r>
              <a:rPr lang="en-US" sz="1200" b="1" dirty="0" smtClean="0"/>
              <a:t>Parliament</a:t>
            </a:r>
            <a:endParaRPr lang="cs-CZ" sz="1200" b="1" dirty="0" smtClean="0"/>
          </a:p>
          <a:p>
            <a:pPr lvl="1"/>
            <a:r>
              <a:rPr lang="cs-CZ" b="1" dirty="0" err="1" smtClean="0"/>
              <a:t>Bicameral</a:t>
            </a:r>
            <a:r>
              <a:rPr lang="cs-CZ" b="1" dirty="0" smtClean="0"/>
              <a:t> </a:t>
            </a:r>
            <a:r>
              <a:rPr lang="cs-CZ" b="1" dirty="0"/>
              <a:t>type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parliament</a:t>
            </a:r>
            <a:r>
              <a:rPr lang="cs-CZ" b="1" dirty="0" smtClean="0"/>
              <a:t>:</a:t>
            </a:r>
          </a:p>
          <a:p>
            <a:pPr lvl="2"/>
            <a:r>
              <a:rPr lang="cs-CZ" b="1" dirty="0" err="1" smtClean="0"/>
              <a:t>Total</a:t>
            </a:r>
            <a:r>
              <a:rPr lang="cs-CZ" b="1" dirty="0" smtClean="0"/>
              <a:t> : </a:t>
            </a:r>
            <a:r>
              <a:rPr lang="en-US" b="1" dirty="0" smtClean="0"/>
              <a:t>1,431</a:t>
            </a:r>
            <a:r>
              <a:rPr lang="cs-CZ" b="1" dirty="0" smtClean="0"/>
              <a:t> </a:t>
            </a:r>
            <a:r>
              <a:rPr lang="cs-CZ" b="1" dirty="0" err="1" smtClean="0"/>
              <a:t>seats</a:t>
            </a:r>
            <a:endParaRPr lang="cs-CZ" b="1" dirty="0"/>
          </a:p>
          <a:p>
            <a:pPr lvl="2"/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Lower</a:t>
            </a:r>
            <a:r>
              <a:rPr lang="cs-CZ" b="1" dirty="0"/>
              <a:t> House : </a:t>
            </a:r>
            <a:r>
              <a:rPr lang="cs-CZ" b="1" dirty="0" err="1" smtClean="0"/>
              <a:t>the</a:t>
            </a:r>
            <a:r>
              <a:rPr lang="cs-CZ" b="1" dirty="0" smtClean="0"/>
              <a:t> House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Commons</a:t>
            </a:r>
            <a:endParaRPr lang="cs-CZ" b="1" dirty="0"/>
          </a:p>
          <a:p>
            <a:pPr lvl="3"/>
            <a:r>
              <a:rPr lang="en-US" b="1" dirty="0"/>
              <a:t>650 Members of Parliament (MPs) </a:t>
            </a:r>
            <a:endParaRPr lang="cs-CZ" b="1" dirty="0" smtClean="0"/>
          </a:p>
          <a:p>
            <a:pPr lvl="3"/>
            <a:r>
              <a:rPr lang="en-US" dirty="0" smtClean="0"/>
              <a:t>presiding </a:t>
            </a:r>
            <a:r>
              <a:rPr lang="en-US" dirty="0"/>
              <a:t>officer</a:t>
            </a:r>
            <a:r>
              <a:rPr lang="cs-CZ" dirty="0"/>
              <a:t> : </a:t>
            </a:r>
            <a:r>
              <a:rPr lang="en-US" b="1" dirty="0"/>
              <a:t>Speaker of the House of Commons</a:t>
            </a:r>
            <a:endParaRPr lang="cs-CZ" b="1" dirty="0"/>
          </a:p>
          <a:p>
            <a:pPr lvl="3"/>
            <a:r>
              <a:rPr lang="en-US" dirty="0" smtClean="0"/>
              <a:t>voting </a:t>
            </a:r>
            <a:r>
              <a:rPr lang="en-US" dirty="0"/>
              <a:t>system </a:t>
            </a:r>
            <a:r>
              <a:rPr lang="cs-CZ" dirty="0" smtClean="0"/>
              <a:t>– </a:t>
            </a:r>
            <a:r>
              <a:rPr lang="cs-CZ" dirty="0" err="1" smtClean="0"/>
              <a:t>simple</a:t>
            </a:r>
            <a:r>
              <a:rPr lang="cs-CZ" dirty="0" smtClean="0"/>
              <a:t> plurality </a:t>
            </a:r>
          </a:p>
          <a:p>
            <a:pPr lvl="2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/>
              <a:t>Upper</a:t>
            </a:r>
            <a:r>
              <a:rPr lang="cs-CZ" b="1" dirty="0"/>
              <a:t> House: </a:t>
            </a:r>
            <a:r>
              <a:rPr lang="cs-CZ" b="1" dirty="0" err="1" smtClean="0"/>
              <a:t>the</a:t>
            </a:r>
            <a:r>
              <a:rPr lang="cs-CZ" b="1" dirty="0" smtClean="0"/>
              <a:t> House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Lords</a:t>
            </a:r>
            <a:endParaRPr lang="cs-CZ" b="1" dirty="0" smtClean="0"/>
          </a:p>
          <a:p>
            <a:pPr lvl="3"/>
            <a:r>
              <a:rPr lang="en-US" b="1" dirty="0"/>
              <a:t>781 Lords Temporal and Spiritual</a:t>
            </a:r>
            <a:endParaRPr lang="cs-CZ" b="1" dirty="0" smtClean="0"/>
          </a:p>
          <a:p>
            <a:pPr lvl="4"/>
            <a:r>
              <a:rPr lang="en-US" dirty="0" smtClean="0"/>
              <a:t>the </a:t>
            </a:r>
            <a:r>
              <a:rPr lang="en-US" dirty="0"/>
              <a:t>Lords </a:t>
            </a:r>
            <a:r>
              <a:rPr lang="en-US" dirty="0" smtClean="0"/>
              <a:t>Spiritual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(the senior bishops of the Church of England) </a:t>
            </a:r>
            <a:endParaRPr lang="cs-CZ" dirty="0" smtClean="0"/>
          </a:p>
          <a:p>
            <a:pPr lvl="4"/>
            <a:r>
              <a:rPr lang="en-US" dirty="0"/>
              <a:t>the Lords </a:t>
            </a:r>
            <a:r>
              <a:rPr lang="en-US" dirty="0" smtClean="0"/>
              <a:t>Temporal</a:t>
            </a:r>
            <a:r>
              <a:rPr lang="cs-CZ" dirty="0" smtClean="0"/>
              <a:t> </a:t>
            </a:r>
            <a:r>
              <a:rPr lang="en-US" dirty="0"/>
              <a:t>(members of the </a:t>
            </a:r>
            <a:r>
              <a:rPr lang="cs-CZ" dirty="0" err="1" smtClean="0"/>
              <a:t>British</a:t>
            </a:r>
            <a:r>
              <a:rPr lang="cs-CZ" dirty="0" smtClean="0"/>
              <a:t> nobility</a:t>
            </a:r>
            <a:r>
              <a:rPr lang="en-US" dirty="0" smtClean="0"/>
              <a:t>)</a:t>
            </a:r>
            <a:endParaRPr lang="cs-CZ" dirty="0" smtClean="0"/>
          </a:p>
          <a:p>
            <a:pPr lvl="3"/>
            <a:r>
              <a:rPr lang="en-US" dirty="0"/>
              <a:t>presiding officer</a:t>
            </a:r>
            <a:r>
              <a:rPr lang="cs-CZ" dirty="0"/>
              <a:t> : </a:t>
            </a:r>
            <a:r>
              <a:rPr lang="cs-CZ" b="1" dirty="0" smtClean="0"/>
              <a:t>Lord </a:t>
            </a:r>
            <a:r>
              <a:rPr lang="cs-CZ" b="1" dirty="0" err="1" smtClean="0"/>
              <a:t>Speaker</a:t>
            </a:r>
            <a:endParaRPr lang="cs-CZ" b="1" dirty="0"/>
          </a:p>
          <a:p>
            <a:pPr lvl="3"/>
            <a:r>
              <a:rPr lang="cs-CZ" dirty="0" smtClean="0"/>
              <a:t>No </a:t>
            </a:r>
            <a:r>
              <a:rPr lang="cs-CZ" dirty="0" err="1" smtClean="0"/>
              <a:t>election</a:t>
            </a:r>
            <a:r>
              <a:rPr lang="cs-CZ" dirty="0" smtClean="0"/>
              <a:t> – </a:t>
            </a:r>
            <a:r>
              <a:rPr lang="cs-CZ" dirty="0" err="1" smtClean="0"/>
              <a:t>appointment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Sovereign</a:t>
            </a:r>
            <a:endParaRPr lang="cs-CZ" dirty="0"/>
          </a:p>
        </p:txBody>
      </p:sp>
      <p:pic>
        <p:nvPicPr>
          <p:cNvPr id="13314" name="Picture 2" descr="http://domidar.cz/obr/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555775" cy="15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anuljunkegyuttangolul.com/wp-content/uploads/2013/03/big_ben_londres_oni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4264"/>
            <a:ext cx="2392089" cy="34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Executive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cs-CZ" sz="3900" b="1" dirty="0" err="1" smtClean="0"/>
              <a:t>Government</a:t>
            </a:r>
            <a:endParaRPr lang="cs-CZ" sz="3900" b="1" dirty="0" smtClean="0"/>
          </a:p>
          <a:p>
            <a:pPr lvl="3"/>
            <a:r>
              <a:rPr lang="en-US" b="1" dirty="0"/>
              <a:t>Her Majesty's Government</a:t>
            </a:r>
            <a:r>
              <a:rPr lang="en-US" dirty="0"/>
              <a:t> (</a:t>
            </a:r>
            <a:r>
              <a:rPr lang="en-US" b="1" dirty="0"/>
              <a:t>HMG</a:t>
            </a:r>
            <a:r>
              <a:rPr lang="en-US" dirty="0" smtClean="0"/>
              <a:t>)</a:t>
            </a:r>
            <a:endParaRPr lang="cs-CZ" dirty="0" smtClean="0"/>
          </a:p>
          <a:p>
            <a:pPr lvl="3"/>
            <a:r>
              <a:rPr lang="en-US" dirty="0"/>
              <a:t>The Prime Minister and Cabinet </a:t>
            </a:r>
            <a:r>
              <a:rPr lang="en-US" dirty="0" smtClean="0"/>
              <a:t>are </a:t>
            </a:r>
            <a:r>
              <a:rPr lang="en-US" dirty="0"/>
              <a:t>collectively accountable for their policies and actions to the </a:t>
            </a:r>
            <a:r>
              <a:rPr lang="cs-CZ" dirty="0" smtClean="0"/>
              <a:t>Sovereign</a:t>
            </a:r>
            <a:r>
              <a:rPr lang="en-US" dirty="0" smtClean="0"/>
              <a:t>, </a:t>
            </a:r>
            <a:r>
              <a:rPr lang="en-US" dirty="0"/>
              <a:t>to Parliament, to their political party and ultimately to the </a:t>
            </a:r>
            <a:r>
              <a:rPr lang="en-US" dirty="0" smtClean="0"/>
              <a:t>electorate</a:t>
            </a:r>
            <a:endParaRPr lang="cs-CZ" dirty="0" smtClean="0"/>
          </a:p>
          <a:p>
            <a:r>
              <a:rPr lang="en-US" b="1" dirty="0" smtClean="0"/>
              <a:t>Prime Minister</a:t>
            </a:r>
            <a:endParaRPr lang="cs-CZ" b="1" dirty="0" smtClean="0"/>
          </a:p>
          <a:p>
            <a:pPr lvl="1"/>
            <a:r>
              <a:rPr lang="en-US" dirty="0"/>
              <a:t>the head of Her Majesty's Government in the United </a:t>
            </a:r>
            <a:r>
              <a:rPr lang="en-US" dirty="0" smtClean="0"/>
              <a:t>Kingdom</a:t>
            </a:r>
            <a:endParaRPr lang="cs-CZ" dirty="0" smtClean="0"/>
          </a:p>
          <a:p>
            <a:pPr lvl="1"/>
            <a:r>
              <a:rPr lang="cs-CZ" dirty="0" smtClean="0"/>
              <a:t>David </a:t>
            </a:r>
            <a:r>
              <a:rPr lang="cs-CZ" dirty="0" err="1" smtClean="0"/>
              <a:t>Cameron</a:t>
            </a:r>
            <a:endParaRPr lang="cs-CZ" dirty="0" smtClean="0"/>
          </a:p>
          <a:p>
            <a:pPr lvl="1"/>
            <a:r>
              <a:rPr lang="cs-CZ" dirty="0" smtClean="0"/>
              <a:t>10 </a:t>
            </a:r>
            <a:r>
              <a:rPr lang="cs-CZ" dirty="0" err="1" smtClean="0"/>
              <a:t>Downing</a:t>
            </a:r>
            <a:r>
              <a:rPr lang="cs-CZ" dirty="0" smtClean="0"/>
              <a:t> Street</a:t>
            </a:r>
          </a:p>
          <a:p>
            <a:pPr lvl="1"/>
            <a:r>
              <a:rPr lang="en-US" dirty="0"/>
              <a:t>weekly meetings with the monarch</a:t>
            </a:r>
            <a:endParaRPr lang="cs-CZ" dirty="0" smtClean="0"/>
          </a:p>
          <a:p>
            <a:r>
              <a:rPr lang="en-US" b="1" dirty="0" smtClean="0"/>
              <a:t>Cabinet</a:t>
            </a:r>
            <a:endParaRPr lang="cs-CZ" b="1" dirty="0" smtClean="0"/>
          </a:p>
          <a:p>
            <a:pPr lvl="1"/>
            <a:r>
              <a:rPr lang="en-US" dirty="0"/>
              <a:t>the </a:t>
            </a:r>
            <a:r>
              <a:rPr lang="cs-CZ" dirty="0" err="1" smtClean="0"/>
              <a:t>ultimate</a:t>
            </a:r>
            <a:r>
              <a:rPr lang="cs-CZ" dirty="0" smtClean="0"/>
              <a:t> </a:t>
            </a:r>
            <a:r>
              <a:rPr lang="en-US" dirty="0" smtClean="0"/>
              <a:t>collective </a:t>
            </a:r>
            <a:r>
              <a:rPr lang="en-US" dirty="0"/>
              <a:t>decision-making body of Her Majesty's </a:t>
            </a:r>
            <a:r>
              <a:rPr lang="en-US" dirty="0" smtClean="0"/>
              <a:t>Government, </a:t>
            </a:r>
            <a:r>
              <a:rPr lang="en-US" dirty="0"/>
              <a:t>composed of the Prime Minister and some 22 Cabinet ministers, the most senior of the government ministers.</a:t>
            </a:r>
            <a:endParaRPr lang="cs-CZ" dirty="0" smtClean="0"/>
          </a:p>
          <a:p>
            <a:r>
              <a:rPr lang="en-US" b="1" dirty="0" smtClean="0"/>
              <a:t>Government Departments</a:t>
            </a:r>
            <a:endParaRPr lang="cs-CZ" b="1" dirty="0" smtClean="0"/>
          </a:p>
          <a:p>
            <a:pPr lvl="1"/>
            <a:r>
              <a:rPr lang="cs-CZ" dirty="0" smtClean="0"/>
              <a:t>24 </a:t>
            </a:r>
            <a:r>
              <a:rPr lang="cs-CZ" dirty="0" err="1" smtClean="0"/>
              <a:t>Ministerial</a:t>
            </a:r>
            <a:r>
              <a:rPr lang="cs-CZ" dirty="0" smtClean="0"/>
              <a:t> </a:t>
            </a:r>
            <a:r>
              <a:rPr lang="cs-CZ" dirty="0" err="1" smtClean="0"/>
              <a:t>Departments</a:t>
            </a:r>
            <a:r>
              <a:rPr lang="cs-CZ" dirty="0" smtClean="0"/>
              <a:t> (ministerstva)</a:t>
            </a:r>
          </a:p>
          <a:p>
            <a:pPr lvl="1"/>
            <a:r>
              <a:rPr lang="cs-CZ" dirty="0" smtClean="0"/>
              <a:t>23 non-</a:t>
            </a:r>
            <a:r>
              <a:rPr lang="cs-CZ" dirty="0" err="1" smtClean="0"/>
              <a:t>Ministerial</a:t>
            </a:r>
            <a:r>
              <a:rPr lang="cs-CZ" dirty="0" smtClean="0"/>
              <a:t> </a:t>
            </a:r>
            <a:r>
              <a:rPr lang="cs-CZ" dirty="0" err="1" smtClean="0"/>
              <a:t>Departments</a:t>
            </a:r>
            <a:r>
              <a:rPr lang="cs-CZ" dirty="0" smtClean="0"/>
              <a:t> (ústřední orgány státní správy)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domidar.cz/obr/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74" y="332656"/>
            <a:ext cx="2985025" cy="18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2/21/David_Cameron_offi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637074" cy="35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Judiciary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/>
              <a:t>the three legal systems in England and Wales, Northern Ireland and </a:t>
            </a:r>
            <a:r>
              <a:rPr lang="en-US" sz="2100" dirty="0" smtClean="0"/>
              <a:t>Scotland</a:t>
            </a:r>
            <a:endParaRPr lang="cs-CZ" sz="2100" dirty="0" smtClean="0"/>
          </a:p>
          <a:p>
            <a:r>
              <a:rPr lang="cs-CZ" b="1" dirty="0" err="1" smtClean="0"/>
              <a:t>The</a:t>
            </a:r>
            <a:r>
              <a:rPr lang="cs-CZ" b="1" dirty="0" smtClean="0"/>
              <a:t> UK-</a:t>
            </a:r>
            <a:r>
              <a:rPr lang="cs-CZ" b="1" dirty="0" err="1" smtClean="0"/>
              <a:t>wide</a:t>
            </a:r>
            <a:r>
              <a:rPr lang="cs-CZ" b="1" dirty="0" smtClean="0"/>
              <a:t> </a:t>
            </a:r>
            <a:r>
              <a:rPr lang="cs-CZ" b="1" dirty="0" err="1" smtClean="0"/>
              <a:t>jurisdiction</a:t>
            </a:r>
            <a:r>
              <a:rPr lang="cs-CZ" dirty="0" smtClean="0"/>
              <a:t>:</a:t>
            </a:r>
          </a:p>
          <a:p>
            <a:pPr lvl="1"/>
            <a:r>
              <a:rPr lang="en-US" sz="1400" b="1" dirty="0" smtClean="0">
                <a:solidFill>
                  <a:srgbClr val="0070C0"/>
                </a:solidFill>
              </a:rPr>
              <a:t>the </a:t>
            </a:r>
            <a:r>
              <a:rPr lang="en-US" sz="1400" b="1" dirty="0">
                <a:solidFill>
                  <a:srgbClr val="0070C0"/>
                </a:solidFill>
              </a:rPr>
              <a:t>Special Immigration Appeals </a:t>
            </a:r>
            <a:r>
              <a:rPr lang="en-US" sz="1400" b="1" dirty="0" smtClean="0">
                <a:solidFill>
                  <a:srgbClr val="0070C0"/>
                </a:solidFill>
              </a:rPr>
              <a:t>Commission</a:t>
            </a:r>
            <a:endParaRPr lang="cs-CZ" sz="1400" b="1" dirty="0">
              <a:solidFill>
                <a:srgbClr val="0070C0"/>
              </a:solidFill>
            </a:endParaRPr>
          </a:p>
          <a:p>
            <a:pPr lvl="1"/>
            <a:r>
              <a:rPr lang="en-US" sz="1400" b="1" dirty="0" smtClean="0">
                <a:solidFill>
                  <a:srgbClr val="0070C0"/>
                </a:solidFill>
              </a:rPr>
              <a:t>Employment Tribunals</a:t>
            </a:r>
            <a:endParaRPr lang="cs-CZ" sz="1400" b="1" dirty="0">
              <a:solidFill>
                <a:srgbClr val="0070C0"/>
              </a:solidFill>
            </a:endParaRPr>
          </a:p>
          <a:p>
            <a:pPr lvl="1"/>
            <a:r>
              <a:rPr lang="en-US" sz="1400" b="1" dirty="0" smtClean="0">
                <a:solidFill>
                  <a:srgbClr val="0070C0"/>
                </a:solidFill>
              </a:rPr>
              <a:t>Employment </a:t>
            </a:r>
            <a:r>
              <a:rPr lang="en-US" sz="1400" b="1" dirty="0">
                <a:solidFill>
                  <a:srgbClr val="0070C0"/>
                </a:solidFill>
              </a:rPr>
              <a:t>Appeal </a:t>
            </a:r>
            <a:r>
              <a:rPr lang="en-US" sz="1400" b="1" dirty="0" smtClean="0">
                <a:solidFill>
                  <a:srgbClr val="0070C0"/>
                </a:solidFill>
              </a:rPr>
              <a:t>Tribunal</a:t>
            </a:r>
            <a:endParaRPr lang="cs-CZ" sz="1400" b="1" dirty="0" smtClean="0">
              <a:solidFill>
                <a:srgbClr val="0070C0"/>
              </a:solidFill>
            </a:endParaRPr>
          </a:p>
          <a:p>
            <a:pPr lvl="1"/>
            <a:r>
              <a:rPr lang="en-US" b="1" dirty="0"/>
              <a:t>the Supreme Court of the United </a:t>
            </a:r>
            <a:r>
              <a:rPr lang="en-US" b="1" dirty="0" smtClean="0"/>
              <a:t>Kingdom</a:t>
            </a:r>
            <a:endParaRPr lang="cs-CZ" b="1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highest appeal court in almost all cases in England and </a:t>
            </a:r>
            <a:r>
              <a:rPr lang="en-US" dirty="0" smtClean="0"/>
              <a:t>Wales</a:t>
            </a:r>
            <a:endParaRPr lang="cs-CZ" dirty="0" smtClean="0"/>
          </a:p>
          <a:p>
            <a:r>
              <a:rPr lang="cs-CZ" b="1" dirty="0" err="1" smtClean="0"/>
              <a:t>England</a:t>
            </a:r>
            <a:r>
              <a:rPr lang="cs-CZ" b="1" dirty="0" smtClean="0"/>
              <a:t> and Wales:</a:t>
            </a:r>
          </a:p>
          <a:p>
            <a:pPr lvl="1"/>
            <a:r>
              <a:rPr lang="en-US" b="1" u="sng" dirty="0"/>
              <a:t>The Senior Courts of England and Wales</a:t>
            </a:r>
          </a:p>
          <a:p>
            <a:pPr lvl="2"/>
            <a:r>
              <a:rPr lang="en-US" b="1" dirty="0"/>
              <a:t>Court of </a:t>
            </a:r>
            <a:r>
              <a:rPr lang="en-US" b="1" dirty="0" smtClean="0"/>
              <a:t>Appeal</a:t>
            </a:r>
            <a:endParaRPr lang="cs-CZ" b="1" dirty="0" smtClean="0"/>
          </a:p>
          <a:p>
            <a:pPr lvl="3"/>
            <a:r>
              <a:rPr lang="cs-CZ" u="sng" dirty="0" err="1"/>
              <a:t>t</a:t>
            </a:r>
            <a:r>
              <a:rPr lang="cs-CZ" u="sng" dirty="0" err="1" smtClean="0"/>
              <a:t>he</a:t>
            </a:r>
            <a:r>
              <a:rPr lang="cs-CZ" u="sng" dirty="0" smtClean="0"/>
              <a:t> Civil </a:t>
            </a:r>
            <a:r>
              <a:rPr lang="cs-CZ" u="sng" dirty="0" err="1" smtClean="0"/>
              <a:t>Division</a:t>
            </a:r>
            <a:endParaRPr lang="cs-CZ" u="sng" dirty="0" smtClean="0"/>
          </a:p>
          <a:p>
            <a:pPr lvl="4"/>
            <a:r>
              <a:rPr lang="en-US" dirty="0"/>
              <a:t>the High Court and County Court </a:t>
            </a:r>
            <a:endParaRPr lang="cs-CZ" b="1" dirty="0" smtClean="0"/>
          </a:p>
          <a:p>
            <a:pPr lvl="3"/>
            <a:r>
              <a:rPr lang="cs-CZ" u="sng" dirty="0" err="1" smtClean="0"/>
              <a:t>Criminal</a:t>
            </a:r>
            <a:r>
              <a:rPr lang="cs-CZ" u="sng" dirty="0" smtClean="0"/>
              <a:t> </a:t>
            </a:r>
            <a:r>
              <a:rPr lang="cs-CZ" u="sng" dirty="0" err="1" smtClean="0"/>
              <a:t>Division</a:t>
            </a:r>
            <a:endParaRPr lang="cs-CZ" u="sng" dirty="0" smtClean="0"/>
          </a:p>
          <a:p>
            <a:pPr lvl="4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cs-CZ" dirty="0" smtClean="0"/>
          </a:p>
          <a:p>
            <a:pPr lvl="2"/>
            <a:r>
              <a:rPr lang="en-US" b="1" dirty="0"/>
              <a:t>High </a:t>
            </a:r>
            <a:r>
              <a:rPr lang="en-US" b="1" dirty="0" smtClean="0"/>
              <a:t>Court</a:t>
            </a:r>
            <a:endParaRPr lang="cs-CZ" b="1" dirty="0" smtClean="0"/>
          </a:p>
          <a:p>
            <a:pPr lvl="3"/>
            <a:r>
              <a:rPr lang="en-US" dirty="0"/>
              <a:t>a civil court of first instance and a criminal and civil appellate court for cases from the subordinate courts</a:t>
            </a:r>
            <a:endParaRPr lang="en-US" b="1" dirty="0"/>
          </a:p>
          <a:p>
            <a:pPr lvl="2"/>
            <a:r>
              <a:rPr lang="en-US" b="1" dirty="0"/>
              <a:t>Crown </a:t>
            </a:r>
            <a:r>
              <a:rPr lang="en-US" b="1" dirty="0" smtClean="0"/>
              <a:t>Court</a:t>
            </a:r>
            <a:endParaRPr lang="cs-CZ" b="1" dirty="0" smtClean="0"/>
          </a:p>
          <a:p>
            <a:pPr lvl="3"/>
            <a:r>
              <a:rPr lang="en-US" dirty="0"/>
              <a:t>a criminal court of both original and appellate jurisdiction</a:t>
            </a:r>
            <a:endParaRPr lang="en-US" b="1" dirty="0"/>
          </a:p>
          <a:p>
            <a:pPr lvl="1"/>
            <a:r>
              <a:rPr lang="en-US" b="1" u="sng" dirty="0"/>
              <a:t>Subordinate </a:t>
            </a:r>
            <a:r>
              <a:rPr lang="en-US" b="1" u="sng" dirty="0" smtClean="0"/>
              <a:t>courts</a:t>
            </a:r>
            <a:endParaRPr lang="cs-CZ" b="1" u="sng" dirty="0" smtClean="0"/>
          </a:p>
          <a:p>
            <a:pPr lvl="2"/>
            <a:r>
              <a:rPr lang="en-US" b="1" dirty="0" smtClean="0"/>
              <a:t>Magistrates</a:t>
            </a:r>
            <a:r>
              <a:rPr lang="cs-CZ" b="1" dirty="0" smtClean="0"/>
              <a:t>´</a:t>
            </a:r>
            <a:r>
              <a:rPr lang="cs-CZ" b="1" dirty="0" err="1" smtClean="0"/>
              <a:t>Courts</a:t>
            </a:r>
            <a:endParaRPr lang="cs-CZ" b="1" dirty="0" smtClean="0"/>
          </a:p>
          <a:p>
            <a:pPr lvl="3"/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instance</a:t>
            </a:r>
          </a:p>
          <a:p>
            <a:pPr lvl="2"/>
            <a:r>
              <a:rPr lang="cs-CZ" b="1" dirty="0"/>
              <a:t>F</a:t>
            </a:r>
            <a:r>
              <a:rPr lang="en-US" b="1" dirty="0" err="1" smtClean="0"/>
              <a:t>amily</a:t>
            </a:r>
            <a:r>
              <a:rPr lang="en-US" b="1" dirty="0" smtClean="0"/>
              <a:t> </a:t>
            </a:r>
            <a:r>
              <a:rPr lang="cs-CZ" b="1" dirty="0" smtClean="0"/>
              <a:t>P</a:t>
            </a:r>
            <a:r>
              <a:rPr lang="en-US" b="1" dirty="0" err="1" smtClean="0"/>
              <a:t>roceedings</a:t>
            </a:r>
            <a:r>
              <a:rPr lang="cs-CZ" b="1" dirty="0" smtClean="0"/>
              <a:t> </a:t>
            </a:r>
            <a:r>
              <a:rPr lang="cs-CZ" b="1" dirty="0" err="1" smtClean="0"/>
              <a:t>Courts</a:t>
            </a:r>
            <a:endParaRPr lang="cs-CZ" b="1" dirty="0" smtClean="0"/>
          </a:p>
          <a:p>
            <a:pPr lvl="2"/>
            <a:r>
              <a:rPr lang="cs-CZ" b="1" dirty="0"/>
              <a:t>Y</a:t>
            </a:r>
            <a:r>
              <a:rPr lang="en-US" b="1" dirty="0" err="1" smtClean="0"/>
              <a:t>outh</a:t>
            </a:r>
            <a:r>
              <a:rPr lang="en-US" b="1" dirty="0" smtClean="0"/>
              <a:t> </a:t>
            </a:r>
            <a:r>
              <a:rPr lang="cs-CZ" b="1" dirty="0" smtClean="0"/>
              <a:t>C</a:t>
            </a:r>
            <a:r>
              <a:rPr lang="en-US" b="1" dirty="0" err="1" smtClean="0"/>
              <a:t>ourts</a:t>
            </a:r>
            <a:endParaRPr lang="cs-CZ" b="1" dirty="0" smtClean="0"/>
          </a:p>
          <a:p>
            <a:pPr lvl="2"/>
            <a:r>
              <a:rPr lang="en-US" b="1" dirty="0"/>
              <a:t>County </a:t>
            </a:r>
            <a:r>
              <a:rPr lang="cs-CZ" b="1" dirty="0" smtClean="0"/>
              <a:t>C</a:t>
            </a:r>
            <a:r>
              <a:rPr lang="en-US" b="1" dirty="0" err="1" smtClean="0"/>
              <a:t>ourts</a:t>
            </a:r>
            <a:endParaRPr lang="cs-CZ" b="1" dirty="0" smtClean="0"/>
          </a:p>
          <a:p>
            <a:pPr lvl="3"/>
            <a:r>
              <a:rPr lang="en-US" dirty="0"/>
              <a:t>a purely civil jurisdiction, sitting in 92 different towns and cities across England and Wales.</a:t>
            </a:r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u="sng" dirty="0"/>
          </a:p>
          <a:p>
            <a:pPr lvl="2"/>
            <a:endParaRPr lang="en-US" b="1" dirty="0"/>
          </a:p>
          <a:p>
            <a:pPr lvl="1"/>
            <a:endParaRPr lang="cs-CZ" dirty="0" smtClean="0"/>
          </a:p>
        </p:txBody>
      </p:sp>
      <p:pic>
        <p:nvPicPr>
          <p:cNvPr id="4" name="Picture 2" descr="http://domidar.cz/obr/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8"/>
            <a:ext cx="1691679" cy="10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en-US" sz="2000" dirty="0"/>
              <a:t>The Lord Chief Justice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400" cy="239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p.gr-assets.com/540x540/fit/hostedimages/1380995616/37356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36" y="2276872"/>
            <a:ext cx="4608944" cy="38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283536" y="5845629"/>
            <a:ext cx="460894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/>
              <a:t>MANNERS AND CUSTOMS OF YE ENGLYSH</a:t>
            </a:r>
            <a:r>
              <a:rPr lang="cs-CZ" sz="1200" b="1" dirty="0" smtClean="0"/>
              <a:t> IN 1849 </a:t>
            </a:r>
          </a:p>
          <a:p>
            <a:pPr algn="ctr"/>
            <a:r>
              <a:rPr lang="cs-CZ" sz="1200" b="1" dirty="0" smtClean="0"/>
              <a:t> </a:t>
            </a:r>
            <a:r>
              <a:rPr lang="cs-CZ" sz="1200" b="1" dirty="0" err="1" smtClean="0"/>
              <a:t>Highest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Court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of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law</a:t>
            </a:r>
            <a:r>
              <a:rPr lang="cs-CZ" sz="1200" b="1" dirty="0" smtClean="0"/>
              <a:t> in </a:t>
            </a:r>
            <a:r>
              <a:rPr lang="cs-CZ" sz="1200" b="1" dirty="0" err="1" smtClean="0"/>
              <a:t>ye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kyngdom</a:t>
            </a:r>
            <a:r>
              <a:rPr lang="cs-CZ" sz="1200" b="1" dirty="0" smtClean="0"/>
              <a:t>. </a:t>
            </a:r>
            <a:r>
              <a:rPr lang="cs-CZ" sz="1200" b="1" dirty="0" err="1" smtClean="0"/>
              <a:t>Ye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Lords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hearyng</a:t>
            </a:r>
            <a:r>
              <a:rPr lang="cs-CZ" sz="1200" b="1" dirty="0" smtClean="0"/>
              <a:t>  </a:t>
            </a:r>
            <a:r>
              <a:rPr lang="cs-CZ" sz="1200" b="1" dirty="0" err="1" smtClean="0"/>
              <a:t>appeals</a:t>
            </a:r>
            <a:r>
              <a:rPr lang="cs-CZ" sz="1200" b="1" dirty="0" smtClean="0"/>
              <a:t>.</a:t>
            </a:r>
            <a:endParaRPr lang="en-US" sz="1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78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ids.usa.gov/Assets/kids.gov/images/kids/Three_Branches_Gov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5"/>
          <a:stretch/>
        </p:blipFill>
        <p:spPr bwMode="auto">
          <a:xfrm>
            <a:off x="323528" y="626225"/>
            <a:ext cx="6269610" cy="60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kuhnglobal.net/wp-content/uploads/2013/01/2009-usa-flag-graph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37" y="332656"/>
            <a:ext cx="2545913" cy="12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docstoccdn.com/thumb/orig/951417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21060"/>
            <a:ext cx="72675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kuhnglobal.net/wp-content/uploads/2013/01/2009-usa-flag-graph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32657"/>
            <a:ext cx="2550827" cy="12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uhnglobal.net/wp-content/uploads/2013/01/2009-usa-flag-graph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75" y="332656"/>
            <a:ext cx="2980076" cy="14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193746" cy="282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26" y="2708920"/>
            <a:ext cx="4193746" cy="282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3893" cy="45948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81128"/>
            <a:ext cx="7673214" cy="23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of powers</a:t>
            </a:r>
            <a:endParaRPr lang="cs-CZ" dirty="0" smtClean="0"/>
          </a:p>
          <a:p>
            <a:pPr lvl="2"/>
            <a:r>
              <a:rPr lang="en-US" dirty="0" smtClean="0"/>
              <a:t>= the </a:t>
            </a:r>
            <a:r>
              <a:rPr lang="en-US" dirty="0" err="1" smtClean="0"/>
              <a:t>trias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principle</a:t>
            </a:r>
          </a:p>
          <a:p>
            <a:pPr lvl="2"/>
            <a:r>
              <a:rPr lang="en-US" dirty="0" smtClean="0"/>
              <a:t>= the tripartite system</a:t>
            </a:r>
            <a:endParaRPr lang="cs-CZ" dirty="0" smtClean="0"/>
          </a:p>
          <a:p>
            <a:pPr lvl="1"/>
            <a:r>
              <a:rPr lang="en-US" dirty="0"/>
              <a:t>a model for the governance of a </a:t>
            </a:r>
            <a:r>
              <a:rPr lang="en-US" dirty="0" smtClean="0"/>
              <a:t>state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u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/>
              <a:t>this model, the state is divided into branches, each with </a:t>
            </a:r>
            <a:r>
              <a:rPr lang="en-US" b="1" dirty="0" smtClean="0"/>
              <a:t>separate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b="1" dirty="0"/>
              <a:t>independent</a:t>
            </a:r>
            <a:r>
              <a:rPr lang="en-US" dirty="0"/>
              <a:t> </a:t>
            </a:r>
            <a:r>
              <a:rPr lang="cs-CZ" dirty="0" smtClean="0"/>
              <a:t>and </a:t>
            </a:r>
            <a:r>
              <a:rPr lang="en-US" b="1" dirty="0" smtClean="0"/>
              <a:t>unique</a:t>
            </a:r>
            <a:r>
              <a:rPr lang="cs-CZ" dirty="0" smtClean="0"/>
              <a:t> </a:t>
            </a:r>
            <a:r>
              <a:rPr lang="en-US" dirty="0" smtClean="0"/>
              <a:t>powers </a:t>
            </a:r>
            <a:r>
              <a:rPr lang="en-US" dirty="0"/>
              <a:t>and areas of </a:t>
            </a:r>
            <a:r>
              <a:rPr lang="en-US" dirty="0" smtClean="0"/>
              <a:t>responsibility</a:t>
            </a:r>
            <a:endParaRPr lang="cs-CZ" dirty="0" smtClean="0"/>
          </a:p>
          <a:p>
            <a:pPr lvl="4"/>
            <a:r>
              <a:rPr lang="cs-CZ" sz="2000" dirty="0" smtClean="0"/>
              <a:t>These </a:t>
            </a:r>
            <a:r>
              <a:rPr lang="cs-CZ" sz="2000" dirty="0" err="1" smtClean="0"/>
              <a:t>branches</a:t>
            </a:r>
            <a:r>
              <a:rPr lang="cs-CZ" sz="2000" dirty="0" smtClean="0"/>
              <a:t> are :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0118"/>
            <a:ext cx="571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1" y="-8803"/>
            <a:ext cx="5520835" cy="46032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81128"/>
            <a:ext cx="7673214" cy="23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911136" cy="48691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4476750"/>
            <a:ext cx="5686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79" y="-19919"/>
            <a:ext cx="5102989" cy="47450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4476750"/>
            <a:ext cx="5686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0.wp.com/hankeringforhistory.com/wp-content/uploads/Checks-and-Balances-unequ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4" y="692696"/>
            <a:ext cx="5423124" cy="35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1.bp.blogspot.com/_nDIaXzJuC_U/TIZCz9mpT8I/AAAAAAAAACk/gpqwDK6gWOc/s1600/Thanks_mcHT_Smiley-v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4978"/>
            <a:ext cx="3160765" cy="25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76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archive.org/details/mannerscustomsof00doyl</a:t>
            </a:r>
            <a:r>
              <a:rPr lang="cs-CZ" dirty="0" smtClean="0"/>
              <a:t> </a:t>
            </a:r>
          </a:p>
          <a:p>
            <a:r>
              <a:rPr lang="en-US" dirty="0">
                <a:hlinkClick r:id="rId3"/>
              </a:rPr>
              <a:t>http://www.docstoc.com/docs/95141737/Checks-and-Balances-Chart---</a:t>
            </a:r>
            <a:r>
              <a:rPr lang="en-US" dirty="0" smtClean="0">
                <a:hlinkClick r:id="rId3"/>
              </a:rPr>
              <a:t>PowerPoint</a:t>
            </a:r>
            <a:endParaRPr lang="cs-CZ" dirty="0" smtClean="0"/>
          </a:p>
          <a:p>
            <a:r>
              <a:rPr lang="cs-CZ" dirty="0" smtClean="0"/>
              <a:t>Wikipedia.org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apiro.com/Cartoons/m_120216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04856" cy="54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term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790" y="4039520"/>
            <a:ext cx="6876256" cy="273630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The</a:t>
            </a:r>
            <a:r>
              <a:rPr lang="cs-CZ" sz="2000" dirty="0" smtClean="0"/>
              <a:t> „</a:t>
            </a:r>
            <a:r>
              <a:rPr lang="en-US" sz="2000" dirty="0" smtClean="0"/>
              <a:t>separation of powers</a:t>
            </a:r>
            <a:r>
              <a:rPr lang="cs-CZ" sz="2000" dirty="0" smtClean="0"/>
              <a:t>“ model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based</a:t>
            </a:r>
            <a:r>
              <a:rPr lang="cs-CZ" sz="2000" dirty="0" smtClean="0"/>
              <a:t> </a:t>
            </a:r>
            <a:r>
              <a:rPr lang="en-US" sz="2000" dirty="0" smtClean="0"/>
              <a:t>on</a:t>
            </a:r>
            <a:r>
              <a:rPr lang="cs-CZ" sz="2000" dirty="0" smtClean="0"/>
              <a:t>:</a:t>
            </a:r>
          </a:p>
          <a:p>
            <a:pPr lvl="1" algn="just"/>
            <a:r>
              <a:rPr lang="en-US" u="sng" dirty="0"/>
              <a:t>the British constitutional system</a:t>
            </a:r>
            <a:endParaRPr lang="cs-CZ" u="sng" dirty="0"/>
          </a:p>
          <a:p>
            <a:pPr lvl="1" algn="just"/>
            <a:r>
              <a:rPr lang="en-US" u="sng" dirty="0" smtClean="0"/>
              <a:t>the </a:t>
            </a:r>
            <a:r>
              <a:rPr lang="en-US" u="sng" dirty="0"/>
              <a:t>Constitution of the Roman </a:t>
            </a:r>
            <a:r>
              <a:rPr lang="en-US" u="sng" dirty="0" smtClean="0"/>
              <a:t>Republic</a:t>
            </a:r>
            <a:endParaRPr lang="cs-CZ" u="sng" dirty="0" smtClean="0"/>
          </a:p>
          <a:p>
            <a:pPr lvl="3" algn="just"/>
            <a:r>
              <a:rPr lang="cs-CZ" dirty="0" err="1" smtClean="0"/>
              <a:t>Aristotle</a:t>
            </a:r>
            <a:r>
              <a:rPr lang="cs-CZ" dirty="0" smtClean="0"/>
              <a:t> – „</a:t>
            </a:r>
            <a:r>
              <a:rPr lang="cs-CZ" dirty="0" err="1" smtClean="0"/>
              <a:t>Mixed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(</a:t>
            </a:r>
            <a:r>
              <a:rPr lang="cs-CZ" dirty="0" err="1" smtClean="0"/>
              <a:t>constitution</a:t>
            </a:r>
            <a:r>
              <a:rPr lang="cs-CZ" dirty="0" smtClean="0"/>
              <a:t>)“</a:t>
            </a:r>
          </a:p>
          <a:p>
            <a:pPr lvl="3" algn="just"/>
            <a:r>
              <a:rPr lang="en-US" dirty="0"/>
              <a:t>a form of government that integrates elements of democracy, aristocracy, and </a:t>
            </a:r>
            <a:r>
              <a:rPr lang="en-US" dirty="0" smtClean="0"/>
              <a:t>monarchy</a:t>
            </a:r>
            <a:endParaRPr lang="cs-CZ" dirty="0" smtClean="0"/>
          </a:p>
          <a:p>
            <a:pPr lvl="3" algn="just"/>
            <a:r>
              <a:rPr lang="en-US" dirty="0"/>
              <a:t>some issues 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decided by the majority of the people, some other issues by few, and some other issues by a single </a:t>
            </a:r>
            <a:r>
              <a:rPr lang="en-US" dirty="0" smtClean="0"/>
              <a:t>person</a:t>
            </a:r>
            <a:endParaRPr lang="cs-CZ" dirty="0" smtClean="0"/>
          </a:p>
          <a:p>
            <a:pPr lvl="3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AutoShape 2" descr="data:image/jpeg;base64,/9j/4AAQSkZJRgABAQAAAQABAAD/2wCEAAkGBhQSERQUExQWFRUVFxcYGBgYFRwXGBUYHRoXGBgZFxobHCYeHBokGhwYHy8gIycpLCwsFx4xNTAqNSYrLCkBCQoKDgwOGg8PGikcHBwpKSksLCkpKSkpKSkpKSwpKSkpKiwsKSkpLCksKSkpKSwpKSkpKSwsKSkpLCksKSwpLP/AABEIAP0AxwMBIgACEQEDEQH/xAAcAAABBQEBAQAAAAAAAAAAAAAAAgMEBQYHAQj/xABEEAABAwICBgYIBQMCBAcAAAABAAIRAyEEMQUSQVFh8AYTcYGRoQciMlKxwdHhFCNCYnKCkvGisjNDw9IWFyRTY4PC/8QAGQEAAwEBAQAAAAAAAAAAAAAAAAECAwQF/8QAJhEBAQACAwABAwMFAAAAAAAAAAECEQMhMRIEQVETImEyQlJxgf/aAAwDAQACEQMRAD8A7ihCEAIQhACEIQAhR8ZjmUxLjE2A2k8As/jtNPfMSxu4e0e0/JvihNykXWN0zSpWc6Xe627vDZ3wqPF9Ln/8um0cXHWMb4bAHiVUlvITY4cc1WmdzpVTTGIcTNd3Y3VYBw9UT5qLUe53tPqO7aj8uN8k8QMz38Ew7FMBu9o2e0PqmW7TYpATnPE7f8/FLp1Hj2atUdlV0/FIr4um2NZ7Rulw8hN0w3TNE2FRp7JP2sUdH2ucNp7EMH/FLo99od4mAfNW2E6Z7KtPvYfkfqss3SlKdXXbO6YPgbpRjs4bB5pdDdjomB0tTrew4E7snDuN1MXLpMyMxcEbN1xlsV9o3pXUZDasvbv/AFj/ALu+/EpaXM/y2aExhMayq0OY7WB8uBGYKfSWEIQgBCEIAQhCAEIQgBCEIAVZpTS2pLWQX8fZbxdv7B5LzS2lNT1GH1jmfdH/AHf54Gh5+/imjLLRFWoSS5xLnZEn7WA4CyQ5Lc7mE2SBfgmy9NOdFzl296zmL6W0pcKbp1c3X1ZytHtH5xvVJjtN1cZU1LspOc4AAf8AEA2HfaOF17W6NyzWte1tjhFj271Nya48f5ScBpB+JI66o2m0HJrgyeJ1jzw22eN0UImkXPtsd1k/25LLaM0A+pUdTYRBHtOzAsMtjr7N+av8P0CrNAio139Or4ZrO1tMfxDFDRrhrVKlNzAImx1nH+REA5XM5neqTHaSqhx1Q1jNga4NJAO3achtnatTidA4oNADpgW9e2yf05TdUD9Bsbeu4a7oJLxrNBImACRvgl0mfBEo1WcxGkWOsWHO5kcYvAm++VadHelXVRTqlzqZu121mwtcM4HkpVDQDQetLqbmiQACCTOXq7O8bFQaYwzWalgDAntsB3xqzxBVSps26lha4cAQQQYgjI98did1N3DLnyKwPRfT/UnUfOo6+/VO/wAM+wbl0Og9rmhwIOttkXC0lYWaOaOxz6LpYY3g3B7RtW10TpllcWs4C7fmN4WIcznuTdN7mEPaSHDIj5o0MctOloVXoPTYrtgwHt9of/ocPgrRS2CEIQAhCEAIQhAChaSx3Vtge0cuHEqRiMQGNLnZD/AHaTZZqrWc9xccz5DYE05XUNuGeZJzJueN14KO9OgQvXJsEeo2LrJ9KtKuFPVYR6xLTtIGTo3HZK0GndICjRqPJALWkjiYOqI23hc00e59RrRMySWztcYJE3vIHeQoyrXjx+6zq6LeynQjV1mkkNJjWkgyJPrWsRuDSp9XSTHAtfNPKZ2Hg6wjtjJLwuKaafV12i2QcIvBtcc5CyrtI06Y1GinrGfVJbLQd5JkkDO25Q3XvRWi11UupwWNzcNrjmBvOUkWGW2VuKdAQs50bpNFGnqTGqItvv4zK07DZS1k1DT8ONyq8boWm+NZgJ2WyV0UzVrRsRo2RxHRBhvTLqX8cu4EGO6M1TYn0eUp1nF1R2cuPZn9NkLoTqk7M1Dx1Iqd0ajlGm+jBoiaR7jl3bf8JfRHTZp1OrefUfl+x8i1sgZHeOJWl07rbpgidu60ZeKwekBFYkCz2km+3dnvWmFZZ4zTrDDPfxXlWlb7AW7VF0DietoU3g5tBscjHrDxkdysnc8Vu470h4eu6m5r2m4uPoeHBbzROk216YcLHJw90/TcsLUpmykaI0iaFXW/SbOHCfiM+8pVeOWm/Qk03ggEXBEhKUtQhCEAIQo2PxXV03O2jLiTYeaAq9L4rXfqjJhv/KPkD4ngocqMHH6nibk+KNcqowt2kEpt1RR+sK8L7oJlenmJkMaTYOEibHafL4LL6FqFpc0+yP0kExGThBnLaL9qsfSG78+lM+ycu34x8FDa+n1cugQRDhlHuuGwxPnwiMvXRh4s8VpeqWOlmvn69Jwl27XpuEOi1xB4rN4SvWrVmsaXtnIuAEXHu7cjfdwU3TenKZpjVkERcwSRs9YRx2Kr0dpdzagdMmLcRMAbMj5FQuOtaELaNJlPMNAAMcOfFX4xjQPWIHasPV0pqtc6Llo1RuNo28Vn3CpU1nYh5DQDA1s87m9t1lErZ1OppuiM6rP7gmq+kKbhAc09hGS4i/RVeoS6nrimMpkEjha3fCZwFCoagYBUBEm7pBE5gzCZbdxwWIBngVKxZbqmXAW2mAqbROFcKILoDouAbLn3SrE1a2KdRaKjmtAnUdAGftE5bI3ykdb/AEh1YYdUtdI3g7Nkc3XI9N4j84AD3hnlcHhyVM0Xo4mv1NSpVpONmTk6B7N96rtKYQtq6p3mDfnJVjO0ZdxvPR/Wmi9uxrwM8pa0nzlawLIejjCFlF7iPbqWGVm+r8ZWtJW88ceXpt7OCYfS+X1570++Ul4TTF90U0pP5LjcCWdm0d2fYVpFg8AxzXteLapkceB52rcUKoc0OGREqa1xuziEISWFk+lukh1jKfues4cTYeAk961T3AAk5C5XLsbjesqvf77ie7Z5ABOIyvTQBw53JJcqrBYl06uY3H5KyaqZaNVHrxzk49iZc26Ay3TXBa9AuAk04dxgZ+AnyWYwWiGPptfiK7aOvJa2BrkZA7gJXRsQJBEc82VRRwrKdCqag9Xq6ZJi4DdZhAOwCJ/qWWfTp4u+q5zpbQzsM7WLtekTGtYbJEjduI+ai4KqBiW+609kAgHwtKm4rSIqUuqpy9pqHUDm3a0RusBMnsTmiejdWpVhzC2YLjsjO3b35pb67Xrvpv3DrGgDYBbKRfnvKp6jHVKsvpFzKLwA0XNWraBnqjhO1dC0ZgaYphsCey69xugWunc4QQ0AD+UbTx4LKNXMdIYDSlRxBc6mwkatOlr02NPtAepYjY51QyNV3CZWC0BUGKDarnmmJioXgODSYM613Ni5HhOR3GKwzqdmvq32NLs+GxRsF0cd1wq1IABmHGXH6XT2NJuFqFrQwEm0SbdhKw/Seni2vfTw1n1TrOeL1IaAIbEkWg2vHeuj9SJkc5BZjp0wBvWN9pkO3XGfiFMOsFicBimAPrPdAqA/mEu1Mi0hziXWM2zIuQpem+rdjILg0E3cLgSL5cBt33V/jqYxAovYXvMtc3XeXBsEOym1xEqvxWgOtxnB0PNrATeONz4q56zy/pbPCUBTY1jRAaAAOHzTrX889q91I2KVhaAzXQ4XlLCzc2SvwgkblJQAmRBb4K40FibFm647Nvn8VUlLweI1KrXbJg9hsfke5Kqxuq1SEIUt1R0pxfV4Z+98MH9Vj5SsNRwYOa0HT7HBvVMmLlx+AJ4e0s7h8aDnx/z25+SqMs1pRpAZJ0KNQxAOR5unNZNmd1E05iU6oka3PkgGXqt0lhBUoVaRgazTMjYSLmNgcBP8laxzz2KJjaRI9Ulrm3a4ZtOXwsQbEZqcpuNcMvjdsjobonVpzVpgGGw6m5ntAGfUcDM90LU6KoXfTnLVMGJaSJ1TG7tWR0Z0qpDEEYlnUVWy3XpgtY4g5PYLDfI71cnpHSGJpii4O15B1RmM7Lnu3ZLGp0Zj2tcQc8lcnEArO1sE13rRquOR3nmUnDYlzc7b9ySmh/EAm8cCq/TWPaxus4ibxwPzUVtd8yGk87+Kbq4N9Wo11UarGmQDm4i47AgI2D0vUI9kwDmB3buYT2kcP1lB7jmPVIibX+XxVfpzozVrPDqGLqUGi+oywzk5Hf8AErKaaq4zCS3rjWY4wXGJFv1W7UQqsujWPFJtSlEljzqngRkfBWuiMR1uMJGyl827N6wuhS+nSqu/WXTrb9mW37ldB6DaFcym6rU9urEDc0TfvN+4LTGdseXLWK8ZRUymyAhlC6chb6cbxeL0hMPeQfkgHoTNYIbXlDxKA1GjMRr0mO2kX7RY+YKFB6N1fUc33XT3ET8ZQodEu4wfpDx2tjC05MYxvYSC4z3OHgqGjiCM/MZ7PoEdLsUamOxB3VHNH9MMv4fBQKL5ysL8COPb9CqRWn0di7xa6tBiQNo8c+xYttc9/h57pThxRm5Jjn4/NCdNoKwuieQsvSxhB8OeI+qsaOk7RM8O+53xx4plpaZX55+ibqO3qONItO8jmO/PwXorA3BiUEw3SbRJ/H0ngQ2oWzuJAII7Y1fFXP8A4GZTqsxLXANa4EtjIH1TBVrpXBa7J2tcx7TtBa4fG471fiiH0S3YWkdmxYcnVdfF3HjCCwbcu3cmm0pG07PqqjB6V1XdW+zm2IPDdwy8VaU9Ijf3zms260bWAAjKx8Mws9pmvinumg0Oa0jWlwFjsaDmVa03hzc7Ra+/fzKapM1Q7bN/ugKR+ncUDDMJGc9bUue5qotIadqua8/h6Y1jcOqSZ3Nb3HMrRaTx8tOo8ngLk9x+Cy+Kw7+rmprzJgEkW2CI7bJxNPYDCF+Gpl2r+bUHqj9I1gI47CuoNpxYbFzTRAc84akQRD5IjIAz8PiumgrbjcvPfAEJcLxzVq5zVVRqrypRaoVenz5opmHnPnn7JsYsgR8V5Ueo9QpGveh2OLqtRpi7AR3GPmvVXdFKuriwPea4eAn4jyXqmtsb053piqXYmu6bGrVP+o5T3chMU+O/d4kZDK6j4yoTVqfzfOz9R8ed4nxtS2zYedp390JpqcKvZx2gZX8QfulBvGY23EboHOxQm1rX3ZeH3TvXbZ7MsrxPO1ATGVCLZefDw52KVSrGPj5jLnaFVMxEgfWIy+Fk8cTHx58/FBLB1fdsHb3J7DY6CJy27edngqZ9fnv5KPxHcOzMdvOSA0mM0jrBrW/qI8Bf4jyWg0bX9WM+CxuhcA6oQ7YCQPKee1a3AUwIBseee9YZ3ddXFNYoHSvQgqEObZwGY7ZWQxGka1Lc8bRF4zMbgul4poc3k+XiFj9LaGDg68HfttMzvUtKTovpbT1dVx1TxkbtpKvMNpVr/ZMrlWLwz6b4deNv35iF7Q0k+mdZriDt3HhZGk707PTq0mtuY4Cx8u5UmnNNU2MJDQQL3+I3G6x7emVVzMmf3dh3ZKXhKFXEFvWgMp5ne4WMcAd5+6cxouci86K4cvd17mkTIZv1Tt7IiOF1r2V8lT4eoBlbL/ClsrronUcOV+V2tBWSDiufqof4njzkmamKB387VSNJ5xd8kzia42KuqYg5c8/RRquK7fukrSS6eN81GqPtb4c+Sj1MUYN7c/dNGtzu4FBp+iK+riGOsLu/2u+q9UDA1PzBsz8YO3fCElRiMeQ2vVG6pUHg5w7soUfrxJtbP73spHSk6uOxLd1ar/vcfhzZVTn238OdqFJ5r+Xb2/Qrx9eNvDjbde/Oar+vOfPPYvPxB57o4eaAntxYmYz+vPitnoD0eYjEMZUJZTY8Agk6z9U3nVblIIzIXPKNYFwDjqgm5gmM72Hgtx/5mMosZTw1BxFNrWtdUqEGBwbJO/MZ9ym1vx8OefkbbB+jGjTHra9U8X9W3wbfaf1KXjOhNJzCxmHpNzAcLOHHWku7pWGwXpjc0+vhSf44hzfIsN+9WuF9MmGIh9PEs4yyp56wKnbS/Tck/tavA9FXMaB6ogQL+GxM1ui9XWkQew5+McVCwHpUwbyAawE++1zD5tjzWpwOmqVYTTeHj9rmuA72lT8YnL54+xncRQewesxw46pjvOX2We0o2PXFyM4+kjdOS6k2oNh81Ex+iKNYfmMBO/J3iLpfAv1Py4dpzCCoC4eqRnlY5eKzROr7WWzdwsuz6W9GetJo1QNuq8R/qaPksdpXonXoNIq0TqwZcBrsjiRMeSNaPcrGYZ8kARcwO0mL8L+ZW3wuI1QBkBa+wBZKjhGsrMM+qHAiDOVxO+4jitcMBrtMa0tG6QN0jdPYqxumeeO1hQxm3jvzTzcZlv5+6p2S3O/GZ8U62sDz8fELXbn0s3Y0xtPOeSU2v8Ppkq01ueeK9FbO3dzz8ExpOq4n48/JRX1ufD4Jl1fjzlH+Nya60Rtz37Ugl9fz9k07Ed/ZPZsTLX557/ivKj+3v3pmk6PeTVYBfP8A2uKFK6KUesxdIfz/ANjvqhJUjJ+k/DdXpPEAZOLX/wBzAfiCso+oO/PfPbztXQvTng9TGUagFqlKCd5Y4/JzVzLrPCPspUfL88uZ3JxrJ2xPn2BR+q32G4p97N2XbKW3pfTfSb/dnP8AhWpuXrUyHnalioNvFS9SWT+DhYklqV1jYzC91hvCF6hGqikS0y0lp3gkHxCbqYoDbluTJxh3IZZZ4T1pMH00xtL2cTUgbHEPHg8FaLA+mTFstUZSqjsdTPkSP9K5ucUlNxQ2oY5Y8OfsjtOA9M2GcR11OtS4jVqtB7tV3kVrtEdMcLibUcRTe4/onUfH8XwSvmrXniguQ58vpOO/09O/9L/R7RxbHFgFCvscBDXHdUaOOThcWzyUXozin0W9TiqLmVGgBz2DXD2tEB8bRB9od4Blc36OelDF4XVa9xxFEZsqEkgftfcjsMjsXUNB9L8Hj2tFOoGuEHqn2qsIzdTIJMxtaTkhxcnFlx+puK0LQxLJo6hO2BEzE6wGziFi9OaGfhXDWu1wmRcAzBB79vFbo2bcwJ9sNGc5vAHqztc2AdoFlVdJsK97W6xLotJ2zAgRtzPGUpdMLNsT1vN0oVu3xzzt9lFrYd1FwaQYcJYSM7CRJzIkdxC8fiLX54Fa7ZWaTG1PLx8Oc00ahI+896iitztyn5fBBqb+G3wTJJ6wD4edl4+raZ7efLwTBfxSH1OfH7oDY+jinr4vW9ym4+Oq0eRPmhTPRLh5/EVP4MHdrOI82+KEq0nhj07aM18FSrDOjVg/xeC0/wCoMXEsLROa+oeluiPxWCxFDa+m4N/kPWZ/qAXzP1kduRETH0Kmu/6LixzyuWX2N9Yd/wBCkGr3dicrYoRcR9FWVHy71QTwzUvS5OSYffaS7FgGDdM1MUDkl08Ftd4A/Ep4NAygIZazy96QxScf8wvTh38Oe0KUSkayE/p4/mo/UVN/PgmqlNwzntzUwPul7EFeKXy1Bw7WnO57VMbQZuPifqm6mHB+yZNFzcjKEz9ns2kOYOPcUCoMtaO26ijEEZynG4wHNM5yY/6PPqEZ3G8JJkEEEiDIItB3gpMjYT2ZoFVIW79bbo36V8XhobUIxFMbHmHj+NQX/unuXS9A9JcNjqZdQ1rR1lAmHt4sEx2R6puPVOfz3KmaN0lUoVG1aTtV7cjnbaHDa07QbFDDPjxy89d9x2j6b6YPVsrMiRvaCA27SSWkbxuggQk4XRlFtMsY3VDiC5tnA33uDtnhuWZ6LekGjUqS78p1QRVYbjWn/iUyQZFzIMkXsduwr1KDTrB4cXQdRrmnWv7Qcbau3hs3JOO43G9qHG9EqTr65ok5HVkOkjY2Ab7BB3rI4zDOpP1XQc4cDIOV8tbaLG9+K6EdKOe0scynsketI3apnPLfCy/SuiGsfquDwxzSIvBcYdJE5eybxJERZPHKoyxjP06k9njHP1TRfzlJ+X+EinU7OfuvcNh3VKjWN9t7g0R7zoA8zHctWTsvo1wPV4FhOdVzqh7zqjyaPFC0eBwgpU2U25Ma1o7AAEKWh6F82ek3QowePrDJlQ9ayNzySRG4O1h3L6UXNfTd0Y6/CsxLRLsM71uNJ0T4O1T2ayVdH0+dwy6+/ThFLBF/rOMA+KlhgZkAOdqYxGNbvUCtjycrd6l6Vz4+LzurNz9/mmKlcb1VioXcU/Sw5PD4psv17n5En8QkGsdl+5SaOCaIJueJ5+altaMhZJtjxZ5Tu6VjXv8AdP8AaUpuIjMEd0KzCS530Qv9Gz+5DbXBXpMp00mk3Hh9kw7DRkSO36oTZlP5eGlOYUepg9ykN1hnccEdaDlb5JsssccvUYUgNpB4pRpkfVPlvekFpHs+B+SSfhIZa47k6CmzXG0QdyUxyEyz8nA5aHQfS59D1ajetpnMEkOjdORG2CO8LOTzmvUKsmU7dt0Bp3D4unq0nNFaJDXFzXQAJaYdOQs5pMR4oZo8Fwbm1xdTLXjKGglpjMxdpGYuINlxihiXMcHNJa5pkFphzTvaRkeK6n0Y6VNxQDKrx1tVha+IaesZenUAsQczbaBvstOTk4/j3FJ0g0WcNVLM2kSw7xtB4jLz2rQei3RPXYwVCPUoN1/6jLWD/cf6QqfpTpfrKdJjwRVpPc18gC0FpI72x2t4hdV9Gmgvw2CYXCH1vzHSIIBHqN7mx3krSXpx67awIQhCgmcXhW1GOY8BzXtLXA5FpEEeCeQgPknpf0Xdo/FVqDwSGu/Lcf1UzdjvC3a0qjoYYvMeJ3L6L9NHQs4vCdfSbNbDgmIu+lm5o3ke0P6htXB6DQ0Rwvx43Uu3hwnJr+PS+oDRAHfv7U2HXTjj488PummX555KTuut6h5jksP2pkvi69a/mOeKFzLR8VbJqpUk88E3rID+eeboFz2VKR1q81klwQzuReuDlY87PBNVhvz3j5pJTgehnb8jHXFudxvTzK4KbqU93gojvBNlc7gnvpg5pk0yOI80MeYkGfj4JfWhC78cuyWPSpQQCkFySfC9ZeSvC5esbJgCSTA4zuCBtr/RvoCpj8dTpuLjRp/mVZJI1QbNv7zoHZrbl9MALI+jLod+AwYDx+fVh9U7jHqsnc0W7S7eterjh5cpll0EIQhmEIQgPCvn70r9BPwdfr6TYw9Z2zKk8yS3g03I7xsC+glD0toqniaL6NZodTeIcPgRuINwdhCK14+S4Xb5Nc63wTVJ11pem3Q6ro6uWPl1N0mlUi1RvH942jsIzWaDlD0/l8tZQ7sSXBKByRCGnpslJ558U4QkFDPKGyeeebr3XXrgkkIR28N0kthK1V44b/8ACaaUHpuo0G+1exzCRCE2mw8tKWXykvSHWQx3YdYlhNNcnQhcrwFdZ9C3QHrXjHV2/lsP5LSPbeLdZ2NyG919izfo29Hz9I1tZ8tw1MjrH5axz6th947TsHGF9JYXCtpsaxjQ1jAGtaBAa0WAA3AJs+XPX7YcC9QhNyhCEIAQhCAEIQgKzpF0eo42g6jWbLXZH9THbHNOxw+2RXzl016EV9HVdWp61Nx/Lqgeq8Zwfdfvb4SvqBQ9KaKpYik6lWYKlNwgtPxG4jYRcJWNuLluHX2fJVM5pZ81v+m/ojrYQuq4cOr4fMiJqUh+4D2m/uF942rATZJ6XHnMpuUk8+aSU5HPkkQkqwki/evCF65eFCK8CSfrs+aUEl4Qm+ERz4ojnvXpPPPN0QmghzUjUThhDWSYAkkwNpJ3cShFhvq+dm5bT0eejetpKprGaeGYfXqe8RmynObuOQ4mx0nQL0K1KxbWxwNKnYtozFR4/f7jeHtH9q7jg8GykxtOm1rGNADWtEBoGQACbDLk11DOitFUsNRZRosDKbBDWjzJ3km5O0lTEITc4QhCAEIQgBCEIAQhCAEIQgCFiOlvoowmNJe0dRWN9dgGq4/vZke0QeK26EKxyuN3HzX0j9GWOwck0zVpj/mUpcI/c32m94jisoRztX19CpdMdC8Hir18PTe73o1X/wBzYd5padWP1X+UfLRC8jJd10h6CcK+9KtWpHcYqN8wD5rF6e9FP4eYxId/9Mf9RLTpx5sMvHPHBJdz8Vft6NSY6wf2dn7lqtA+h38TnitWf/gn/qIGeUnrmYXrWEkASSbAC5ns+i75o30D4KnBq1K1Y7i4Mae5o1v9S2mhuiWEwg/9PQp0z7wb657XmXHxT05bz4/ZwTo16IMdi4L2fh6R/VVEOI/bT9o98Bdk6IejPCYCHNb1lb/3agBcP4DJg7L8StdCEaYZcmWTyF6hCbMIQhA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" y="1484784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369887" y="1951608"/>
            <a:ext cx="6876256" cy="178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Baron de </a:t>
            </a:r>
            <a:r>
              <a:rPr lang="cs-CZ" dirty="0" err="1" smtClean="0"/>
              <a:t>Montesquieu</a:t>
            </a:r>
            <a:r>
              <a:rPr lang="cs-CZ" dirty="0" smtClean="0"/>
              <a:t> (1689-1755)</a:t>
            </a:r>
          </a:p>
          <a:p>
            <a:pPr lvl="1"/>
            <a:r>
              <a:rPr lang="fr-FR" dirty="0" smtClean="0"/>
              <a:t>Charles-Louis de Secondat,</a:t>
            </a:r>
            <a:r>
              <a:rPr lang="cs-CZ" dirty="0" smtClean="0"/>
              <a:t> </a:t>
            </a:r>
            <a:r>
              <a:rPr lang="fr-FR" dirty="0" smtClean="0"/>
              <a:t>Baron de</a:t>
            </a:r>
            <a:r>
              <a:rPr lang="cs-CZ" dirty="0" smtClean="0"/>
              <a:t> </a:t>
            </a:r>
            <a:r>
              <a:rPr lang="fr-FR" dirty="0" smtClean="0"/>
              <a:t>L</a:t>
            </a:r>
            <a:r>
              <a:rPr lang="cs-CZ" dirty="0" smtClean="0"/>
              <a:t>a </a:t>
            </a:r>
            <a:r>
              <a:rPr lang="fr-FR" dirty="0" smtClean="0"/>
              <a:t>Brède et de Montesquieu</a:t>
            </a:r>
            <a:endParaRPr lang="cs-CZ" dirty="0" smtClean="0"/>
          </a:p>
          <a:p>
            <a:pPr lvl="1"/>
            <a:r>
              <a:rPr lang="en-US" dirty="0" smtClean="0"/>
              <a:t>French Enlightenment political philosopher</a:t>
            </a:r>
            <a:endParaRPr lang="en-US" dirty="0"/>
          </a:p>
        </p:txBody>
      </p:sp>
      <p:pic>
        <p:nvPicPr>
          <p:cNvPr id="7170" name="Picture 2" descr="http://4.bp.blogspot.com/-lCbbhoisw48/UgeCEzCUifI/AAAAAAAADrk/xufJTpZErzg/s1600/raphael-aristotle-and-plato-detail-of-school-of-athens-1510-11-fresco-detail-of-472-_i-G-65-6503-JKW61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81400"/>
            <a:ext cx="1811963" cy="24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Raphael : </a:t>
            </a:r>
            <a:r>
              <a:rPr lang="en-US" sz="2400" b="1" dirty="0"/>
              <a:t>The School of </a:t>
            </a:r>
            <a:r>
              <a:rPr lang="en-US" sz="2400" b="1" dirty="0" smtClean="0"/>
              <a:t>Athens</a:t>
            </a:r>
            <a:r>
              <a:rPr lang="cs-CZ" sz="2400" b="1" dirty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						</a:t>
            </a:r>
            <a:r>
              <a:rPr lang="cs-CZ" sz="1600" dirty="0" smtClean="0"/>
              <a:t>in </a:t>
            </a:r>
            <a:r>
              <a:rPr lang="en-US" sz="1600" dirty="0" smtClean="0"/>
              <a:t>the </a:t>
            </a:r>
            <a:r>
              <a:rPr lang="en-US" sz="1600" dirty="0"/>
              <a:t>Apostolic Palace in the </a:t>
            </a:r>
            <a:r>
              <a:rPr lang="en-US" sz="1600" dirty="0" smtClean="0"/>
              <a:t>Vatican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Responsibility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branches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828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5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Legislature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876800"/>
          </a:xfrm>
        </p:spPr>
        <p:txBody>
          <a:bodyPr/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Parliament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Czech Republic</a:t>
            </a:r>
          </a:p>
          <a:p>
            <a:pPr lvl="1"/>
            <a:r>
              <a:rPr lang="cs-CZ" b="1" dirty="0" err="1" smtClean="0"/>
              <a:t>Bicameral</a:t>
            </a:r>
            <a:r>
              <a:rPr lang="cs-CZ" b="1" dirty="0" smtClean="0"/>
              <a:t> type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parliament</a:t>
            </a:r>
            <a:r>
              <a:rPr lang="cs-CZ" b="1" dirty="0" smtClean="0"/>
              <a:t>:</a:t>
            </a:r>
          </a:p>
          <a:p>
            <a:pPr lvl="2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Upper</a:t>
            </a:r>
            <a:r>
              <a:rPr lang="cs-CZ" b="1" dirty="0" smtClean="0"/>
              <a:t> House 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en-US" b="1" dirty="0" smtClean="0"/>
              <a:t>Senate </a:t>
            </a:r>
            <a:endParaRPr lang="cs-CZ" b="1" dirty="0" smtClean="0"/>
          </a:p>
          <a:p>
            <a:pPr lvl="3"/>
            <a:r>
              <a:rPr lang="cs-CZ" dirty="0" smtClean="0"/>
              <a:t>81 </a:t>
            </a:r>
            <a:r>
              <a:rPr lang="cs-CZ" dirty="0" err="1" smtClean="0"/>
              <a:t>Senators</a:t>
            </a:r>
            <a:endParaRPr lang="cs-CZ" dirty="0" smtClean="0"/>
          </a:p>
          <a:p>
            <a:pPr lvl="3"/>
            <a:r>
              <a:rPr lang="en-US" dirty="0" smtClean="0"/>
              <a:t>President of the Senate</a:t>
            </a:r>
          </a:p>
          <a:p>
            <a:pPr lvl="3"/>
            <a:r>
              <a:rPr lang="en-US" dirty="0" smtClean="0"/>
              <a:t>voting system – </a:t>
            </a:r>
            <a:r>
              <a:rPr lang="cs-CZ" dirty="0" err="1" smtClean="0"/>
              <a:t>two</a:t>
            </a:r>
            <a:r>
              <a:rPr lang="cs-CZ" dirty="0" err="1"/>
              <a:t>-</a:t>
            </a:r>
            <a:r>
              <a:rPr lang="cs-CZ" dirty="0" err="1" smtClean="0"/>
              <a:t>round</a:t>
            </a:r>
            <a:endParaRPr lang="en-US" dirty="0" smtClean="0"/>
          </a:p>
          <a:p>
            <a:pPr lvl="2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Lower</a:t>
            </a:r>
            <a:r>
              <a:rPr lang="cs-CZ" b="1" dirty="0" smtClean="0"/>
              <a:t> House: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Chamber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Deputies</a:t>
            </a:r>
            <a:endParaRPr lang="cs-CZ" b="1" dirty="0" smtClean="0"/>
          </a:p>
          <a:p>
            <a:pPr lvl="3"/>
            <a:r>
              <a:rPr lang="cs-CZ" dirty="0" smtClean="0"/>
              <a:t>200 </a:t>
            </a:r>
            <a:r>
              <a:rPr lang="cs-CZ" dirty="0" err="1" smtClean="0"/>
              <a:t>Deputies</a:t>
            </a:r>
            <a:endParaRPr lang="cs-CZ" dirty="0" smtClean="0"/>
          </a:p>
          <a:p>
            <a:pPr lvl="3"/>
            <a:r>
              <a:rPr lang="cs-CZ" dirty="0" err="1" smtClean="0"/>
              <a:t>Chair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 smtClean="0"/>
          </a:p>
          <a:p>
            <a:pPr lvl="3"/>
            <a:r>
              <a:rPr lang="cs-CZ" dirty="0" err="1" smtClean="0"/>
              <a:t>voting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proportional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pPr lvl="1"/>
            <a:r>
              <a:rPr lang="cs-CZ" dirty="0" err="1" smtClean="0"/>
              <a:t>Functions</a:t>
            </a:r>
            <a:r>
              <a:rPr lang="cs-CZ" dirty="0" smtClean="0"/>
              <a:t>: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holds and passes </a:t>
            </a:r>
            <a:r>
              <a:rPr lang="en-US" dirty="0" smtClean="0"/>
              <a:t>bills</a:t>
            </a:r>
            <a:endParaRPr lang="cs-CZ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right to modify the </a:t>
            </a:r>
            <a:r>
              <a:rPr lang="en-US" dirty="0" smtClean="0"/>
              <a:t>Constitution</a:t>
            </a:r>
            <a:endParaRPr lang="cs-CZ" dirty="0" smtClean="0"/>
          </a:p>
          <a:p>
            <a:pPr lvl="2"/>
            <a:r>
              <a:rPr lang="en-US" dirty="0" smtClean="0"/>
              <a:t>ratifies </a:t>
            </a:r>
            <a:r>
              <a:rPr lang="en-US" dirty="0"/>
              <a:t>international </a:t>
            </a:r>
            <a:r>
              <a:rPr lang="en-US" dirty="0" smtClean="0"/>
              <a:t>agreements</a:t>
            </a:r>
            <a:endParaRPr lang="en-US" dirty="0"/>
          </a:p>
        </p:txBody>
      </p:sp>
      <p:pic>
        <p:nvPicPr>
          <p:cNvPr id="9218" name="Picture 2" descr="https://www.suunto.com/Global/Flags/flag-czech-republic-570x285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ogo Poslanecká sn&amp;ecaron;movna Parlamentu &amp;Ccaron;eské republ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9241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T0LXU1pmot_m-UIKS0MP8FodNFBMJOSibepj2CPZX2Y0xeAKn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743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Executive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</a:p>
          <a:p>
            <a:pPr lvl="1"/>
            <a:r>
              <a:rPr lang="cs-CZ" dirty="0" smtClean="0"/>
              <a:t>14 </a:t>
            </a:r>
            <a:r>
              <a:rPr lang="cs-CZ" dirty="0" err="1" smtClean="0"/>
              <a:t>Ministries</a:t>
            </a:r>
            <a:endParaRPr lang="cs-CZ" dirty="0" smtClean="0"/>
          </a:p>
          <a:p>
            <a:pPr lvl="1"/>
            <a:r>
              <a:rPr lang="en-US" dirty="0"/>
              <a:t>Prime </a:t>
            </a:r>
            <a:r>
              <a:rPr lang="en-US" dirty="0" smtClean="0"/>
              <a:t>Minister</a:t>
            </a:r>
            <a:endParaRPr lang="cs-CZ" dirty="0" smtClean="0"/>
          </a:p>
          <a:p>
            <a:r>
              <a:rPr lang="cs-CZ" dirty="0" smtClean="0"/>
              <a:t>President</a:t>
            </a:r>
          </a:p>
          <a:p>
            <a:pPr lvl="1"/>
            <a:r>
              <a:rPr lang="cs-CZ" dirty="0" smtClean="0"/>
              <a:t>Direct </a:t>
            </a:r>
            <a:r>
              <a:rPr lang="cs-CZ" dirty="0" err="1" smtClean="0"/>
              <a:t>election</a:t>
            </a:r>
            <a:endParaRPr lang="cs-CZ" dirty="0" smtClean="0"/>
          </a:p>
          <a:p>
            <a:pPr lvl="1"/>
            <a:r>
              <a:rPr lang="en-US" b="1" dirty="0"/>
              <a:t>Countersigning</a:t>
            </a:r>
            <a:r>
              <a:rPr lang="en-US" dirty="0"/>
              <a:t> </a:t>
            </a:r>
            <a:r>
              <a:rPr lang="cs-CZ" dirty="0" smtClean="0"/>
              <a:t>o</a:t>
            </a:r>
            <a:r>
              <a:rPr lang="en-US" dirty="0" smtClean="0"/>
              <a:t>f </a:t>
            </a:r>
            <a:r>
              <a:rPr lang="en-US" dirty="0"/>
              <a:t>both himself and the Prime Minister of the Czech </a:t>
            </a:r>
            <a:r>
              <a:rPr lang="en-US" dirty="0" smtClean="0"/>
              <a:t>Republic</a:t>
            </a:r>
            <a:endParaRPr lang="cs-CZ" dirty="0" smtClean="0"/>
          </a:p>
          <a:p>
            <a:pPr lvl="1"/>
            <a:r>
              <a:rPr lang="en-US" dirty="0"/>
              <a:t>A </a:t>
            </a:r>
            <a:r>
              <a:rPr lang="en-US" b="1" dirty="0" smtClean="0"/>
              <a:t>veto</a:t>
            </a:r>
            <a:r>
              <a:rPr lang="cs-CZ" b="1" dirty="0" smtClean="0"/>
              <a:t> </a:t>
            </a:r>
          </a:p>
          <a:p>
            <a:pPr lvl="2"/>
            <a:r>
              <a:rPr lang="cs-CZ" b="1" dirty="0" smtClean="0"/>
              <a:t>= </a:t>
            </a:r>
            <a:r>
              <a:rPr lang="en-US" dirty="0" smtClean="0"/>
              <a:t>the </a:t>
            </a:r>
            <a:r>
              <a:rPr lang="en-US" dirty="0"/>
              <a:t>power 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unilaterally stop an official action, especially the enactment of </a:t>
            </a:r>
            <a:r>
              <a:rPr lang="en-US" dirty="0" smtClean="0"/>
              <a:t>legislation</a:t>
            </a:r>
            <a:endParaRPr lang="cs-CZ" dirty="0" smtClean="0"/>
          </a:p>
          <a:p>
            <a:pPr lvl="1"/>
            <a:r>
              <a:rPr lang="cs-CZ" dirty="0" smtClean="0"/>
              <a:t>A</a:t>
            </a:r>
            <a:r>
              <a:rPr lang="en-US" dirty="0" err="1" smtClean="0"/>
              <a:t>ppointment</a:t>
            </a:r>
            <a:r>
              <a:rPr lang="en-US" dirty="0" smtClean="0"/>
              <a:t> </a:t>
            </a:r>
            <a:r>
              <a:rPr lang="en-US" dirty="0"/>
              <a:t>of persons to key high </a:t>
            </a:r>
            <a:r>
              <a:rPr lang="en-US" dirty="0" smtClean="0"/>
              <a:t>offices</a:t>
            </a:r>
            <a:endParaRPr lang="cs-CZ" dirty="0" smtClean="0"/>
          </a:p>
          <a:p>
            <a:pPr lvl="2"/>
            <a:r>
              <a:rPr lang="en-US" dirty="0"/>
              <a:t>the Supreme and Constitutional </a:t>
            </a:r>
            <a:r>
              <a:rPr lang="en-US" dirty="0" smtClean="0"/>
              <a:t>Courts</a:t>
            </a:r>
            <a:r>
              <a:rPr lang="cs-CZ" dirty="0" smtClean="0"/>
              <a:t> </a:t>
            </a:r>
            <a:r>
              <a:rPr lang="cs-CZ" dirty="0" err="1" smtClean="0"/>
              <a:t>judges</a:t>
            </a:r>
            <a:r>
              <a:rPr lang="en-US" dirty="0" smtClean="0"/>
              <a:t> </a:t>
            </a:r>
            <a:r>
              <a:rPr lang="en-US" dirty="0"/>
              <a:t>(with the permission of the Senate</a:t>
            </a:r>
            <a:r>
              <a:rPr lang="en-US" dirty="0" smtClean="0"/>
              <a:t>)</a:t>
            </a:r>
            <a:endParaRPr lang="cs-CZ" dirty="0" smtClean="0"/>
          </a:p>
          <a:p>
            <a:pPr lvl="2"/>
            <a:r>
              <a:rPr lang="en-US" dirty="0"/>
              <a:t>members of the Bank Board of the Czech National </a:t>
            </a:r>
            <a:r>
              <a:rPr lang="en-US" dirty="0" smtClean="0"/>
              <a:t>Bank</a:t>
            </a:r>
            <a:endParaRPr lang="cs-CZ" dirty="0" smtClean="0"/>
          </a:p>
          <a:p>
            <a:pPr lvl="1"/>
            <a:r>
              <a:rPr lang="cs-CZ" dirty="0" err="1" smtClean="0"/>
              <a:t>Ceremonial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endParaRPr lang="en-US" dirty="0"/>
          </a:p>
        </p:txBody>
      </p:sp>
      <p:pic>
        <p:nvPicPr>
          <p:cNvPr id="4" name="Picture 2" descr="https://www.suunto.com/Global/Flags/flag-czech-republic-570x285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ile:Flag of the president of the Czech Republic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41" y="5517232"/>
            <a:ext cx="1337742" cy="13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Judiciary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256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protection of rights in a manner defined by </a:t>
            </a:r>
            <a:r>
              <a:rPr lang="en-US" dirty="0" smtClean="0"/>
              <a:t>legislation</a:t>
            </a:r>
            <a:endParaRPr lang="cs-CZ" dirty="0"/>
          </a:p>
          <a:p>
            <a:r>
              <a:rPr lang="en-US" dirty="0" smtClean="0"/>
              <a:t>responsibility </a:t>
            </a:r>
            <a:r>
              <a:rPr lang="en-US" dirty="0"/>
              <a:t>for deciding guilt and </a:t>
            </a:r>
            <a:r>
              <a:rPr lang="en-US" dirty="0" smtClean="0"/>
              <a:t>penalty</a:t>
            </a:r>
            <a:endParaRPr lang="cs-CZ" dirty="0" smtClean="0"/>
          </a:p>
          <a:p>
            <a:r>
              <a:rPr lang="cs-CZ" dirty="0" err="1"/>
              <a:t>a</a:t>
            </a:r>
            <a:r>
              <a:rPr lang="en-US" dirty="0" err="1" smtClean="0"/>
              <a:t>dminist</a:t>
            </a:r>
            <a:r>
              <a:rPr lang="cs-CZ" dirty="0" err="1" smtClean="0"/>
              <a:t>ered</a:t>
            </a:r>
            <a:r>
              <a:rPr lang="cs-CZ" dirty="0"/>
              <a:t> </a:t>
            </a:r>
            <a:r>
              <a:rPr lang="cs-CZ" dirty="0" smtClean="0"/>
              <a:t>by </a:t>
            </a:r>
            <a:r>
              <a:rPr lang="en-US" dirty="0" smtClean="0"/>
              <a:t>the </a:t>
            </a:r>
            <a:r>
              <a:rPr lang="en-US" dirty="0"/>
              <a:t>Ministry of Justice.</a:t>
            </a:r>
          </a:p>
          <a:p>
            <a:r>
              <a:rPr lang="en-US" dirty="0" smtClean="0"/>
              <a:t>professional </a:t>
            </a:r>
            <a:r>
              <a:rPr lang="en-US" dirty="0"/>
              <a:t>judges, </a:t>
            </a:r>
            <a:endParaRPr lang="cs-CZ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for life by the </a:t>
            </a:r>
            <a:r>
              <a:rPr lang="en-US" dirty="0" smtClean="0"/>
              <a:t>President</a:t>
            </a:r>
            <a:endParaRPr lang="cs-CZ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not be recalled or transferred without their </a:t>
            </a:r>
            <a:r>
              <a:rPr lang="en-US" dirty="0" smtClean="0"/>
              <a:t>will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four-tier system of courts and two-instance </a:t>
            </a:r>
            <a:r>
              <a:rPr lang="en-US" dirty="0" smtClean="0"/>
              <a:t>proceedings</a:t>
            </a:r>
            <a:r>
              <a:rPr lang="cs-CZ" dirty="0" smtClean="0"/>
              <a:t>:</a:t>
            </a:r>
          </a:p>
          <a:p>
            <a:pPr lvl="2"/>
            <a:r>
              <a:rPr lang="en-US" dirty="0"/>
              <a:t>2 supreme courts (</a:t>
            </a:r>
            <a:r>
              <a:rPr lang="en-US" i="1" dirty="0" err="1"/>
              <a:t>nejvyšší</a:t>
            </a:r>
            <a:r>
              <a:rPr lang="en-US" i="1" dirty="0"/>
              <a:t> </a:t>
            </a:r>
            <a:r>
              <a:rPr lang="en-US" i="1" dirty="0" err="1"/>
              <a:t>soudy</a:t>
            </a:r>
            <a:r>
              <a:rPr lang="en-US" dirty="0"/>
              <a:t>) </a:t>
            </a:r>
            <a:endParaRPr lang="cs-CZ" dirty="0"/>
          </a:p>
          <a:p>
            <a:pPr lvl="4"/>
            <a:r>
              <a:rPr lang="en-US" dirty="0" smtClean="0"/>
              <a:t>one </a:t>
            </a:r>
            <a:r>
              <a:rPr lang="en-US" dirty="0"/>
              <a:t>for ordinary and one for administrative matters</a:t>
            </a:r>
          </a:p>
          <a:p>
            <a:pPr lvl="2"/>
            <a:r>
              <a:rPr lang="en-US" dirty="0"/>
              <a:t>2 high courts (</a:t>
            </a:r>
            <a:r>
              <a:rPr lang="en-US" i="1" dirty="0" err="1"/>
              <a:t>vrchní</a:t>
            </a:r>
            <a:r>
              <a:rPr lang="en-US" i="1" dirty="0"/>
              <a:t> </a:t>
            </a:r>
            <a:r>
              <a:rPr lang="en-US" i="1" dirty="0" err="1"/>
              <a:t>soud</a:t>
            </a:r>
            <a:r>
              <a:rPr lang="en-US" dirty="0"/>
              <a:t>) </a:t>
            </a:r>
            <a:endParaRPr lang="cs-CZ" dirty="0" smtClean="0"/>
          </a:p>
          <a:p>
            <a:pPr lvl="4"/>
            <a:r>
              <a:rPr lang="en-US" dirty="0" smtClean="0"/>
              <a:t>one </a:t>
            </a:r>
            <a:r>
              <a:rPr lang="en-US" dirty="0"/>
              <a:t>in Prague and one in Olomouc</a:t>
            </a:r>
          </a:p>
          <a:p>
            <a:pPr lvl="2"/>
            <a:r>
              <a:rPr lang="en-US" dirty="0"/>
              <a:t>8 regional courts (</a:t>
            </a:r>
            <a:r>
              <a:rPr lang="en-US" i="1" dirty="0" err="1"/>
              <a:t>krajské</a:t>
            </a:r>
            <a:r>
              <a:rPr lang="en-US" i="1" dirty="0"/>
              <a:t> </a:t>
            </a:r>
            <a:r>
              <a:rPr lang="en-US" i="1" dirty="0" err="1"/>
              <a:t>soudy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86 district courts (</a:t>
            </a:r>
            <a:r>
              <a:rPr lang="en-US" i="1" dirty="0" err="1"/>
              <a:t>okresní</a:t>
            </a:r>
            <a:r>
              <a:rPr lang="en-US" i="1" dirty="0"/>
              <a:t> </a:t>
            </a:r>
            <a:r>
              <a:rPr lang="en-US" i="1" dirty="0" err="1"/>
              <a:t>soudy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jurisdiction</a:t>
            </a:r>
            <a:r>
              <a:rPr lang="cs-CZ" dirty="0" smtClean="0"/>
              <a:t>:</a:t>
            </a:r>
          </a:p>
          <a:p>
            <a:pPr lvl="1"/>
            <a:r>
              <a:rPr lang="en-US" dirty="0"/>
              <a:t>courts of general jurisdiction</a:t>
            </a:r>
          </a:p>
          <a:p>
            <a:pPr lvl="1"/>
            <a:r>
              <a:rPr lang="en-US" dirty="0" smtClean="0"/>
              <a:t>Administrative</a:t>
            </a:r>
            <a:r>
              <a:rPr lang="cs-CZ" dirty="0" smtClean="0"/>
              <a:t> </a:t>
            </a:r>
            <a:r>
              <a:rPr lang="en-US" dirty="0" smtClean="0"/>
              <a:t>courts</a:t>
            </a:r>
            <a:endParaRPr lang="en-US" dirty="0"/>
          </a:p>
          <a:p>
            <a:pPr lvl="1"/>
            <a:r>
              <a:rPr lang="en-US" dirty="0"/>
              <a:t>the Constitutional Court of the Czech Republic</a:t>
            </a:r>
          </a:p>
          <a:p>
            <a:pPr lvl="1"/>
            <a:endParaRPr lang="en-US" dirty="0"/>
          </a:p>
          <a:p>
            <a:pPr lvl="1"/>
            <a:endParaRPr lang="cs-CZ" dirty="0" smtClean="0"/>
          </a:p>
        </p:txBody>
      </p:sp>
      <p:pic>
        <p:nvPicPr>
          <p:cNvPr id="4" name="Picture 2" descr="https://www.suunto.com/Global/Flags/flag-czech-republic-570x285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Ústavního soudu &amp;Ccaron;eské republ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852838" cy="1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855</TotalTime>
  <Words>1041</Words>
  <Application>Microsoft Office PowerPoint</Application>
  <PresentationFormat>Předvádění na obrazovce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Přehlednost</vt:lpstr>
      <vt:lpstr>Prezentace aplikace PowerPoint</vt:lpstr>
      <vt:lpstr>Definition</vt:lpstr>
      <vt:lpstr>Prezentace aplikace PowerPoint</vt:lpstr>
      <vt:lpstr>History of the term</vt:lpstr>
      <vt:lpstr>Raphael : The School of Athens        in the Apostolic Palace in the Vatican</vt:lpstr>
      <vt:lpstr>Responsibility of the branches</vt:lpstr>
      <vt:lpstr>Legislature</vt:lpstr>
      <vt:lpstr>Executive</vt:lpstr>
      <vt:lpstr>Judiciary</vt:lpstr>
      <vt:lpstr>Prezentace aplikace PowerPoint</vt:lpstr>
      <vt:lpstr>Royal Prerogative powers</vt:lpstr>
      <vt:lpstr>Legislature</vt:lpstr>
      <vt:lpstr>Executive</vt:lpstr>
      <vt:lpstr>Judiciary</vt:lpstr>
      <vt:lpstr>The Lord Chief Justice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of Powers</dc:title>
  <dc:creator>Anetka</dc:creator>
  <cp:lastModifiedBy>Michal Smejkal</cp:lastModifiedBy>
  <cp:revision>49</cp:revision>
  <dcterms:created xsi:type="dcterms:W3CDTF">2014-03-15T13:02:44Z</dcterms:created>
  <dcterms:modified xsi:type="dcterms:W3CDTF">2014-03-25T09:16:37Z</dcterms:modified>
</cp:coreProperties>
</file>