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8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5" r:id="rId20"/>
    <p:sldId id="276" r:id="rId21"/>
    <p:sldId id="277" r:id="rId22"/>
    <p:sldId id="282"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A66ACB-5DCD-42D8-B7D0-AFBEE7714142}" type="datetimeFigureOut">
              <a:rPr lang="cs-CZ" smtClean="0"/>
              <a:t>6.3.2015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309748-6E19-49D1-B5CC-9F5C8B575467}" type="slidenum">
              <a:rPr lang="cs-CZ" smtClean="0"/>
              <a:t>‹#›</a:t>
            </a:fld>
            <a:endParaRPr lang="cs-CZ"/>
          </a:p>
        </p:txBody>
      </p:sp>
    </p:spTree>
    <p:extLst>
      <p:ext uri="{BB962C8B-B14F-4D97-AF65-F5344CB8AC3E}">
        <p14:creationId xmlns:p14="http://schemas.microsoft.com/office/powerpoint/2010/main" val="291909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638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39A557-DA71-4348-BDCD-BD499D53364C}" type="slidenum">
              <a:rPr lang="cs-CZ"/>
              <a:pPr fontAlgn="base">
                <a:spcBef>
                  <a:spcPct val="0"/>
                </a:spcBef>
                <a:spcAft>
                  <a:spcPct val="0"/>
                </a:spcAft>
                <a:defRPr/>
              </a:pPr>
              <a:t>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9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a:p>
            <a:pPr eaLnBrk="1" hangingPunct="1">
              <a:spcBef>
                <a:spcPct val="0"/>
              </a:spcBef>
            </a:pPr>
            <a:endParaRPr lang="cs-CZ" smtClean="0"/>
          </a:p>
        </p:txBody>
      </p:sp>
      <p:sp>
        <p:nvSpPr>
          <p:cNvPr id="17920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00E8BF4-531C-4331-A981-7B2B3DA3AE81}" type="slidenum">
              <a:rPr lang="cs-CZ" sz="1200">
                <a:latin typeface="Calibri" pitchFamily="34" charset="0"/>
              </a:rPr>
              <a:pPr algn="r"/>
              <a:t>22</a:t>
            </a:fld>
            <a:endParaRPr lang="cs-CZ"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6.3.2015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6.3.2015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6.3.2015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6.3.2015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6.3.2015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6.3.2015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6.3.2015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83568" y="2276872"/>
            <a:ext cx="7772400" cy="3024335"/>
          </a:xfrm>
        </p:spPr>
        <p:txBody>
          <a:bodyPr>
            <a:normAutofit/>
          </a:bodyPr>
          <a:lstStyle/>
          <a:p>
            <a:pPr eaLnBrk="1" hangingPunct="1"/>
            <a:r>
              <a:rPr lang="cs-CZ" b="1" dirty="0" smtClean="0">
                <a:latin typeface="Arial" charset="0"/>
              </a:rPr>
              <a:t>Předsmluvní vztahy, vznik a změny pracovního poměru</a:t>
            </a:r>
            <a:br>
              <a:rPr lang="cs-CZ" b="1" dirty="0" smtClean="0">
                <a:latin typeface="Arial" charset="0"/>
              </a:rPr>
            </a:br>
            <a:r>
              <a:rPr lang="cs-CZ" b="1" dirty="0" smtClean="0">
                <a:latin typeface="Arial" charset="0"/>
              </a:rPr>
              <a:t/>
            </a:r>
            <a:br>
              <a:rPr lang="cs-CZ" b="1" dirty="0" smtClean="0">
                <a:latin typeface="Arial" charset="0"/>
              </a:rPr>
            </a:br>
            <a:r>
              <a:rPr lang="cs-CZ" sz="1200" b="1" dirty="0" smtClean="0">
                <a:latin typeface="Arial" charset="0"/>
              </a:rPr>
              <a:t/>
            </a:r>
            <a:br>
              <a:rPr lang="cs-CZ" sz="1200" b="1" dirty="0" smtClean="0">
                <a:latin typeface="Arial" charset="0"/>
              </a:rPr>
            </a:br>
            <a:r>
              <a:rPr lang="cs-CZ" sz="3200" dirty="0" smtClean="0">
                <a:latin typeface="Arial" charset="0"/>
              </a:rPr>
              <a:t>JUDr. Jaroslav Stránský, Ph.D.</a:t>
            </a:r>
            <a:endParaRPr lang="cs-CZ" sz="3200" dirty="0" smtClean="0"/>
          </a:p>
        </p:txBody>
      </p:sp>
      <p:sp>
        <p:nvSpPr>
          <p:cNvPr id="7" name="Zástupný symbol pro číslo snímku 6"/>
          <p:cNvSpPr>
            <a:spLocks noGrp="1"/>
          </p:cNvSpPr>
          <p:nvPr>
            <p:ph type="sldNum" sz="quarter" idx="12"/>
          </p:nvPr>
        </p:nvSpPr>
        <p:spPr/>
        <p:txBody>
          <a:bodyPr/>
          <a:lstStyle/>
          <a:p>
            <a:pPr>
              <a:defRPr/>
            </a:pPr>
            <a:fld id="{C91E6040-1982-40B9-8413-1E1A5CC01566}" type="slidenum">
              <a:rPr lang="cs-CZ"/>
              <a:pPr>
                <a:defRPr/>
              </a:pPr>
              <a:t>1</a:t>
            </a:fld>
            <a:endParaRPr lang="cs-CZ" dirty="0"/>
          </a:p>
        </p:txBody>
      </p:sp>
    </p:spTree>
    <p:extLst>
      <p:ext uri="{BB962C8B-B14F-4D97-AF65-F5344CB8AC3E}">
        <p14:creationId xmlns:p14="http://schemas.microsoft.com/office/powerpoint/2010/main" val="1014142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Druh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lnSpc>
                <a:spcPct val="100000"/>
              </a:lnSpc>
              <a:spcBef>
                <a:spcPts val="800"/>
              </a:spcBef>
            </a:pPr>
            <a:r>
              <a:rPr lang="cs-CZ" altLang="cs-CZ" sz="2800" dirty="0" smtClean="0">
                <a:latin typeface="+mj-lt"/>
              </a:rPr>
              <a:t>Ujednání druhu práce bývá často doplňování pracovní náplní.</a:t>
            </a:r>
          </a:p>
          <a:p>
            <a:pPr>
              <a:lnSpc>
                <a:spcPct val="100000"/>
              </a:lnSpc>
              <a:spcBef>
                <a:spcPts val="800"/>
              </a:spcBef>
            </a:pPr>
            <a:r>
              <a:rPr lang="cs-CZ" altLang="cs-CZ" sz="2800" dirty="0" smtClean="0">
                <a:latin typeface="+mj-lt"/>
              </a:rPr>
              <a:t>Pracovní náplň nemusí být součástí pracovní smlouvy.</a:t>
            </a:r>
          </a:p>
          <a:p>
            <a:pPr>
              <a:lnSpc>
                <a:spcPct val="100000"/>
              </a:lnSpc>
              <a:spcBef>
                <a:spcPts val="800"/>
              </a:spcBef>
            </a:pPr>
            <a:r>
              <a:rPr lang="cs-CZ" altLang="cs-CZ" sz="2800" dirty="0" smtClean="0">
                <a:latin typeface="+mj-lt"/>
              </a:rPr>
              <a:t>Jde o řídící dokument zaměstnavatele.</a:t>
            </a:r>
          </a:p>
          <a:p>
            <a:pPr>
              <a:lnSpc>
                <a:spcPct val="100000"/>
              </a:lnSpc>
              <a:spcBef>
                <a:spcPts val="800"/>
              </a:spcBef>
            </a:pPr>
            <a:r>
              <a:rPr lang="cs-CZ" altLang="cs-CZ" sz="2800" dirty="0" smtClean="0">
                <a:latin typeface="+mj-lt"/>
              </a:rPr>
              <a:t>Pokud není součástí smlouvy, může o jejím obsahu zaměstnavatel rozhodovat i jednostranně.</a:t>
            </a:r>
          </a:p>
          <a:p>
            <a:pPr>
              <a:lnSpc>
                <a:spcPct val="100000"/>
              </a:lnSpc>
              <a:spcBef>
                <a:spcPts val="800"/>
              </a:spcBef>
            </a:pPr>
            <a:r>
              <a:rPr lang="cs-CZ" altLang="cs-CZ" sz="2800" dirty="0" smtClean="0">
                <a:latin typeface="+mj-lt"/>
              </a:rPr>
              <a:t>Pracovní náplní nelze vybočit ze sjednaného druhu práce.</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10</a:t>
            </a:fld>
            <a:endParaRPr lang="cs-CZ"/>
          </a:p>
        </p:txBody>
      </p:sp>
    </p:spTree>
    <p:extLst>
      <p:ext uri="{BB962C8B-B14F-4D97-AF65-F5344CB8AC3E}">
        <p14:creationId xmlns:p14="http://schemas.microsoft.com/office/powerpoint/2010/main" val="1260573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Místo výkonu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lnSpc>
                <a:spcPct val="100000"/>
              </a:lnSpc>
              <a:spcBef>
                <a:spcPts val="800"/>
              </a:spcBef>
            </a:pPr>
            <a:r>
              <a:rPr lang="cs-CZ" altLang="cs-CZ" sz="2800" dirty="0" smtClean="0">
                <a:latin typeface="+mj-lt"/>
              </a:rPr>
              <a:t>Místo výkonu práce vyjadřuje, kde bude zaměstnavatel zaměstnanci přidělovat práci.</a:t>
            </a:r>
          </a:p>
          <a:p>
            <a:pPr>
              <a:lnSpc>
                <a:spcPct val="100000"/>
              </a:lnSpc>
              <a:spcBef>
                <a:spcPts val="800"/>
              </a:spcBef>
            </a:pPr>
            <a:r>
              <a:rPr lang="cs-CZ" altLang="cs-CZ" sz="2800" dirty="0" smtClean="0">
                <a:latin typeface="+mj-lt"/>
              </a:rPr>
              <a:t>Pokud by zaměstnavatel vyžadoval výkon práce mimo sjednané místo výkonu práce, musel by zaměstnance vyslat na pracovní cestu.</a:t>
            </a:r>
          </a:p>
          <a:p>
            <a:pPr>
              <a:lnSpc>
                <a:spcPct val="100000"/>
              </a:lnSpc>
              <a:spcBef>
                <a:spcPts val="800"/>
              </a:spcBef>
            </a:pPr>
            <a:r>
              <a:rPr lang="cs-CZ" altLang="cs-CZ" sz="2800" dirty="0" smtClean="0">
                <a:latin typeface="+mj-lt"/>
              </a:rPr>
              <a:t>Zákon umožňuje sjednání více míst výkonu práce a neomezuje šíři tohoto ujednání.</a:t>
            </a:r>
          </a:p>
          <a:p>
            <a:pPr>
              <a:lnSpc>
                <a:spcPct val="100000"/>
              </a:lnSpc>
              <a:spcBef>
                <a:spcPts val="800"/>
              </a:spcBef>
            </a:pPr>
            <a:r>
              <a:rPr lang="cs-CZ" altLang="cs-CZ" sz="2800" dirty="0" smtClean="0">
                <a:latin typeface="+mj-lt"/>
              </a:rPr>
              <a:t>Pokud je místo výkonu práce sjednáno šířeji než jedna obec, musí být sjednáno nebo určeno pravidelné pracoviště pro účely cestovních náhrad.</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11</a:t>
            </a:fld>
            <a:endParaRPr lang="cs-CZ"/>
          </a:p>
        </p:txBody>
      </p:sp>
    </p:spTree>
    <p:extLst>
      <p:ext uri="{BB962C8B-B14F-4D97-AF65-F5344CB8AC3E}">
        <p14:creationId xmlns:p14="http://schemas.microsoft.com/office/powerpoint/2010/main" val="1656151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Den nástupu do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lnSpc>
                <a:spcPct val="100000"/>
              </a:lnSpc>
              <a:spcBef>
                <a:spcPts val="800"/>
              </a:spcBef>
            </a:pPr>
            <a:r>
              <a:rPr lang="cs-CZ" altLang="cs-CZ" sz="2800" dirty="0" smtClean="0">
                <a:latin typeface="+mj-lt"/>
              </a:rPr>
              <a:t>V den, který byl sjednán jako den nástupu do práce, vzniká pracovní poměr.</a:t>
            </a:r>
          </a:p>
          <a:p>
            <a:pPr>
              <a:lnSpc>
                <a:spcPct val="100000"/>
              </a:lnSpc>
              <a:spcBef>
                <a:spcPts val="800"/>
              </a:spcBef>
            </a:pPr>
            <a:r>
              <a:rPr lang="cs-CZ" altLang="cs-CZ" sz="2800" dirty="0" smtClean="0">
                <a:latin typeface="+mj-lt"/>
              </a:rPr>
              <a:t>Pracovní poměr tedy nevzniká v den, kdy zaměstnanec fakticky poprvé přijde do práce.</a:t>
            </a:r>
          </a:p>
          <a:p>
            <a:pPr>
              <a:lnSpc>
                <a:spcPct val="100000"/>
              </a:lnSpc>
              <a:spcBef>
                <a:spcPts val="800"/>
              </a:spcBef>
            </a:pPr>
            <a:r>
              <a:rPr lang="cs-CZ" altLang="cs-CZ" sz="2800" dirty="0" smtClean="0">
                <a:latin typeface="+mj-lt"/>
              </a:rPr>
              <a:t>Zpravidla jde o přesné datum, ale není vyloučeno sjednat den nástupu do práce i jiným způsobem.</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12</a:t>
            </a:fld>
            <a:endParaRPr lang="cs-CZ"/>
          </a:p>
        </p:txBody>
      </p:sp>
    </p:spTree>
    <p:extLst>
      <p:ext uri="{BB962C8B-B14F-4D97-AF65-F5344CB8AC3E}">
        <p14:creationId xmlns:p14="http://schemas.microsoft.com/office/powerpoint/2010/main" val="819630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smlouva</a:t>
            </a:r>
          </a:p>
        </p:txBody>
      </p:sp>
      <p:sp>
        <p:nvSpPr>
          <p:cNvPr id="6" name="Zástupný symbol pro obsah 5"/>
          <p:cNvSpPr>
            <a:spLocks noGrp="1"/>
          </p:cNvSpPr>
          <p:nvPr>
            <p:ph idx="1"/>
          </p:nvPr>
        </p:nvSpPr>
        <p:spPr>
          <a:xfrm>
            <a:off x="467544" y="1567333"/>
            <a:ext cx="8229600" cy="4669979"/>
          </a:xfrm>
        </p:spPr>
        <p:txBody>
          <a:bodyPr>
            <a:normAutofit lnSpcReduction="10000"/>
          </a:bodyPr>
          <a:lstStyle/>
          <a:p>
            <a:pPr>
              <a:spcBef>
                <a:spcPts val="800"/>
              </a:spcBef>
            </a:pPr>
            <a:r>
              <a:rPr lang="cs-CZ" altLang="cs-CZ" sz="2600" dirty="0">
                <a:latin typeface="+mj-lt"/>
              </a:rPr>
              <a:t>Pracovní smlouva může obsahovat další </a:t>
            </a:r>
            <a:r>
              <a:rPr lang="cs-CZ" altLang="cs-CZ" sz="2600" dirty="0" smtClean="0">
                <a:latin typeface="+mj-lt"/>
              </a:rPr>
              <a:t>ujednání o:</a:t>
            </a:r>
            <a:endParaRPr lang="cs-CZ" altLang="cs-CZ" sz="2600" dirty="0">
              <a:latin typeface="+mj-lt"/>
            </a:endParaRPr>
          </a:p>
          <a:p>
            <a:pPr lvl="1">
              <a:spcBef>
                <a:spcPts val="800"/>
              </a:spcBef>
            </a:pPr>
            <a:r>
              <a:rPr lang="cs-CZ" altLang="cs-CZ" sz="2200" dirty="0" smtClean="0">
                <a:latin typeface="+mj-lt"/>
              </a:rPr>
              <a:t>výši mzdy,</a:t>
            </a:r>
            <a:endParaRPr lang="cs-CZ" altLang="cs-CZ" sz="2200" dirty="0">
              <a:latin typeface="+mj-lt"/>
            </a:endParaRPr>
          </a:p>
          <a:p>
            <a:pPr lvl="1">
              <a:spcBef>
                <a:spcPts val="800"/>
              </a:spcBef>
            </a:pPr>
            <a:r>
              <a:rPr lang="cs-CZ" altLang="cs-CZ" sz="2200" dirty="0">
                <a:latin typeface="+mj-lt"/>
              </a:rPr>
              <a:t>trvání pracovního </a:t>
            </a:r>
            <a:r>
              <a:rPr lang="cs-CZ" altLang="cs-CZ" sz="2200" dirty="0" smtClean="0">
                <a:latin typeface="+mj-lt"/>
              </a:rPr>
              <a:t>poměru,</a:t>
            </a:r>
            <a:endParaRPr lang="cs-CZ" altLang="cs-CZ" sz="2200" dirty="0">
              <a:latin typeface="+mj-lt"/>
            </a:endParaRPr>
          </a:p>
          <a:p>
            <a:pPr lvl="1">
              <a:spcBef>
                <a:spcPts val="800"/>
              </a:spcBef>
            </a:pPr>
            <a:r>
              <a:rPr lang="cs-CZ" altLang="cs-CZ" sz="2200" dirty="0">
                <a:latin typeface="+mj-lt"/>
              </a:rPr>
              <a:t>zkušební </a:t>
            </a:r>
            <a:r>
              <a:rPr lang="cs-CZ" altLang="cs-CZ" sz="2200" dirty="0" smtClean="0">
                <a:latin typeface="+mj-lt"/>
              </a:rPr>
              <a:t>době,</a:t>
            </a:r>
            <a:endParaRPr lang="cs-CZ" altLang="cs-CZ" sz="2200" dirty="0">
              <a:latin typeface="+mj-lt"/>
            </a:endParaRPr>
          </a:p>
          <a:p>
            <a:pPr lvl="1">
              <a:spcBef>
                <a:spcPts val="800"/>
              </a:spcBef>
            </a:pPr>
            <a:r>
              <a:rPr lang="cs-CZ" altLang="cs-CZ" sz="2200" dirty="0" smtClean="0">
                <a:latin typeface="+mj-lt"/>
              </a:rPr>
              <a:t>rozsahu </a:t>
            </a:r>
            <a:r>
              <a:rPr lang="cs-CZ" altLang="cs-CZ" sz="2200" dirty="0">
                <a:latin typeface="+mj-lt"/>
              </a:rPr>
              <a:t>pracovní </a:t>
            </a:r>
            <a:r>
              <a:rPr lang="cs-CZ" altLang="cs-CZ" sz="2200" dirty="0" smtClean="0">
                <a:latin typeface="+mj-lt"/>
              </a:rPr>
              <a:t>doby,</a:t>
            </a:r>
            <a:endParaRPr lang="cs-CZ" altLang="cs-CZ" sz="2200" dirty="0">
              <a:latin typeface="+mj-lt"/>
            </a:endParaRPr>
          </a:p>
          <a:p>
            <a:pPr lvl="1">
              <a:spcBef>
                <a:spcPts val="800"/>
              </a:spcBef>
            </a:pPr>
            <a:r>
              <a:rPr lang="cs-CZ" altLang="cs-CZ" sz="2200" dirty="0" smtClean="0">
                <a:latin typeface="+mj-lt"/>
              </a:rPr>
              <a:t>délce dovolené,</a:t>
            </a:r>
            <a:endParaRPr lang="cs-CZ" altLang="cs-CZ" sz="2200" dirty="0">
              <a:latin typeface="+mj-lt"/>
            </a:endParaRPr>
          </a:p>
          <a:p>
            <a:pPr lvl="1">
              <a:spcBef>
                <a:spcPts val="800"/>
              </a:spcBef>
            </a:pPr>
            <a:r>
              <a:rPr lang="cs-CZ" altLang="cs-CZ" sz="2200" dirty="0" smtClean="0">
                <a:latin typeface="+mj-lt"/>
              </a:rPr>
              <a:t>souhlasu </a:t>
            </a:r>
            <a:r>
              <a:rPr lang="cs-CZ" altLang="cs-CZ" sz="2200" dirty="0">
                <a:latin typeface="+mj-lt"/>
              </a:rPr>
              <a:t>zaměstnance s vysíláním na pracovní </a:t>
            </a:r>
            <a:r>
              <a:rPr lang="cs-CZ" altLang="cs-CZ" sz="2200" dirty="0" smtClean="0">
                <a:latin typeface="+mj-lt"/>
              </a:rPr>
              <a:t>cesty.</a:t>
            </a:r>
            <a:endParaRPr lang="cs-CZ" altLang="cs-CZ" sz="2200" dirty="0">
              <a:latin typeface="+mj-lt"/>
            </a:endParaRPr>
          </a:p>
          <a:p>
            <a:pPr>
              <a:spcBef>
                <a:spcPts val="800"/>
              </a:spcBef>
            </a:pPr>
            <a:r>
              <a:rPr lang="cs-CZ" altLang="cs-CZ" sz="2600" dirty="0" smtClean="0">
                <a:latin typeface="+mj-lt"/>
              </a:rPr>
              <a:t>Ujednání </a:t>
            </a:r>
            <a:r>
              <a:rPr lang="cs-CZ" altLang="cs-CZ" sz="2600" dirty="0">
                <a:latin typeface="+mj-lt"/>
              </a:rPr>
              <a:t>v pracovní smlouvě nesmí porušovat nebo obcházet </a:t>
            </a:r>
            <a:r>
              <a:rPr lang="cs-CZ" altLang="cs-CZ" sz="2600" dirty="0" smtClean="0">
                <a:latin typeface="+mj-lt"/>
              </a:rPr>
              <a:t>zákon.</a:t>
            </a:r>
            <a:endParaRPr lang="cs-CZ" altLang="cs-CZ" sz="2600" dirty="0">
              <a:latin typeface="+mj-lt"/>
            </a:endParaRPr>
          </a:p>
          <a:p>
            <a:pPr>
              <a:spcBef>
                <a:spcPts val="800"/>
              </a:spcBef>
            </a:pPr>
            <a:r>
              <a:rPr lang="cs-CZ" altLang="cs-CZ" sz="2600" dirty="0">
                <a:latin typeface="+mj-lt"/>
              </a:rPr>
              <a:t>Pracovní smlouva může být měněna jen se souhlasem obou </a:t>
            </a:r>
            <a:r>
              <a:rPr lang="cs-CZ" altLang="cs-CZ" sz="2600" dirty="0" smtClean="0">
                <a:latin typeface="+mj-lt"/>
              </a:rPr>
              <a:t>smluvních stran.</a:t>
            </a:r>
            <a:endParaRPr lang="cs-CZ" altLang="cs-CZ" sz="2600" dirty="0">
              <a:latin typeface="+mj-lt"/>
            </a:endParaRP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13</a:t>
            </a:fld>
            <a:endParaRPr lang="cs-CZ"/>
          </a:p>
        </p:txBody>
      </p:sp>
    </p:spTree>
    <p:extLst>
      <p:ext uri="{BB962C8B-B14F-4D97-AF65-F5344CB8AC3E}">
        <p14:creationId xmlns:p14="http://schemas.microsoft.com/office/powerpoint/2010/main" val="2189782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9388" y="404813"/>
            <a:ext cx="8785225" cy="792162"/>
          </a:xfrm>
          <a:noFill/>
          <a:extLst>
            <a:ext uri="{909E8E84-426E-40DD-AFC4-6F175D3DCCD1}">
              <a14:hiddenFill xmlns:a14="http://schemas.microsoft.com/office/drawing/2010/main">
                <a:solidFill>
                  <a:srgbClr val="FFFF99"/>
                </a:solidFill>
              </a14:hiddenFill>
            </a:ext>
          </a:extLst>
        </p:spPr>
        <p:txBody>
          <a:bodyPr/>
          <a:lstStyle/>
          <a:p>
            <a:r>
              <a:rPr lang="cs-CZ" altLang="cs-CZ" sz="3800" dirty="0">
                <a:solidFill>
                  <a:schemeClr val="tx2"/>
                </a:solidFill>
                <a:latin typeface="Calibri" pitchFamily="34" charset="0"/>
              </a:rPr>
              <a:t>Informování o obsahu pracovního poměru</a:t>
            </a:r>
          </a:p>
        </p:txBody>
      </p:sp>
      <p:sp>
        <p:nvSpPr>
          <p:cNvPr id="28675" name="Rectangle 3"/>
          <p:cNvSpPr>
            <a:spLocks noGrp="1" noChangeArrowheads="1"/>
          </p:cNvSpPr>
          <p:nvPr>
            <p:ph type="body" idx="1"/>
          </p:nvPr>
        </p:nvSpPr>
        <p:spPr>
          <a:xfrm>
            <a:off x="430213" y="1457325"/>
            <a:ext cx="8174235" cy="4851995"/>
          </a:xfrm>
        </p:spPr>
        <p:txBody>
          <a:bodyPr/>
          <a:lstStyle/>
          <a:p>
            <a:pPr>
              <a:spcBef>
                <a:spcPct val="30000"/>
              </a:spcBef>
            </a:pPr>
            <a:r>
              <a:rPr lang="cs-CZ" altLang="cs-CZ" sz="2200" dirty="0" smtClean="0"/>
              <a:t>Zaměstnavatel </a:t>
            </a:r>
            <a:r>
              <a:rPr lang="cs-CZ" altLang="cs-CZ" sz="2200" dirty="0"/>
              <a:t>musí zaměstnanci do 1 měsíce od vzniku pracovního poměru předat informace obsahující:</a:t>
            </a:r>
          </a:p>
          <a:p>
            <a:pPr lvl="1">
              <a:spcBef>
                <a:spcPct val="30000"/>
              </a:spcBef>
            </a:pPr>
            <a:r>
              <a:rPr lang="cs-CZ" altLang="cs-CZ" sz="2000" dirty="0"/>
              <a:t>jméno zaměstnance, název a sídlo nebo jméno zaměstnavatele,</a:t>
            </a:r>
          </a:p>
          <a:p>
            <a:pPr lvl="1">
              <a:spcBef>
                <a:spcPct val="30000"/>
              </a:spcBef>
            </a:pPr>
            <a:r>
              <a:rPr lang="cs-CZ" altLang="cs-CZ" sz="2000" dirty="0"/>
              <a:t>bližší označení druhu a místa výkonu práce,</a:t>
            </a:r>
          </a:p>
          <a:p>
            <a:pPr lvl="1">
              <a:spcBef>
                <a:spcPct val="30000"/>
              </a:spcBef>
            </a:pPr>
            <a:r>
              <a:rPr lang="cs-CZ" altLang="cs-CZ" sz="2000" dirty="0"/>
              <a:t>údaj o délce dovolené, popřípadě uvedení způsobu určování dovolené,</a:t>
            </a:r>
          </a:p>
          <a:p>
            <a:pPr lvl="1">
              <a:spcBef>
                <a:spcPct val="30000"/>
              </a:spcBef>
            </a:pPr>
            <a:r>
              <a:rPr lang="cs-CZ" altLang="cs-CZ" sz="2000" dirty="0"/>
              <a:t>údaj o výpovědních dobách, </a:t>
            </a:r>
          </a:p>
          <a:p>
            <a:pPr lvl="1">
              <a:spcBef>
                <a:spcPct val="30000"/>
              </a:spcBef>
            </a:pPr>
            <a:r>
              <a:rPr lang="cs-CZ" altLang="cs-CZ" sz="2000" dirty="0"/>
              <a:t>údaj o týdenní pracovní době a jejím rozvržení, </a:t>
            </a:r>
          </a:p>
          <a:p>
            <a:pPr lvl="1">
              <a:spcBef>
                <a:spcPct val="30000"/>
              </a:spcBef>
            </a:pPr>
            <a:r>
              <a:rPr lang="cs-CZ" altLang="cs-CZ" sz="2000" dirty="0"/>
              <a:t>údaj o mzdě (platu), způsobu odměňování, termínu, místu a způsobu vyplácení mzdy (platu),</a:t>
            </a:r>
          </a:p>
          <a:p>
            <a:pPr lvl="1">
              <a:spcBef>
                <a:spcPct val="30000"/>
              </a:spcBef>
            </a:pPr>
            <a:r>
              <a:rPr lang="cs-CZ" altLang="cs-CZ" sz="2000" dirty="0"/>
              <a:t>údaj o kolektivních smlouvách,</a:t>
            </a:r>
          </a:p>
          <a:p>
            <a:pPr>
              <a:spcBef>
                <a:spcPct val="30000"/>
              </a:spcBef>
              <a:buFont typeface="Wingdings" pitchFamily="2" charset="2"/>
              <a:buNone/>
            </a:pPr>
            <a:r>
              <a:rPr lang="cs-CZ" altLang="cs-CZ" sz="2000" dirty="0"/>
              <a:t>	</a:t>
            </a:r>
            <a:r>
              <a:rPr lang="cs-CZ" altLang="cs-CZ" sz="2200" dirty="0"/>
              <a:t>pokud tyto informace nejsou uvedeny již v pracovní smlouvě.</a:t>
            </a:r>
          </a:p>
        </p:txBody>
      </p:sp>
    </p:spTree>
    <p:extLst>
      <p:ext uri="{BB962C8B-B14F-4D97-AF65-F5344CB8AC3E}">
        <p14:creationId xmlns:p14="http://schemas.microsoft.com/office/powerpoint/2010/main" val="42056433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Zkušební doba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altLang="cs-CZ" sz="2600" dirty="0" smtClean="0">
                <a:latin typeface="+mj-lt"/>
              </a:rPr>
              <a:t>Je-li sjednána zkušební doba, nesmí </a:t>
            </a:r>
            <a:r>
              <a:rPr lang="cs-CZ" altLang="cs-CZ" sz="2600" dirty="0">
                <a:latin typeface="+mj-lt"/>
              </a:rPr>
              <a:t>být delší než 3 </a:t>
            </a:r>
            <a:r>
              <a:rPr lang="cs-CZ" altLang="cs-CZ" sz="2600" dirty="0" smtClean="0">
                <a:latin typeface="+mj-lt"/>
              </a:rPr>
              <a:t>měsíce.</a:t>
            </a:r>
          </a:p>
          <a:p>
            <a:pPr>
              <a:spcBef>
                <a:spcPts val="800"/>
              </a:spcBef>
            </a:pPr>
            <a:r>
              <a:rPr lang="cs-CZ" altLang="cs-CZ" sz="2600" dirty="0" smtClean="0">
                <a:latin typeface="+mj-lt"/>
              </a:rPr>
              <a:t>S vedoucími zaměstnanci lze sjednat zkušební dobu v délce až 6 měsíců.</a:t>
            </a:r>
            <a:endParaRPr lang="cs-CZ" altLang="cs-CZ" sz="2600" dirty="0">
              <a:latin typeface="+mj-lt"/>
            </a:endParaRPr>
          </a:p>
          <a:p>
            <a:pPr>
              <a:spcBef>
                <a:spcPts val="800"/>
              </a:spcBef>
            </a:pPr>
            <a:r>
              <a:rPr lang="cs-CZ" altLang="cs-CZ" sz="2600" dirty="0" smtClean="0">
                <a:latin typeface="+mj-lt"/>
              </a:rPr>
              <a:t>Zkušební doba musí být sjednána nejpozději v den, který byl sjednán jako den nástupu do práce.</a:t>
            </a:r>
            <a:endParaRPr lang="cs-CZ" altLang="cs-CZ" sz="2600" dirty="0">
              <a:latin typeface="+mj-lt"/>
            </a:endParaRPr>
          </a:p>
          <a:p>
            <a:pPr>
              <a:spcBef>
                <a:spcPts val="800"/>
              </a:spcBef>
            </a:pPr>
            <a:r>
              <a:rPr lang="cs-CZ" altLang="cs-CZ" sz="2600" dirty="0" smtClean="0">
                <a:latin typeface="+mj-lt"/>
              </a:rPr>
              <a:t>Zkušební doba se prodlužuje o dobu:</a:t>
            </a:r>
          </a:p>
          <a:p>
            <a:pPr lvl="1">
              <a:spcBef>
                <a:spcPts val="800"/>
              </a:spcBef>
            </a:pPr>
            <a:r>
              <a:rPr lang="cs-CZ" altLang="cs-CZ" sz="2200" dirty="0" smtClean="0">
                <a:latin typeface="+mj-lt"/>
              </a:rPr>
              <a:t>celodenních překážek v práci,</a:t>
            </a:r>
          </a:p>
          <a:p>
            <a:pPr lvl="1">
              <a:spcBef>
                <a:spcPts val="800"/>
              </a:spcBef>
            </a:pPr>
            <a:r>
              <a:rPr lang="cs-CZ" altLang="cs-CZ" sz="2200" dirty="0" smtClean="0">
                <a:latin typeface="+mj-lt"/>
              </a:rPr>
              <a:t>celodenní čerpání dovolené.</a:t>
            </a:r>
            <a:endParaRPr lang="cs-CZ" altLang="cs-CZ" sz="2200" dirty="0">
              <a:latin typeface="+mj-lt"/>
            </a:endParaRP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15</a:t>
            </a:fld>
            <a:endParaRPr lang="cs-CZ"/>
          </a:p>
        </p:txBody>
      </p:sp>
    </p:spTree>
    <p:extLst>
      <p:ext uri="{BB962C8B-B14F-4D97-AF65-F5344CB8AC3E}">
        <p14:creationId xmlns:p14="http://schemas.microsoft.com/office/powerpoint/2010/main" val="210028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Pracovní poměr na dobu určitou</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altLang="cs-CZ" sz="2000" dirty="0" smtClean="0"/>
              <a:t>Je-li pracovní poměr sjednán s tím, že má po uplynutí určité doby skončit, jde o pracovní poměr na dobu určitou.</a:t>
            </a:r>
          </a:p>
          <a:p>
            <a:pPr>
              <a:spcBef>
                <a:spcPts val="800"/>
              </a:spcBef>
            </a:pPr>
            <a:r>
              <a:rPr lang="cs-CZ" altLang="cs-CZ" sz="2000" dirty="0" smtClean="0"/>
              <a:t>Doba určitá nesmí trvat déle, než 3 roky.</a:t>
            </a:r>
          </a:p>
          <a:p>
            <a:pPr>
              <a:spcBef>
                <a:spcPts val="800"/>
              </a:spcBef>
            </a:pPr>
            <a:r>
              <a:rPr lang="cs-CZ" altLang="cs-CZ" sz="2000" dirty="0" smtClean="0"/>
              <a:t>Sjednání pracovního poměru na dobu určitou lze mezi týmiž smluvními stranami opakovat nejvýše dvakrát. Celkem smí být tedy pracovní poměr sjednán až třikrát po sobě.</a:t>
            </a:r>
          </a:p>
          <a:p>
            <a:pPr>
              <a:spcBef>
                <a:spcPts val="800"/>
              </a:spcBef>
            </a:pPr>
            <a:r>
              <a:rPr lang="cs-CZ" altLang="cs-CZ" sz="2000" dirty="0" smtClean="0"/>
              <a:t>Za </a:t>
            </a:r>
            <a:r>
              <a:rPr lang="cs-CZ" altLang="cs-CZ" sz="2000" dirty="0"/>
              <a:t>opakování pracovního poměru na dobu určitou se </a:t>
            </a:r>
            <a:r>
              <a:rPr lang="cs-CZ" altLang="cs-CZ" sz="2000" dirty="0" smtClean="0"/>
              <a:t>považuje i </a:t>
            </a:r>
            <a:r>
              <a:rPr lang="cs-CZ" altLang="cs-CZ" sz="2000" dirty="0"/>
              <a:t>jeho </a:t>
            </a:r>
            <a:r>
              <a:rPr lang="cs-CZ" altLang="cs-CZ" sz="2000" dirty="0" smtClean="0"/>
              <a:t>prodloužení.</a:t>
            </a:r>
            <a:endParaRPr lang="cs-CZ" altLang="cs-CZ" sz="2000" dirty="0"/>
          </a:p>
          <a:p>
            <a:pPr>
              <a:spcBef>
                <a:spcPts val="800"/>
              </a:spcBef>
            </a:pPr>
            <a:r>
              <a:rPr lang="cs-CZ" altLang="cs-CZ" sz="2000" dirty="0" smtClean="0"/>
              <a:t>Jestliže </a:t>
            </a:r>
            <a:r>
              <a:rPr lang="cs-CZ" altLang="cs-CZ" sz="2000" dirty="0"/>
              <a:t>od skončení předchozího pracovního poměru na dobu určitou uplyne doba 3 let, k předchozímu pracovnímu poměru na dobu určitou mezi týmiž smluvními stranami se </a:t>
            </a:r>
            <a:r>
              <a:rPr lang="cs-CZ" altLang="cs-CZ" sz="2000" dirty="0" smtClean="0"/>
              <a:t>nepřihlíží.</a:t>
            </a:r>
            <a:endParaRPr lang="cs-CZ" altLang="cs-CZ" sz="2200" dirty="0">
              <a:latin typeface="+mj-lt"/>
            </a:endParaRP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16</a:t>
            </a:fld>
            <a:endParaRPr lang="cs-CZ"/>
          </a:p>
        </p:txBody>
      </p:sp>
    </p:spTree>
    <p:extLst>
      <p:ext uri="{BB962C8B-B14F-4D97-AF65-F5344CB8AC3E}">
        <p14:creationId xmlns:p14="http://schemas.microsoft.com/office/powerpoint/2010/main" val="1885346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sz="2000" dirty="0" smtClean="0"/>
              <a:t>Výše uvedená pravidla neplatí, pokud jsou u </a:t>
            </a:r>
            <a:r>
              <a:rPr lang="cs-CZ" sz="2000" dirty="0"/>
              <a:t>zaměstnavatele dány vážné provozní důvody nebo důvody spočívající ve zvláštní povaze práce, na jejichž základě nelze na zaměstnavateli spravedlivě požadovat, aby zaměstnanci, který má tuto práci vykonávat, navrhl založení pracovního poměru na dobu </a:t>
            </a:r>
            <a:r>
              <a:rPr lang="cs-CZ" sz="2000" dirty="0" smtClean="0"/>
              <a:t>neurčitou.</a:t>
            </a:r>
          </a:p>
          <a:p>
            <a:pPr>
              <a:spcBef>
                <a:spcPts val="800"/>
              </a:spcBef>
            </a:pPr>
            <a:r>
              <a:rPr lang="cs-CZ" sz="2000" dirty="0" smtClean="0"/>
              <a:t>V takovémto případě se uplatní jiný postup, pokud dohoda zaměstnavatele s odborovou organizací upraví:</a:t>
            </a:r>
          </a:p>
          <a:p>
            <a:pPr lvl="1">
              <a:spcBef>
                <a:spcPts val="800"/>
              </a:spcBef>
            </a:pPr>
            <a:r>
              <a:rPr lang="cs-CZ" sz="1600" dirty="0" smtClean="0"/>
              <a:t>bližší </a:t>
            </a:r>
            <a:r>
              <a:rPr lang="cs-CZ" sz="1600" dirty="0"/>
              <a:t>vymezení </a:t>
            </a:r>
            <a:r>
              <a:rPr lang="cs-CZ" sz="1600" dirty="0" smtClean="0"/>
              <a:t>důvodů,</a:t>
            </a:r>
          </a:p>
          <a:p>
            <a:pPr lvl="1">
              <a:spcBef>
                <a:spcPts val="800"/>
              </a:spcBef>
            </a:pPr>
            <a:r>
              <a:rPr lang="cs-CZ" sz="1600" dirty="0" smtClean="0"/>
              <a:t>pravidla </a:t>
            </a:r>
            <a:r>
              <a:rPr lang="cs-CZ" sz="1600" dirty="0"/>
              <a:t>jiného postupu zaměstnavatele při sjednávání a opakování </a:t>
            </a:r>
            <a:r>
              <a:rPr lang="cs-CZ" sz="1600" dirty="0" smtClean="0"/>
              <a:t> pracovního </a:t>
            </a:r>
            <a:r>
              <a:rPr lang="cs-CZ" sz="1600" dirty="0"/>
              <a:t>poměru na dobu určitou,</a:t>
            </a:r>
          </a:p>
          <a:p>
            <a:pPr lvl="1">
              <a:spcBef>
                <a:spcPts val="800"/>
              </a:spcBef>
            </a:pPr>
            <a:r>
              <a:rPr lang="cs-CZ" sz="1600" dirty="0" smtClean="0"/>
              <a:t>okruh </a:t>
            </a:r>
            <a:r>
              <a:rPr lang="cs-CZ" sz="1600" dirty="0"/>
              <a:t>zaměstnanců zaměstnavatele, kterých se bude jiný </a:t>
            </a:r>
            <a:r>
              <a:rPr lang="cs-CZ" sz="1600" dirty="0" smtClean="0"/>
              <a:t>postup </a:t>
            </a:r>
            <a:r>
              <a:rPr lang="cs-CZ" sz="1600" dirty="0"/>
              <a:t>týkat,</a:t>
            </a:r>
          </a:p>
          <a:p>
            <a:pPr lvl="1">
              <a:spcBef>
                <a:spcPts val="800"/>
              </a:spcBef>
            </a:pPr>
            <a:r>
              <a:rPr lang="cs-CZ" sz="1600" dirty="0" smtClean="0"/>
              <a:t>dobu</a:t>
            </a:r>
            <a:r>
              <a:rPr lang="cs-CZ" sz="1600" dirty="0"/>
              <a:t>, na kterou se tato dohoda uzavírá.</a:t>
            </a:r>
          </a:p>
          <a:p>
            <a:pPr>
              <a:spcBef>
                <a:spcPts val="800"/>
              </a:spcBef>
            </a:pPr>
            <a:r>
              <a:rPr lang="cs-CZ" sz="2000" dirty="0" smtClean="0"/>
              <a:t>Pokud u zaměstnavatele nepůsobí odborová organizace, může být dohoda nahrazena vnitřním předpisem.</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17</a:t>
            </a:fld>
            <a:endParaRPr lang="cs-CZ" dirty="0"/>
          </a:p>
        </p:txBody>
      </p:sp>
    </p:spTree>
    <p:extLst>
      <p:ext uri="{BB962C8B-B14F-4D97-AF65-F5344CB8AC3E}">
        <p14:creationId xmlns:p14="http://schemas.microsoft.com/office/powerpoint/2010/main" val="3109266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567333"/>
            <a:ext cx="8229600" cy="4597971"/>
          </a:xfrm>
        </p:spPr>
        <p:txBody>
          <a:bodyPr/>
          <a:lstStyle/>
          <a:p>
            <a:pPr>
              <a:spcBef>
                <a:spcPts val="800"/>
              </a:spcBef>
            </a:pPr>
            <a:r>
              <a:rPr lang="cs-CZ" sz="2400" dirty="0" smtClean="0"/>
              <a:t>Pokud byl se zaměstnancem sjednán pracovní poměr na dobu určitou v rozporu se zákonem, mění se v pracovní poměr na dobu neurčitou, pokud zaměstnanec před uplynutím doby trvání pracovního poměru písemně sdělil zaměstnavateli, že trvá na dalším zaměstnávání.</a:t>
            </a:r>
          </a:p>
          <a:p>
            <a:pPr>
              <a:spcBef>
                <a:spcPts val="800"/>
              </a:spcBef>
            </a:pPr>
            <a:r>
              <a:rPr lang="cs-CZ" sz="2400" dirty="0" smtClean="0"/>
              <a:t>Kdyby zaměstnanec nesdělil, že trvá na dalším zaměstnávání, pracovní poměr uplynutím sjednané doby skončí.</a:t>
            </a:r>
          </a:p>
          <a:p>
            <a:pPr>
              <a:spcBef>
                <a:spcPts val="800"/>
              </a:spcBef>
            </a:pPr>
            <a:r>
              <a:rPr lang="cs-CZ" sz="2400" dirty="0" smtClean="0"/>
              <a:t>Pracovní poměr původně sjednaný na dobu určitou se ze zákona mění v dobu neurčitou v případě, že:</a:t>
            </a:r>
          </a:p>
          <a:p>
            <a:pPr lvl="1">
              <a:spcBef>
                <a:spcPts val="800"/>
              </a:spcBef>
            </a:pPr>
            <a:r>
              <a:rPr lang="cs-CZ" sz="2000" dirty="0" smtClean="0"/>
              <a:t>zaměstnanec pokračuje v konání prací i po uplynutí sjednané doby,</a:t>
            </a:r>
          </a:p>
          <a:p>
            <a:pPr lvl="1">
              <a:spcBef>
                <a:spcPts val="800"/>
              </a:spcBef>
            </a:pPr>
            <a:r>
              <a:rPr lang="cs-CZ" sz="2000" dirty="0" smtClean="0"/>
              <a:t>s vědomím zaměstnavatele.</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18</a:t>
            </a:fld>
            <a:endParaRPr lang="cs-CZ" dirty="0"/>
          </a:p>
        </p:txBody>
      </p:sp>
    </p:spTree>
    <p:extLst>
      <p:ext uri="{BB962C8B-B14F-4D97-AF65-F5344CB8AC3E}">
        <p14:creationId xmlns:p14="http://schemas.microsoft.com/office/powerpoint/2010/main" val="946144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Změny pracovního poměru</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sz="2400" dirty="0"/>
              <a:t>Pracovní poměr může být změněn:</a:t>
            </a:r>
          </a:p>
          <a:p>
            <a:pPr lvl="1">
              <a:spcBef>
                <a:spcPts val="800"/>
              </a:spcBef>
            </a:pPr>
            <a:r>
              <a:rPr lang="cs-CZ" sz="2000" dirty="0"/>
              <a:t>v osobě (pouze na straně zaměstnavatele),</a:t>
            </a:r>
          </a:p>
          <a:p>
            <a:pPr lvl="1">
              <a:spcBef>
                <a:spcPts val="800"/>
              </a:spcBef>
            </a:pPr>
            <a:r>
              <a:rPr lang="cs-CZ" sz="2000" dirty="0"/>
              <a:t>v obsahu.</a:t>
            </a:r>
          </a:p>
          <a:p>
            <a:pPr>
              <a:spcBef>
                <a:spcPts val="800"/>
              </a:spcBef>
            </a:pPr>
            <a:r>
              <a:rPr lang="cs-CZ" sz="2400" dirty="0" smtClean="0"/>
              <a:t>Ke změně v osobě dochází v souvislosti s přechodem práv a povinností z pracovněprávních vztahů.</a:t>
            </a:r>
          </a:p>
          <a:p>
            <a:pPr>
              <a:spcBef>
                <a:spcPts val="800"/>
              </a:spcBef>
            </a:pPr>
            <a:r>
              <a:rPr lang="cs-CZ" sz="2400" dirty="0" smtClean="0"/>
              <a:t>Změna v obsahu nastává v důsledku:</a:t>
            </a:r>
          </a:p>
          <a:p>
            <a:pPr lvl="1">
              <a:spcBef>
                <a:spcPts val="800"/>
              </a:spcBef>
            </a:pPr>
            <a:r>
              <a:rPr lang="cs-CZ" sz="2000" dirty="0" smtClean="0"/>
              <a:t>změny pracovní smlouvy,</a:t>
            </a:r>
          </a:p>
          <a:p>
            <a:pPr lvl="1">
              <a:spcBef>
                <a:spcPts val="800"/>
              </a:spcBef>
            </a:pPr>
            <a:r>
              <a:rPr lang="cs-CZ" sz="2000" dirty="0" smtClean="0"/>
              <a:t>vyslání na pracovní cestu,</a:t>
            </a:r>
          </a:p>
          <a:p>
            <a:pPr lvl="1">
              <a:spcBef>
                <a:spcPts val="800"/>
              </a:spcBef>
            </a:pPr>
            <a:r>
              <a:rPr lang="cs-CZ" sz="2000" dirty="0" smtClean="0"/>
              <a:t>přeložení do jiného místa výkonu práce,</a:t>
            </a:r>
          </a:p>
          <a:p>
            <a:pPr lvl="1">
              <a:spcBef>
                <a:spcPts val="800"/>
              </a:spcBef>
            </a:pPr>
            <a:r>
              <a:rPr lang="cs-CZ" sz="2000" dirty="0" smtClean="0"/>
              <a:t>převedení na jinou práci,</a:t>
            </a:r>
          </a:p>
          <a:p>
            <a:pPr lvl="1">
              <a:spcBef>
                <a:spcPts val="800"/>
              </a:spcBef>
            </a:pPr>
            <a:r>
              <a:rPr lang="cs-CZ" sz="2000" dirty="0" smtClean="0"/>
              <a:t>dočasného přidělení.</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19</a:t>
            </a:fld>
            <a:endParaRPr lang="cs-CZ" dirty="0"/>
          </a:p>
        </p:txBody>
      </p:sp>
    </p:spTree>
    <p:extLst>
      <p:ext uri="{BB962C8B-B14F-4D97-AF65-F5344CB8AC3E}">
        <p14:creationId xmlns:p14="http://schemas.microsoft.com/office/powerpoint/2010/main" val="1993110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Vznik </a:t>
            </a:r>
            <a:r>
              <a:rPr lang="cs-CZ" sz="3800" dirty="0" smtClean="0">
                <a:solidFill>
                  <a:schemeClr val="tx2"/>
                </a:solidFill>
                <a:latin typeface="Calibri" pitchFamily="34" charset="0"/>
              </a:rPr>
              <a:t>pracovního </a:t>
            </a:r>
            <a:r>
              <a:rPr lang="cs-CZ" sz="3800" dirty="0">
                <a:solidFill>
                  <a:schemeClr val="tx2"/>
                </a:solidFill>
                <a:latin typeface="Calibri" pitchFamily="34" charset="0"/>
              </a:rPr>
              <a:t>poměru</a:t>
            </a:r>
          </a:p>
        </p:txBody>
      </p:sp>
      <p:sp>
        <p:nvSpPr>
          <p:cNvPr id="6" name="Zástupný symbol pro obsah 5"/>
          <p:cNvSpPr>
            <a:spLocks noGrp="1"/>
          </p:cNvSpPr>
          <p:nvPr>
            <p:ph idx="1"/>
          </p:nvPr>
        </p:nvSpPr>
        <p:spPr>
          <a:xfrm>
            <a:off x="467544" y="1412776"/>
            <a:ext cx="8229600" cy="4525963"/>
          </a:xfrm>
        </p:spPr>
        <p:txBody>
          <a:bodyPr/>
          <a:lstStyle/>
          <a:p>
            <a:pPr>
              <a:lnSpc>
                <a:spcPct val="100000"/>
              </a:lnSpc>
              <a:spcBef>
                <a:spcPts val="800"/>
              </a:spcBef>
            </a:pPr>
            <a:r>
              <a:rPr lang="cs-CZ" altLang="cs-CZ" sz="2400" dirty="0" smtClean="0"/>
              <a:t>Postup při výběru nových zaměstnanců volí sám zaměstnavatel, pokud není ve výjimečných případech přímo upraven zákonem.</a:t>
            </a:r>
          </a:p>
          <a:p>
            <a:pPr>
              <a:lnSpc>
                <a:spcPct val="100000"/>
              </a:lnSpc>
              <a:spcBef>
                <a:spcPts val="800"/>
              </a:spcBef>
            </a:pPr>
            <a:r>
              <a:rPr lang="cs-CZ" altLang="cs-CZ" sz="2400" dirty="0" smtClean="0"/>
              <a:t>Zaměstnavatel sám stanovuje požadavky kladené na zaměstnance a další kritéria pro výběr vhodného uchazeče.</a:t>
            </a:r>
          </a:p>
          <a:p>
            <a:pPr>
              <a:lnSpc>
                <a:spcPct val="100000"/>
              </a:lnSpc>
              <a:spcBef>
                <a:spcPts val="800"/>
              </a:spcBef>
            </a:pPr>
            <a:r>
              <a:rPr lang="cs-CZ" altLang="cs-CZ" sz="2400" dirty="0" smtClean="0"/>
              <a:t>Nesmí se dopustit diskriminace nebo nerovného zacházení.</a:t>
            </a:r>
          </a:p>
          <a:p>
            <a:pPr>
              <a:lnSpc>
                <a:spcPct val="100000"/>
              </a:lnSpc>
              <a:spcBef>
                <a:spcPts val="800"/>
              </a:spcBef>
            </a:pPr>
            <a:r>
              <a:rPr lang="cs-CZ" altLang="cs-CZ" sz="2400" dirty="0" smtClean="0"/>
              <a:t>Odmítnutého uchazeče nemusí zaměstnavatel informovat o důvodech odmítnutí.</a:t>
            </a:r>
          </a:p>
          <a:p>
            <a:pPr>
              <a:lnSpc>
                <a:spcPct val="100000"/>
              </a:lnSpc>
              <a:spcBef>
                <a:spcPts val="800"/>
              </a:spcBef>
            </a:pPr>
            <a:endParaRPr lang="cs-CZ"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a:t>
            </a:fld>
            <a:endParaRPr lang="cs-CZ"/>
          </a:p>
        </p:txBody>
      </p:sp>
    </p:spTree>
    <p:extLst>
      <p:ext uri="{BB962C8B-B14F-4D97-AF65-F5344CB8AC3E}">
        <p14:creationId xmlns:p14="http://schemas.microsoft.com/office/powerpoint/2010/main" val="4191625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Změna pracovní smlouvy</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sz="2400" dirty="0" smtClean="0"/>
              <a:t>Cokoli bylo sjednáno v pracovní smlouvě, může být změněno jen dohodou obou smluvních stran.</a:t>
            </a:r>
          </a:p>
          <a:p>
            <a:pPr>
              <a:spcBef>
                <a:spcPts val="800"/>
              </a:spcBef>
            </a:pPr>
            <a:r>
              <a:rPr lang="cs-CZ" sz="2400" dirty="0" smtClean="0"/>
              <a:t>Dohoda o změně pracovní smlouvy (dodatek k pracovní smlouvě) musí být provedena písemně.</a:t>
            </a:r>
          </a:p>
          <a:p>
            <a:pPr>
              <a:spcBef>
                <a:spcPts val="800"/>
              </a:spcBef>
            </a:pPr>
            <a:r>
              <a:rPr lang="cs-CZ" sz="2400" dirty="0" smtClean="0"/>
              <a:t>Změnou lze nahradit, doplnit nebo zrušit určité ujednání v pracovní smlouvě.</a:t>
            </a:r>
          </a:p>
          <a:p>
            <a:pPr>
              <a:spcBef>
                <a:spcPts val="800"/>
              </a:spcBef>
            </a:pPr>
            <a:r>
              <a:rPr lang="cs-CZ" sz="2400" dirty="0" smtClean="0"/>
              <a:t>Změnu pracovní smlouvy lze přijmout jako trvalou nebo dočasnou.</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20</a:t>
            </a:fld>
            <a:endParaRPr lang="cs-CZ" dirty="0"/>
          </a:p>
        </p:txBody>
      </p:sp>
    </p:spTree>
    <p:extLst>
      <p:ext uri="{BB962C8B-B14F-4D97-AF65-F5344CB8AC3E}">
        <p14:creationId xmlns:p14="http://schemas.microsoft.com/office/powerpoint/2010/main" val="746801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Pracovní cesta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altLang="cs-CZ" sz="2000" dirty="0"/>
              <a:t>Časově omezené vyslání zaměstnance zaměstnavatelem k výkonu práce mimo sjednané místo výkonu práce.</a:t>
            </a:r>
          </a:p>
          <a:p>
            <a:pPr>
              <a:spcBef>
                <a:spcPts val="800"/>
              </a:spcBef>
            </a:pPr>
            <a:r>
              <a:rPr lang="cs-CZ" altLang="cs-CZ" sz="2000" dirty="0"/>
              <a:t>Na pracovní cestu může být zaměstnanec vyslán jen na základě dohody. Dohoda může být obsažena přímo v pracovní smlouvě.</a:t>
            </a:r>
          </a:p>
          <a:p>
            <a:pPr>
              <a:spcBef>
                <a:spcPts val="800"/>
              </a:spcBef>
            </a:pPr>
            <a:r>
              <a:rPr lang="cs-CZ" altLang="cs-CZ" sz="2000" dirty="0"/>
              <a:t>S každým jednotlivým vysláním na pracovní cestu musí souhlasit:</a:t>
            </a:r>
          </a:p>
          <a:p>
            <a:pPr lvl="1">
              <a:spcBef>
                <a:spcPts val="800"/>
              </a:spcBef>
            </a:pPr>
            <a:r>
              <a:rPr lang="cs-CZ" altLang="cs-CZ" sz="1800" dirty="0"/>
              <a:t>těhotná zaměstnankyně,</a:t>
            </a:r>
          </a:p>
          <a:p>
            <a:pPr lvl="1">
              <a:spcBef>
                <a:spcPts val="800"/>
              </a:spcBef>
            </a:pPr>
            <a:r>
              <a:rPr lang="cs-CZ" altLang="cs-CZ" sz="1800" dirty="0"/>
              <a:t>zaměstnanec pečující o dítě ve věku do 8 let,</a:t>
            </a:r>
          </a:p>
          <a:p>
            <a:pPr lvl="1">
              <a:spcBef>
                <a:spcPts val="800"/>
              </a:spcBef>
            </a:pPr>
            <a:r>
              <a:rPr lang="cs-CZ" altLang="cs-CZ" sz="1800" dirty="0"/>
              <a:t>osamělý zaměstnanec pečující o dítě ve věku do 15 let,</a:t>
            </a:r>
          </a:p>
          <a:p>
            <a:pPr lvl="1">
              <a:spcBef>
                <a:spcPts val="800"/>
              </a:spcBef>
            </a:pPr>
            <a:r>
              <a:rPr lang="cs-CZ" altLang="cs-CZ" sz="1800" dirty="0"/>
              <a:t>Zaměstnanec pečující o osobu závislou na pomoci jiné osoby.</a:t>
            </a:r>
          </a:p>
          <a:p>
            <a:pPr>
              <a:spcBef>
                <a:spcPts val="800"/>
              </a:spcBef>
            </a:pPr>
            <a:r>
              <a:rPr lang="cs-CZ" altLang="cs-CZ" sz="2000" dirty="0"/>
              <a:t>Na pracovní cestu vysílá zaměstnance vedoucí zaměstnanec</a:t>
            </a:r>
            <a:r>
              <a:rPr lang="en-US" altLang="cs-CZ" sz="2000" dirty="0"/>
              <a:t>;</a:t>
            </a:r>
            <a:r>
              <a:rPr lang="cs-CZ" altLang="cs-CZ" sz="2000" dirty="0"/>
              <a:t> k vyslání zpravidla slouží cestovní příkaz.</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21</a:t>
            </a:fld>
            <a:endParaRPr lang="cs-CZ" dirty="0"/>
          </a:p>
        </p:txBody>
      </p:sp>
    </p:spTree>
    <p:extLst>
      <p:ext uri="{BB962C8B-B14F-4D97-AF65-F5344CB8AC3E}">
        <p14:creationId xmlns:p14="http://schemas.microsoft.com/office/powerpoint/2010/main" val="2991960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Zástupný symbol pro obsah 2"/>
          <p:cNvSpPr>
            <a:spLocks noGrp="1"/>
          </p:cNvSpPr>
          <p:nvPr>
            <p:ph idx="4294967295"/>
          </p:nvPr>
        </p:nvSpPr>
        <p:spPr>
          <a:xfrm>
            <a:off x="395288" y="2708920"/>
            <a:ext cx="8229600" cy="2835300"/>
          </a:xfrm>
        </p:spPr>
        <p:txBody>
          <a:bodyPr/>
          <a:lstStyle/>
          <a:p>
            <a:pPr marL="0" indent="0" algn="ctr">
              <a:buNone/>
            </a:pPr>
            <a:r>
              <a:rPr lang="cs-CZ" altLang="ja-JP" sz="4000" dirty="0" smtClean="0"/>
              <a:t>Děkuji za pozornost</a:t>
            </a:r>
            <a:endParaRPr lang="cs-CZ" sz="4000" dirty="0"/>
          </a:p>
        </p:txBody>
      </p:sp>
      <p:sp>
        <p:nvSpPr>
          <p:cNvPr id="5" name="Zástupný symbol pro číslo snímku 4"/>
          <p:cNvSpPr txBox="1">
            <a:spLocks noGrp="1"/>
          </p:cNvSpPr>
          <p:nvPr/>
        </p:nvSpPr>
        <p:spPr>
          <a:xfrm>
            <a:off x="6659563" y="6237288"/>
            <a:ext cx="2133600" cy="365125"/>
          </a:xfrm>
          <a:prstGeom prst="rect">
            <a:avLst/>
          </a:prstGeom>
          <a:noFill/>
        </p:spPr>
        <p:txBody>
          <a:bodyPr anchor="ctr"/>
          <a:lstStyle/>
          <a:p>
            <a:pPr algn="r" fontAlgn="auto">
              <a:spcBef>
                <a:spcPts val="0"/>
              </a:spcBef>
              <a:spcAft>
                <a:spcPts val="0"/>
              </a:spcAft>
              <a:defRPr/>
            </a:pPr>
            <a:fld id="{8289E66D-78DC-47AF-ADB8-9126943C8DBC}" type="slidenum">
              <a:rPr lang="cs-CZ" sz="1200">
                <a:solidFill>
                  <a:schemeClr val="tx1">
                    <a:tint val="75000"/>
                  </a:schemeClr>
                </a:solidFill>
                <a:latin typeface="+mn-lt"/>
              </a:rPr>
              <a:pPr algn="r" fontAlgn="auto">
                <a:spcBef>
                  <a:spcPts val="0"/>
                </a:spcBef>
                <a:spcAft>
                  <a:spcPts val="0"/>
                </a:spcAft>
                <a:defRPr/>
              </a:pPr>
              <a:t>22</a:t>
            </a:fld>
            <a:endParaRPr lang="cs-CZ" sz="1200">
              <a:solidFill>
                <a:schemeClr val="tx1">
                  <a:tint val="75000"/>
                </a:schemeClr>
              </a:solidFill>
              <a:latin typeface="+mn-lt"/>
            </a:endParaRPr>
          </a:p>
        </p:txBody>
      </p:sp>
      <p:sp>
        <p:nvSpPr>
          <p:cNvPr id="178180" name="Nadpis 1"/>
          <p:cNvSpPr>
            <a:spLocks/>
          </p:cNvSpPr>
          <p:nvPr/>
        </p:nvSpPr>
        <p:spPr bwMode="auto">
          <a:xfrm>
            <a:off x="395288" y="476250"/>
            <a:ext cx="8229600" cy="1143000"/>
          </a:xfrm>
          <a:prstGeom prst="rect">
            <a:avLst/>
          </a:prstGeom>
          <a:noFill/>
          <a:ln w="9525">
            <a:noFill/>
            <a:miter lim="800000"/>
            <a:headEnd/>
            <a:tailEnd/>
          </a:ln>
        </p:spPr>
        <p:txBody>
          <a:bodyPr anchor="ctr"/>
          <a:lstStyle/>
          <a:p>
            <a:pPr algn="ctr"/>
            <a:endParaRPr lang="cs-CZ" sz="2800">
              <a:solidFill>
                <a:srgbClr val="FF0000"/>
              </a:solidFill>
            </a:endParaRPr>
          </a:p>
        </p:txBody>
      </p:sp>
    </p:spTree>
    <p:extLst>
      <p:ext uri="{BB962C8B-B14F-4D97-AF65-F5344CB8AC3E}">
        <p14:creationId xmlns:p14="http://schemas.microsoft.com/office/powerpoint/2010/main" val="1818279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116632"/>
            <a:ext cx="8229600" cy="1143000"/>
          </a:xfrm>
        </p:spPr>
        <p:txBody>
          <a:bodyPr/>
          <a:lstStyle/>
          <a:p>
            <a:pPr>
              <a:lnSpc>
                <a:spcPct val="100000"/>
              </a:lnSpc>
              <a:spcBef>
                <a:spcPts val="800"/>
              </a:spcBef>
            </a:pPr>
            <a:r>
              <a:rPr lang="cs-CZ" sz="3800" dirty="0">
                <a:solidFill>
                  <a:schemeClr val="tx2"/>
                </a:solidFill>
                <a:latin typeface="Calibri" pitchFamily="34" charset="0"/>
              </a:rPr>
              <a:t>Vznik </a:t>
            </a:r>
            <a:r>
              <a:rPr lang="cs-CZ" sz="3800" dirty="0" smtClean="0">
                <a:solidFill>
                  <a:schemeClr val="tx2"/>
                </a:solidFill>
                <a:latin typeface="Calibri" pitchFamily="34" charset="0"/>
              </a:rPr>
              <a:t>pracovního </a:t>
            </a:r>
            <a:r>
              <a:rPr lang="cs-CZ" sz="3800" dirty="0">
                <a:solidFill>
                  <a:schemeClr val="tx2"/>
                </a:solidFill>
                <a:latin typeface="Calibri" pitchFamily="34" charset="0"/>
              </a:rPr>
              <a:t>poměru</a:t>
            </a:r>
          </a:p>
        </p:txBody>
      </p:sp>
      <p:sp>
        <p:nvSpPr>
          <p:cNvPr id="6" name="Zástupný symbol pro obsah 5"/>
          <p:cNvSpPr>
            <a:spLocks noGrp="1"/>
          </p:cNvSpPr>
          <p:nvPr>
            <p:ph idx="1"/>
          </p:nvPr>
        </p:nvSpPr>
        <p:spPr>
          <a:xfrm>
            <a:off x="467544" y="1196752"/>
            <a:ext cx="8229600" cy="4525963"/>
          </a:xfrm>
        </p:spPr>
        <p:txBody>
          <a:bodyPr>
            <a:normAutofit fontScale="92500" lnSpcReduction="20000"/>
          </a:bodyPr>
          <a:lstStyle/>
          <a:p>
            <a:pPr marL="304800" indent="-304800" defTabSz="895350">
              <a:spcBef>
                <a:spcPts val="800"/>
              </a:spcBef>
              <a:buClr>
                <a:schemeClr val="tx1"/>
              </a:buClr>
            </a:pPr>
            <a:r>
              <a:rPr lang="cs-CZ" altLang="cs-CZ" sz="1800" dirty="0"/>
              <a:t>Zaměstnavatel smí od uchazeče o zaměstnání vyžadovat jen informace, které bezprostředně souvisí s uzavřením pracovní smlouvy.</a:t>
            </a:r>
          </a:p>
          <a:p>
            <a:pPr marL="304800" indent="-304800" defTabSz="895350">
              <a:lnSpc>
                <a:spcPct val="100000"/>
              </a:lnSpc>
              <a:spcBef>
                <a:spcPts val="800"/>
              </a:spcBef>
              <a:buClr>
                <a:schemeClr val="tx1"/>
              </a:buClr>
            </a:pPr>
            <a:r>
              <a:rPr lang="cs-CZ" altLang="cs-CZ" sz="1800" dirty="0" smtClean="0"/>
              <a:t>Zaměstnavatel nesmí </a:t>
            </a:r>
            <a:r>
              <a:rPr lang="cs-CZ" altLang="cs-CZ" sz="1800" dirty="0"/>
              <a:t>vyžadovat informace zejména o</a:t>
            </a:r>
            <a:r>
              <a:rPr lang="cs-CZ" altLang="cs-CZ" sz="1800" dirty="0" smtClean="0"/>
              <a:t>:</a:t>
            </a:r>
          </a:p>
          <a:p>
            <a:pPr marL="704850" lvl="1" indent="-304800" defTabSz="895350">
              <a:lnSpc>
                <a:spcPct val="100000"/>
              </a:lnSpc>
              <a:spcBef>
                <a:spcPts val="800"/>
              </a:spcBef>
              <a:buClr>
                <a:schemeClr val="tx1"/>
              </a:buClr>
            </a:pPr>
            <a:r>
              <a:rPr lang="cs-CZ" altLang="cs-CZ" sz="1600" dirty="0" smtClean="0"/>
              <a:t>těhotenství,</a:t>
            </a:r>
          </a:p>
          <a:p>
            <a:pPr marL="704850" lvl="1" indent="-304800" defTabSz="895350">
              <a:lnSpc>
                <a:spcPct val="100000"/>
              </a:lnSpc>
              <a:spcBef>
                <a:spcPts val="800"/>
              </a:spcBef>
              <a:buClr>
                <a:schemeClr val="tx1"/>
              </a:buClr>
            </a:pPr>
            <a:r>
              <a:rPr lang="cs-CZ" altLang="cs-CZ" sz="1600" dirty="0" smtClean="0"/>
              <a:t>rodinných a majetkových poměrech,</a:t>
            </a:r>
          </a:p>
          <a:p>
            <a:pPr marL="704850" lvl="1" indent="-304800" defTabSz="895350">
              <a:lnSpc>
                <a:spcPct val="100000"/>
              </a:lnSpc>
              <a:spcBef>
                <a:spcPts val="800"/>
              </a:spcBef>
              <a:buClr>
                <a:schemeClr val="tx1"/>
              </a:buClr>
            </a:pPr>
            <a:r>
              <a:rPr lang="cs-CZ" altLang="cs-CZ" sz="1600" dirty="0" smtClean="0"/>
              <a:t>sexuální orientaci,</a:t>
            </a:r>
          </a:p>
          <a:p>
            <a:pPr marL="704850" lvl="1" indent="-304800" defTabSz="895350">
              <a:lnSpc>
                <a:spcPct val="100000"/>
              </a:lnSpc>
              <a:spcBef>
                <a:spcPts val="800"/>
              </a:spcBef>
              <a:buClr>
                <a:schemeClr val="tx1"/>
              </a:buClr>
            </a:pPr>
            <a:r>
              <a:rPr lang="cs-CZ" altLang="cs-CZ" sz="1600" dirty="0" smtClean="0"/>
              <a:t>původu,</a:t>
            </a:r>
          </a:p>
          <a:p>
            <a:pPr marL="704850" lvl="1" indent="-304800" defTabSz="895350">
              <a:lnSpc>
                <a:spcPct val="100000"/>
              </a:lnSpc>
              <a:spcBef>
                <a:spcPts val="800"/>
              </a:spcBef>
              <a:buClr>
                <a:schemeClr val="tx1"/>
              </a:buClr>
            </a:pPr>
            <a:r>
              <a:rPr lang="cs-CZ" altLang="cs-CZ" sz="1600" dirty="0" smtClean="0"/>
              <a:t>členství v odborové organizaci,</a:t>
            </a:r>
          </a:p>
          <a:p>
            <a:pPr marL="704850" lvl="1" indent="-304800" defTabSz="895350">
              <a:lnSpc>
                <a:spcPct val="100000"/>
              </a:lnSpc>
              <a:spcBef>
                <a:spcPts val="800"/>
              </a:spcBef>
              <a:buClr>
                <a:schemeClr val="tx1"/>
              </a:buClr>
            </a:pPr>
            <a:r>
              <a:rPr lang="cs-CZ" altLang="cs-CZ" sz="1600" dirty="0" smtClean="0"/>
              <a:t>členství v politických stranách nebo hnutích,</a:t>
            </a:r>
          </a:p>
          <a:p>
            <a:pPr marL="704850" lvl="1" indent="-304800" defTabSz="895350">
              <a:lnSpc>
                <a:spcPct val="100000"/>
              </a:lnSpc>
              <a:spcBef>
                <a:spcPts val="800"/>
              </a:spcBef>
              <a:buClr>
                <a:schemeClr val="tx1"/>
              </a:buClr>
            </a:pPr>
            <a:r>
              <a:rPr lang="cs-CZ" altLang="cs-CZ" sz="1600" dirty="0" smtClean="0"/>
              <a:t>příslušnosti k církvi nebo náboženské společnosti,</a:t>
            </a:r>
          </a:p>
          <a:p>
            <a:pPr marL="704850" lvl="1" indent="-304800" defTabSz="895350">
              <a:lnSpc>
                <a:spcPct val="100000"/>
              </a:lnSpc>
              <a:spcBef>
                <a:spcPts val="800"/>
              </a:spcBef>
              <a:buClr>
                <a:schemeClr val="tx1"/>
              </a:buClr>
            </a:pPr>
            <a:r>
              <a:rPr lang="cs-CZ" altLang="cs-CZ" sz="1600" dirty="0" smtClean="0"/>
              <a:t>trestněprávní bezúhonnosti.</a:t>
            </a:r>
          </a:p>
          <a:p>
            <a:pPr marL="304800" indent="-304800" defTabSz="895350">
              <a:lnSpc>
                <a:spcPct val="100000"/>
              </a:lnSpc>
              <a:spcBef>
                <a:spcPts val="800"/>
              </a:spcBef>
              <a:buClr>
                <a:schemeClr val="tx1"/>
              </a:buClr>
            </a:pPr>
            <a:r>
              <a:rPr lang="cs-CZ" altLang="cs-CZ" sz="1800" dirty="0"/>
              <a:t>Informace o těhotenství, rodinných a majetkových poměrech a trestněprávní bezúhonnosti zaměstnavatel může vyžadovat, pokud:</a:t>
            </a:r>
          </a:p>
          <a:p>
            <a:pPr marL="704850" lvl="1" indent="-304800" defTabSz="895350">
              <a:spcBef>
                <a:spcPts val="800"/>
              </a:spcBef>
              <a:buClr>
                <a:schemeClr val="tx1"/>
              </a:buClr>
            </a:pPr>
            <a:r>
              <a:rPr lang="cs-CZ" altLang="cs-CZ" sz="1600" dirty="0"/>
              <a:t>je to stanoveno zákonem,</a:t>
            </a:r>
          </a:p>
          <a:p>
            <a:pPr marL="704850" lvl="1" indent="-304800" defTabSz="895350">
              <a:spcBef>
                <a:spcPts val="800"/>
              </a:spcBef>
              <a:buClr>
                <a:schemeClr val="tx1"/>
              </a:buClr>
            </a:pPr>
            <a:r>
              <a:rPr lang="cs-CZ" altLang="cs-CZ" sz="1600" dirty="0"/>
              <a:t>je pro to dán věcný důvod spočívající v povaze práce, která má být vykonávána a požadavek je přiměřený.</a:t>
            </a:r>
          </a:p>
          <a:p>
            <a:pPr>
              <a:lnSpc>
                <a:spcPct val="100000"/>
              </a:lnSpc>
              <a:spcBef>
                <a:spcPts val="800"/>
              </a:spcBef>
            </a:pPr>
            <a:endParaRPr lang="cs-CZ"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a:t>
            </a:fld>
            <a:endParaRPr lang="cs-CZ"/>
          </a:p>
        </p:txBody>
      </p:sp>
    </p:spTree>
    <p:extLst>
      <p:ext uri="{BB962C8B-B14F-4D97-AF65-F5344CB8AC3E}">
        <p14:creationId xmlns:p14="http://schemas.microsoft.com/office/powerpoint/2010/main" val="1340921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Vstupní lékařská prohlídka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525963"/>
          </a:xfrm>
        </p:spPr>
        <p:txBody>
          <a:bodyPr/>
          <a:lstStyle/>
          <a:p>
            <a:pPr>
              <a:lnSpc>
                <a:spcPct val="100000"/>
              </a:lnSpc>
              <a:spcBef>
                <a:spcPts val="800"/>
              </a:spcBef>
            </a:pPr>
            <a:r>
              <a:rPr lang="cs-CZ" altLang="cs-CZ" sz="2400" dirty="0" smtClean="0"/>
              <a:t>Zaměstnavatel je povinen zajistit, aby se zaměstnanec podrobil vstupní lékařské prohlídce vždy před založením </a:t>
            </a:r>
          </a:p>
          <a:p>
            <a:pPr lvl="1">
              <a:lnSpc>
                <a:spcPct val="100000"/>
              </a:lnSpc>
              <a:spcBef>
                <a:spcPts val="800"/>
              </a:spcBef>
            </a:pPr>
            <a:r>
              <a:rPr lang="cs-CZ" sz="2000" dirty="0" smtClean="0">
                <a:latin typeface="Calibri" pitchFamily="34" charset="0"/>
              </a:rPr>
              <a:t>pracovního </a:t>
            </a:r>
            <a:r>
              <a:rPr lang="cs-CZ" sz="2000" dirty="0">
                <a:latin typeface="Calibri" pitchFamily="34" charset="0"/>
              </a:rPr>
              <a:t>poměru,</a:t>
            </a:r>
          </a:p>
          <a:p>
            <a:pPr lvl="1">
              <a:lnSpc>
                <a:spcPct val="100000"/>
              </a:lnSpc>
              <a:spcBef>
                <a:spcPts val="800"/>
              </a:spcBef>
            </a:pPr>
            <a:r>
              <a:rPr lang="cs-CZ" sz="2000" dirty="0" smtClean="0">
                <a:latin typeface="Calibri" pitchFamily="34" charset="0"/>
              </a:rPr>
              <a:t>závazku založeného </a:t>
            </a:r>
            <a:r>
              <a:rPr lang="cs-CZ" sz="2000" dirty="0">
                <a:latin typeface="Calibri" pitchFamily="34" charset="0"/>
              </a:rPr>
              <a:t>dohodou, pokud má zaměstnanec vykonávat rizikové práce.</a:t>
            </a:r>
          </a:p>
          <a:p>
            <a:pPr>
              <a:lnSpc>
                <a:spcPct val="100000"/>
              </a:lnSpc>
              <a:spcBef>
                <a:spcPts val="800"/>
              </a:spcBef>
            </a:pPr>
            <a:r>
              <a:rPr lang="cs-CZ" sz="2400" dirty="0" smtClean="0">
                <a:latin typeface="Calibri" pitchFamily="34" charset="0"/>
              </a:rPr>
              <a:t>V případě zaměstnanců, kteří mají pracovat na základě dohod a jsou </a:t>
            </a:r>
            <a:r>
              <a:rPr lang="cs-CZ" sz="2400" dirty="0">
                <a:latin typeface="Calibri" pitchFamily="34" charset="0"/>
              </a:rPr>
              <a:t>přijímáni k výkonu nerizikových prací, musí být vstupní prohlídka provedena jen pokud má zaměstnavatel pochybnosti o zdravotní způsobilosti zaměstnance.</a:t>
            </a:r>
          </a:p>
          <a:p>
            <a:pPr>
              <a:lnSpc>
                <a:spcPct val="100000"/>
              </a:lnSpc>
              <a:spcBef>
                <a:spcPts val="800"/>
              </a:spcBef>
            </a:pPr>
            <a:endParaRPr lang="cs-CZ"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4</a:t>
            </a:fld>
            <a:endParaRPr lang="cs-CZ"/>
          </a:p>
        </p:txBody>
      </p:sp>
    </p:spTree>
    <p:extLst>
      <p:ext uri="{BB962C8B-B14F-4D97-AF65-F5344CB8AC3E}">
        <p14:creationId xmlns:p14="http://schemas.microsoft.com/office/powerpoint/2010/main" val="429275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Vstupní lékařská prohlídka</a:t>
            </a:r>
          </a:p>
        </p:txBody>
      </p:sp>
      <p:sp>
        <p:nvSpPr>
          <p:cNvPr id="6" name="Zástupný symbol pro obsah 5"/>
          <p:cNvSpPr>
            <a:spLocks noGrp="1"/>
          </p:cNvSpPr>
          <p:nvPr>
            <p:ph idx="1"/>
          </p:nvPr>
        </p:nvSpPr>
        <p:spPr>
          <a:xfrm>
            <a:off x="467544" y="1567333"/>
            <a:ext cx="8229600" cy="4525963"/>
          </a:xfrm>
        </p:spPr>
        <p:txBody>
          <a:bodyPr/>
          <a:lstStyle/>
          <a:p>
            <a:pPr>
              <a:lnSpc>
                <a:spcPct val="100000"/>
              </a:lnSpc>
              <a:spcBef>
                <a:spcPts val="800"/>
              </a:spcBef>
            </a:pPr>
            <a:r>
              <a:rPr lang="cs-CZ" altLang="cs-CZ" sz="2400" dirty="0" smtClean="0"/>
              <a:t>Zaměstnavatel je povinen mít smluvního poskytovatele pracovnělékařských služeb.</a:t>
            </a:r>
          </a:p>
          <a:p>
            <a:pPr>
              <a:lnSpc>
                <a:spcPct val="100000"/>
              </a:lnSpc>
              <a:spcBef>
                <a:spcPts val="800"/>
              </a:spcBef>
            </a:pPr>
            <a:r>
              <a:rPr lang="cs-CZ" altLang="cs-CZ" sz="2400" dirty="0" smtClean="0"/>
              <a:t>Vstupní i další pracovnělékařské prohlídky musí být prováděny u zaměstnavatelova smluvního lékaře, nebo u zaměstnancova obvodního lékaře v případě, že:</a:t>
            </a:r>
          </a:p>
          <a:p>
            <a:pPr lvl="1" eaLnBrk="0" hangingPunct="0">
              <a:lnSpc>
                <a:spcPct val="100000"/>
              </a:lnSpc>
              <a:spcBef>
                <a:spcPts val="800"/>
              </a:spcBef>
            </a:pPr>
            <a:r>
              <a:rPr lang="cs-CZ" sz="2000" dirty="0">
                <a:latin typeface="Calibri" pitchFamily="34" charset="0"/>
              </a:rPr>
              <a:t>jde o práce zařazené podle pravidel o kategorizaci prací do první kategorie a</a:t>
            </a:r>
          </a:p>
          <a:p>
            <a:pPr lvl="1" eaLnBrk="0" hangingPunct="0">
              <a:lnSpc>
                <a:spcPct val="100000"/>
              </a:lnSpc>
              <a:spcBef>
                <a:spcPts val="800"/>
              </a:spcBef>
            </a:pPr>
            <a:r>
              <a:rPr lang="cs-CZ" sz="2000" dirty="0">
                <a:latin typeface="Calibri" pitchFamily="34" charset="0"/>
              </a:rPr>
              <a:t>součástí práce není činnost, pro jejíž výkon jsou podmínky stanoveny jinými předpisy</a:t>
            </a:r>
            <a:r>
              <a:rPr lang="cs-CZ" sz="2000" dirty="0" smtClean="0">
                <a:latin typeface="Calibri" pitchFamily="34" charset="0"/>
              </a:rPr>
              <a:t>.</a:t>
            </a:r>
            <a:endParaRPr lang="cs-CZ"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5</a:t>
            </a:fld>
            <a:endParaRPr lang="cs-CZ"/>
          </a:p>
        </p:txBody>
      </p:sp>
    </p:spTree>
    <p:extLst>
      <p:ext uri="{BB962C8B-B14F-4D97-AF65-F5344CB8AC3E}">
        <p14:creationId xmlns:p14="http://schemas.microsoft.com/office/powerpoint/2010/main" val="4109224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Vstupní lékařská prohlídka</a:t>
            </a:r>
          </a:p>
        </p:txBody>
      </p:sp>
      <p:sp>
        <p:nvSpPr>
          <p:cNvPr id="6" name="Zástupný symbol pro obsah 5"/>
          <p:cNvSpPr>
            <a:spLocks noGrp="1"/>
          </p:cNvSpPr>
          <p:nvPr>
            <p:ph idx="1"/>
          </p:nvPr>
        </p:nvSpPr>
        <p:spPr>
          <a:xfrm>
            <a:off x="467544" y="1567333"/>
            <a:ext cx="8229600" cy="4669979"/>
          </a:xfrm>
        </p:spPr>
        <p:txBody>
          <a:bodyPr/>
          <a:lstStyle/>
          <a:p>
            <a:pPr eaLnBrk="0" hangingPunct="0">
              <a:lnSpc>
                <a:spcPct val="100000"/>
              </a:lnSpc>
              <a:spcBef>
                <a:spcPts val="800"/>
              </a:spcBef>
            </a:pPr>
            <a:r>
              <a:rPr lang="cs-CZ" sz="2700" dirty="0">
                <a:latin typeface="Calibri" pitchFamily="34" charset="0"/>
              </a:rPr>
              <a:t>Náklady spojené s poskytováním pracovnělékařských služeb je povinen hradit zaměstnavatel.</a:t>
            </a:r>
          </a:p>
          <a:p>
            <a:pPr eaLnBrk="0" hangingPunct="0">
              <a:lnSpc>
                <a:spcPct val="100000"/>
              </a:lnSpc>
              <a:spcBef>
                <a:spcPts val="800"/>
              </a:spcBef>
            </a:pPr>
            <a:r>
              <a:rPr lang="cs-CZ" sz="2700" dirty="0">
                <a:latin typeface="Calibri" pitchFamily="34" charset="0"/>
              </a:rPr>
              <a:t>Pokud je vstupní lékařská prohlídka provedena před založením pracovněprávního vztahu, hradí náklady s ní spojené uchazeč o zaměstnání.</a:t>
            </a:r>
          </a:p>
          <a:p>
            <a:pPr eaLnBrk="0" hangingPunct="0">
              <a:lnSpc>
                <a:spcPct val="100000"/>
              </a:lnSpc>
              <a:spcBef>
                <a:spcPts val="800"/>
              </a:spcBef>
            </a:pPr>
            <a:r>
              <a:rPr lang="cs-CZ" sz="2700" dirty="0">
                <a:latin typeface="Calibri" pitchFamily="34" charset="0"/>
              </a:rPr>
              <a:t>Pokud s ním poté zaměstnavatel založí pracovněprávní vztah, uhradí mu zpětně náklady spojené s prohlídkou, ledaže:</a:t>
            </a:r>
          </a:p>
          <a:p>
            <a:pPr lvl="1" eaLnBrk="0" hangingPunct="0">
              <a:lnSpc>
                <a:spcPct val="100000"/>
              </a:lnSpc>
              <a:spcBef>
                <a:spcPts val="800"/>
              </a:spcBef>
            </a:pPr>
            <a:r>
              <a:rPr lang="cs-CZ" sz="2100" dirty="0">
                <a:latin typeface="Calibri" pitchFamily="34" charset="0"/>
              </a:rPr>
              <a:t>něco jiného stanoví jiný předpis,</a:t>
            </a:r>
          </a:p>
          <a:p>
            <a:pPr lvl="1" eaLnBrk="0" hangingPunct="0">
              <a:lnSpc>
                <a:spcPct val="100000"/>
              </a:lnSpc>
              <a:spcBef>
                <a:spcPts val="800"/>
              </a:spcBef>
            </a:pPr>
            <a:r>
              <a:rPr lang="cs-CZ" sz="2100" dirty="0">
                <a:latin typeface="Calibri" pitchFamily="34" charset="0"/>
              </a:rPr>
              <a:t>bylo mezi zaměstnancem a zaměstnavatele dohodnuto jinak.</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6</a:t>
            </a:fld>
            <a:endParaRPr lang="cs-CZ"/>
          </a:p>
        </p:txBody>
      </p:sp>
    </p:spTree>
    <p:extLst>
      <p:ext uri="{BB962C8B-B14F-4D97-AF65-F5344CB8AC3E}">
        <p14:creationId xmlns:p14="http://schemas.microsoft.com/office/powerpoint/2010/main" val="2538119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Informační povinnosti</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412776"/>
            <a:ext cx="8229600" cy="4525963"/>
          </a:xfrm>
        </p:spPr>
        <p:txBody>
          <a:bodyPr/>
          <a:lstStyle/>
          <a:p>
            <a:pPr>
              <a:lnSpc>
                <a:spcPct val="100000"/>
              </a:lnSpc>
              <a:spcBef>
                <a:spcPts val="800"/>
              </a:spcBef>
            </a:pPr>
            <a:r>
              <a:rPr lang="cs-CZ" altLang="cs-CZ" sz="2400" dirty="0" smtClean="0"/>
              <a:t>Před </a:t>
            </a:r>
            <a:r>
              <a:rPr lang="cs-CZ" altLang="cs-CZ" sz="2400" dirty="0"/>
              <a:t>vznikem pracovního poměru musí zaměstnavatel budoucího zaměstnance seznámit s:</a:t>
            </a:r>
          </a:p>
          <a:p>
            <a:pPr lvl="1">
              <a:lnSpc>
                <a:spcPct val="100000"/>
              </a:lnSpc>
              <a:spcBef>
                <a:spcPts val="800"/>
              </a:spcBef>
            </a:pPr>
            <a:r>
              <a:rPr lang="cs-CZ" altLang="cs-CZ" sz="1800" dirty="0"/>
              <a:t>s právy a povinnostmi vyplývajícími z pracovní smlouvy </a:t>
            </a:r>
            <a:r>
              <a:rPr lang="cs-CZ" altLang="cs-CZ" sz="1800" dirty="0" smtClean="0"/>
              <a:t>a </a:t>
            </a:r>
            <a:r>
              <a:rPr lang="cs-CZ" altLang="cs-CZ" sz="1800" dirty="0"/>
              <a:t>z právních </a:t>
            </a:r>
            <a:r>
              <a:rPr lang="cs-CZ" altLang="cs-CZ" sz="1800" dirty="0" smtClean="0"/>
              <a:t>předpisů,</a:t>
            </a:r>
            <a:endParaRPr lang="cs-CZ" altLang="cs-CZ" sz="1800" dirty="0"/>
          </a:p>
          <a:p>
            <a:pPr lvl="1">
              <a:lnSpc>
                <a:spcPct val="100000"/>
              </a:lnSpc>
              <a:spcBef>
                <a:spcPts val="800"/>
              </a:spcBef>
            </a:pPr>
            <a:r>
              <a:rPr lang="cs-CZ" altLang="cs-CZ" sz="1800" dirty="0"/>
              <a:t>s pracovními </a:t>
            </a:r>
            <a:r>
              <a:rPr lang="cs-CZ" altLang="cs-CZ" sz="1800" dirty="0" smtClean="0"/>
              <a:t>podmínkami,</a:t>
            </a:r>
            <a:endParaRPr lang="cs-CZ" altLang="cs-CZ" sz="1800" dirty="0"/>
          </a:p>
          <a:p>
            <a:pPr lvl="1">
              <a:lnSpc>
                <a:spcPct val="100000"/>
              </a:lnSpc>
              <a:spcBef>
                <a:spcPts val="800"/>
              </a:spcBef>
            </a:pPr>
            <a:r>
              <a:rPr lang="cs-CZ" altLang="cs-CZ" sz="1800" dirty="0"/>
              <a:t>s podmínkami </a:t>
            </a:r>
            <a:r>
              <a:rPr lang="cs-CZ" altLang="cs-CZ" sz="1800" dirty="0" smtClean="0"/>
              <a:t>odměňování.</a:t>
            </a:r>
            <a:endParaRPr lang="cs-CZ" altLang="cs-CZ" sz="1800" dirty="0"/>
          </a:p>
          <a:p>
            <a:pPr>
              <a:lnSpc>
                <a:spcPct val="100000"/>
              </a:lnSpc>
              <a:spcBef>
                <a:spcPts val="800"/>
              </a:spcBef>
            </a:pPr>
            <a:r>
              <a:rPr lang="cs-CZ" sz="2400" dirty="0"/>
              <a:t>Při vzniku pracovního poměru musí být zaměstnanec seznámen s:</a:t>
            </a:r>
          </a:p>
          <a:p>
            <a:pPr lvl="1">
              <a:spcBef>
                <a:spcPts val="800"/>
              </a:spcBef>
            </a:pPr>
            <a:r>
              <a:rPr lang="cs-CZ" sz="1800" dirty="0"/>
              <a:t>pracovním řádem,</a:t>
            </a:r>
          </a:p>
          <a:p>
            <a:pPr lvl="1">
              <a:spcBef>
                <a:spcPts val="800"/>
              </a:spcBef>
            </a:pPr>
            <a:r>
              <a:rPr lang="cs-CZ" sz="1800" dirty="0"/>
              <a:t>právními a ostatními předpisy k zajištění BOZP</a:t>
            </a:r>
            <a:r>
              <a:rPr lang="cs-CZ" sz="1800" dirty="0" smtClean="0"/>
              <a:t>,</a:t>
            </a:r>
          </a:p>
          <a:p>
            <a:pPr lvl="1">
              <a:spcBef>
                <a:spcPts val="800"/>
              </a:spcBef>
            </a:pPr>
            <a:r>
              <a:rPr lang="cs-CZ" sz="1800" dirty="0" smtClean="0"/>
              <a:t>kolektivní smlouvou,</a:t>
            </a:r>
          </a:p>
          <a:p>
            <a:pPr lvl="1">
              <a:spcBef>
                <a:spcPts val="800"/>
              </a:spcBef>
            </a:pPr>
            <a:r>
              <a:rPr lang="cs-CZ" sz="1800" dirty="0" smtClean="0"/>
              <a:t>vnitřními předpisy.</a:t>
            </a:r>
            <a:endParaRPr lang="cs-CZ" sz="1800" dirty="0"/>
          </a:p>
          <a:p>
            <a:pPr lvl="1">
              <a:spcBef>
                <a:spcPts val="800"/>
              </a:spcBef>
            </a:pPr>
            <a:endParaRPr lang="cs-CZ"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7</a:t>
            </a:fld>
            <a:endParaRPr lang="cs-CZ"/>
          </a:p>
        </p:txBody>
      </p:sp>
    </p:spTree>
    <p:extLst>
      <p:ext uri="{BB962C8B-B14F-4D97-AF65-F5344CB8AC3E}">
        <p14:creationId xmlns:p14="http://schemas.microsoft.com/office/powerpoint/2010/main" val="1598874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Pracovní smlouva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lnSpc>
                <a:spcPct val="100000"/>
              </a:lnSpc>
              <a:spcBef>
                <a:spcPts val="800"/>
              </a:spcBef>
            </a:pPr>
            <a:r>
              <a:rPr lang="cs-CZ" altLang="cs-CZ" dirty="0">
                <a:latin typeface="+mj-lt"/>
              </a:rPr>
              <a:t>Pracovní poměr se zakládá:</a:t>
            </a:r>
          </a:p>
          <a:p>
            <a:pPr lvl="1">
              <a:lnSpc>
                <a:spcPct val="100000"/>
              </a:lnSpc>
              <a:spcBef>
                <a:spcPts val="800"/>
              </a:spcBef>
            </a:pPr>
            <a:r>
              <a:rPr lang="cs-CZ" altLang="cs-CZ" dirty="0" smtClean="0">
                <a:latin typeface="+mj-lt"/>
              </a:rPr>
              <a:t>uzavřením pracovní smlouvy, </a:t>
            </a:r>
            <a:endParaRPr lang="cs-CZ" altLang="cs-CZ" dirty="0">
              <a:latin typeface="+mj-lt"/>
            </a:endParaRPr>
          </a:p>
          <a:p>
            <a:pPr lvl="1">
              <a:lnSpc>
                <a:spcPct val="100000"/>
              </a:lnSpc>
              <a:spcBef>
                <a:spcPts val="800"/>
              </a:spcBef>
            </a:pPr>
            <a:r>
              <a:rPr lang="cs-CZ" altLang="cs-CZ" dirty="0" smtClean="0">
                <a:latin typeface="+mj-lt"/>
              </a:rPr>
              <a:t>jmenováním.</a:t>
            </a:r>
            <a:endParaRPr lang="cs-CZ" altLang="cs-CZ" dirty="0">
              <a:latin typeface="+mj-lt"/>
            </a:endParaRPr>
          </a:p>
          <a:p>
            <a:pPr>
              <a:lnSpc>
                <a:spcPct val="100000"/>
              </a:lnSpc>
              <a:spcBef>
                <a:spcPts val="800"/>
              </a:spcBef>
            </a:pPr>
            <a:r>
              <a:rPr lang="cs-CZ" altLang="cs-CZ" dirty="0">
                <a:latin typeface="+mj-lt"/>
              </a:rPr>
              <a:t>Pracovní smlouva musí </a:t>
            </a:r>
            <a:r>
              <a:rPr lang="cs-CZ" altLang="cs-CZ" dirty="0" smtClean="0">
                <a:latin typeface="+mj-lt"/>
              </a:rPr>
              <a:t>obsahovat:</a:t>
            </a:r>
            <a:endParaRPr lang="cs-CZ" altLang="cs-CZ" dirty="0">
              <a:latin typeface="+mj-lt"/>
            </a:endParaRPr>
          </a:p>
          <a:p>
            <a:pPr lvl="1">
              <a:lnSpc>
                <a:spcPct val="100000"/>
              </a:lnSpc>
              <a:spcBef>
                <a:spcPts val="800"/>
              </a:spcBef>
            </a:pPr>
            <a:r>
              <a:rPr lang="cs-CZ" altLang="cs-CZ" dirty="0">
                <a:latin typeface="+mj-lt"/>
              </a:rPr>
              <a:t>druh </a:t>
            </a:r>
            <a:r>
              <a:rPr lang="cs-CZ" altLang="cs-CZ" dirty="0" smtClean="0">
                <a:latin typeface="+mj-lt"/>
              </a:rPr>
              <a:t>práce,</a:t>
            </a:r>
            <a:endParaRPr lang="cs-CZ" altLang="cs-CZ" dirty="0">
              <a:latin typeface="+mj-lt"/>
            </a:endParaRPr>
          </a:p>
          <a:p>
            <a:pPr lvl="1">
              <a:lnSpc>
                <a:spcPct val="100000"/>
              </a:lnSpc>
              <a:spcBef>
                <a:spcPts val="800"/>
              </a:spcBef>
            </a:pPr>
            <a:r>
              <a:rPr lang="cs-CZ" altLang="cs-CZ" dirty="0">
                <a:latin typeface="+mj-lt"/>
              </a:rPr>
              <a:t>místo výkonu </a:t>
            </a:r>
            <a:r>
              <a:rPr lang="cs-CZ" altLang="cs-CZ" dirty="0" smtClean="0">
                <a:latin typeface="+mj-lt"/>
              </a:rPr>
              <a:t>práce,</a:t>
            </a:r>
            <a:endParaRPr lang="cs-CZ" altLang="cs-CZ" dirty="0">
              <a:latin typeface="+mj-lt"/>
            </a:endParaRPr>
          </a:p>
          <a:p>
            <a:pPr lvl="1">
              <a:lnSpc>
                <a:spcPct val="100000"/>
              </a:lnSpc>
              <a:spcBef>
                <a:spcPts val="800"/>
              </a:spcBef>
            </a:pPr>
            <a:r>
              <a:rPr lang="cs-CZ" altLang="cs-CZ" dirty="0">
                <a:latin typeface="+mj-lt"/>
              </a:rPr>
              <a:t>den nástupu do </a:t>
            </a:r>
            <a:r>
              <a:rPr lang="cs-CZ" altLang="cs-CZ" dirty="0" smtClean="0">
                <a:latin typeface="+mj-lt"/>
              </a:rPr>
              <a:t>práce.</a:t>
            </a:r>
            <a:endParaRPr lang="cs-CZ" altLang="cs-CZ" dirty="0">
              <a:latin typeface="+mj-lt"/>
            </a:endParaRP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8</a:t>
            </a:fld>
            <a:endParaRPr lang="cs-CZ"/>
          </a:p>
        </p:txBody>
      </p:sp>
    </p:spTree>
    <p:extLst>
      <p:ext uri="{BB962C8B-B14F-4D97-AF65-F5344CB8AC3E}">
        <p14:creationId xmlns:p14="http://schemas.microsoft.com/office/powerpoint/2010/main" val="3800871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smtClean="0">
                <a:solidFill>
                  <a:schemeClr val="tx2"/>
                </a:solidFill>
                <a:latin typeface="Calibri" pitchFamily="34" charset="0"/>
              </a:rPr>
              <a:t>Druh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567333"/>
            <a:ext cx="8229600" cy="4669979"/>
          </a:xfrm>
        </p:spPr>
        <p:txBody>
          <a:bodyPr/>
          <a:lstStyle/>
          <a:p>
            <a:pPr>
              <a:lnSpc>
                <a:spcPct val="100000"/>
              </a:lnSpc>
              <a:spcBef>
                <a:spcPts val="800"/>
              </a:spcBef>
            </a:pPr>
            <a:r>
              <a:rPr lang="cs-CZ" altLang="cs-CZ" sz="2600" dirty="0" smtClean="0">
                <a:latin typeface="+mj-lt"/>
              </a:rPr>
              <a:t>Druh práce vyjadřuje, jakými pracemi bude zaměstnavatel zaměstnance zaměstnávat.</a:t>
            </a:r>
          </a:p>
          <a:p>
            <a:pPr>
              <a:lnSpc>
                <a:spcPct val="100000"/>
              </a:lnSpc>
              <a:spcBef>
                <a:spcPts val="800"/>
              </a:spcBef>
            </a:pPr>
            <a:r>
              <a:rPr lang="cs-CZ" altLang="cs-CZ" sz="2600" dirty="0" smtClean="0">
                <a:latin typeface="+mj-lt"/>
              </a:rPr>
              <a:t>Vymezuje okruh úkolů, které bude zaměstnanec povinen plnit.</a:t>
            </a:r>
          </a:p>
          <a:p>
            <a:pPr>
              <a:lnSpc>
                <a:spcPct val="100000"/>
              </a:lnSpc>
              <a:spcBef>
                <a:spcPts val="800"/>
              </a:spcBef>
            </a:pPr>
            <a:r>
              <a:rPr lang="cs-CZ" altLang="cs-CZ" sz="2600" dirty="0" smtClean="0">
                <a:latin typeface="+mj-lt"/>
              </a:rPr>
              <a:t>Nesmí být sjednán příliš široce (tak, aby zaměstnavateli vznikla možnost přidělovat téměř jakékoli práce).</a:t>
            </a:r>
          </a:p>
          <a:p>
            <a:pPr>
              <a:lnSpc>
                <a:spcPct val="100000"/>
              </a:lnSpc>
              <a:spcBef>
                <a:spcPts val="800"/>
              </a:spcBef>
            </a:pPr>
            <a:r>
              <a:rPr lang="cs-CZ" altLang="cs-CZ" sz="2600" dirty="0" smtClean="0">
                <a:latin typeface="+mj-lt"/>
              </a:rPr>
              <a:t>Pokud by naopak byl sjednán příliš úzce, došlo by k omezení řídící působnosti zaměstnavatele.</a:t>
            </a:r>
          </a:p>
          <a:p>
            <a:pPr>
              <a:lnSpc>
                <a:spcPct val="100000"/>
              </a:lnSpc>
              <a:spcBef>
                <a:spcPts val="800"/>
              </a:spcBef>
            </a:pPr>
            <a:r>
              <a:rPr lang="cs-CZ" altLang="cs-CZ" sz="2600" dirty="0" smtClean="0">
                <a:latin typeface="+mj-lt"/>
              </a:rPr>
              <a:t>Není vyloučeno sjednat několik druhů práce.</a:t>
            </a:r>
          </a:p>
          <a:p>
            <a:pPr marL="0" indent="0">
              <a:lnSpc>
                <a:spcPct val="100000"/>
              </a:lnSpc>
              <a:spcBef>
                <a:spcPts val="800"/>
              </a:spcBef>
              <a:buNone/>
            </a:pPr>
            <a:endParaRPr lang="cs-CZ" altLang="cs-CZ" sz="2600" dirty="0" smtClean="0">
              <a:latin typeface="+mj-lt"/>
            </a:endParaRPr>
          </a:p>
          <a:p>
            <a:pPr>
              <a:lnSpc>
                <a:spcPct val="100000"/>
              </a:lnSpc>
              <a:spcBef>
                <a:spcPts val="800"/>
              </a:spcBef>
            </a:pPr>
            <a:endParaRPr lang="cs-CZ" altLang="cs-CZ" sz="2600" dirty="0" smtClean="0">
              <a:latin typeface="+mj-lt"/>
            </a:endParaRP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9</a:t>
            </a:fld>
            <a:endParaRPr lang="cs-CZ"/>
          </a:p>
        </p:txBody>
      </p:sp>
    </p:spTree>
    <p:extLst>
      <p:ext uri="{BB962C8B-B14F-4D97-AF65-F5344CB8AC3E}">
        <p14:creationId xmlns:p14="http://schemas.microsoft.com/office/powerpoint/2010/main" val="1961072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1447</Words>
  <Application>Microsoft Office PowerPoint</Application>
  <PresentationFormat>Předvádění na obrazovce (4:3)</PresentationFormat>
  <Paragraphs>171</Paragraphs>
  <Slides>22</Slides>
  <Notes>2</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Motiv sady Office</vt:lpstr>
      <vt:lpstr>Předsmluvní vztahy, vznik a změny pracovního poměru   JUDr. Jaroslav Stránský, Ph.D.</vt:lpstr>
      <vt:lpstr>Vznik pracovního poměru</vt:lpstr>
      <vt:lpstr>Vznik pracovního poměru</vt:lpstr>
      <vt:lpstr>Vstupní lékařská prohlídka</vt:lpstr>
      <vt:lpstr>Vstupní lékařská prohlídka</vt:lpstr>
      <vt:lpstr>Vstupní lékařská prohlídka</vt:lpstr>
      <vt:lpstr>Informační povinnosti</vt:lpstr>
      <vt:lpstr>Pracovní smlouva</vt:lpstr>
      <vt:lpstr>Druh práce</vt:lpstr>
      <vt:lpstr>Druh práce</vt:lpstr>
      <vt:lpstr>Místo výkonu práce</vt:lpstr>
      <vt:lpstr>Den nástupu do práce</vt:lpstr>
      <vt:lpstr>Pracovní smlouva</vt:lpstr>
      <vt:lpstr>Informování o obsahu pracovního poměru</vt:lpstr>
      <vt:lpstr>Zkušební doba</vt:lpstr>
      <vt:lpstr>Pracovní poměr na dobu určitou</vt:lpstr>
      <vt:lpstr>Pracovní poměr na dobu určitou</vt:lpstr>
      <vt:lpstr>Pracovní poměr na dobu určitou</vt:lpstr>
      <vt:lpstr>Změny pracovního poměru</vt:lpstr>
      <vt:lpstr>Změna pracovní smlouvy</vt:lpstr>
      <vt:lpstr>Pracovní cesta</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Předsmluvní vztahy, vznik a změny pracovního poměru   JUDr. Jaroslav Stránský, Ph.D.</dc:title>
  <dc:creator>Já</dc:creator>
  <cp:lastModifiedBy>Stránský</cp:lastModifiedBy>
  <cp:revision>3</cp:revision>
  <dcterms:created xsi:type="dcterms:W3CDTF">2015-03-05T15:23:28Z</dcterms:created>
  <dcterms:modified xsi:type="dcterms:W3CDTF">2015-03-06T11:52:05Z</dcterms:modified>
</cp:coreProperties>
</file>