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25"/>
  </p:notesMasterIdLst>
  <p:handoutMasterIdLst>
    <p:handoutMasterId r:id="rId26"/>
  </p:handoutMasterIdLst>
  <p:sldIdLst>
    <p:sldId id="309" r:id="rId3"/>
    <p:sldId id="304" r:id="rId4"/>
    <p:sldId id="305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25" r:id="rId20"/>
    <p:sldId id="326" r:id="rId21"/>
    <p:sldId id="328" r:id="rId22"/>
    <p:sldId id="329" r:id="rId23"/>
    <p:sldId id="330" r:id="rId24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 varScale="1">
        <p:scale>
          <a:sx n="84" d="100"/>
          <a:sy n="84" d="100"/>
        </p:scale>
        <p:origin x="-1349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8E323792-48D9-4AE6-92D9-9FC2626AF2F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46679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A7CFEEB-81F7-4878-B1B6-173B13AF323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35413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0B6F66-F9CA-4C26-8FF9-60396A9CB89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CFEEB-81F7-4878-B1B6-173B13AF3237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4610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CFEEB-81F7-4878-B1B6-173B13AF3237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0610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BA3966A5-51AF-49FA-AD45-BCC2831A08C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E8E795-0230-4697-9301-06AD79497C6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78933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2581578-2310-427C-8AB3-058FC8CDF07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43666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344927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7137506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6768243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1593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8179281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000056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223268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71767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91BBC5-1EFA-498C-A65A-C05C799A285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29646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4319995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872222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3799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DAF4EE-F62A-4ED7-A036-849970E71C7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3124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636FEF-1C3A-40B0-A3AB-02D2AC8B91F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392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03E13D1-82A5-445A-BBE0-7D3B9661D38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692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5CC222-B807-4684-B61E-9C14AE613A1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7954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AFBCA6-8D2E-46A6-B809-302C9FB71A5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5769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746A3A-4E77-4EE4-AEDA-6C3E133D2BC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4558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578D39-1E60-4BDA-B4FA-04CDD417FB2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881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C5824465-1873-4AD8-8ABE-761B7BE01754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Soukromoprávní </a:t>
            </a:r>
            <a:r>
              <a:rPr lang="cs-CZ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vztah</a:t>
            </a:r>
            <a:r>
              <a:rPr lang="cs-CZ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cs-CZ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cs-CZ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836713"/>
            <a:ext cx="7772400" cy="504056"/>
          </a:xfrm>
        </p:spPr>
        <p:txBody>
          <a:bodyPr/>
          <a:lstStyle/>
          <a:p>
            <a:r>
              <a:rPr lang="cs-CZ" dirty="0"/>
              <a:t>Právní vztah jako součást vnějšího </a:t>
            </a:r>
            <a:r>
              <a:rPr lang="cs-CZ" dirty="0" smtClean="0"/>
              <a:t>světa 2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268760"/>
            <a:ext cx="7772400" cy="558924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5)	Člověk se tedy </a:t>
            </a:r>
            <a:r>
              <a:rPr lang="cs-CZ" dirty="0" smtClean="0"/>
              <a:t>(v tomto pohledu) vyčleňuje </a:t>
            </a:r>
            <a:r>
              <a:rPr lang="cs-CZ" dirty="0"/>
              <a:t>z tohoto světa tím, že je jeho pozorovatelem a do jisté míry tvůrcem a už téměř jistě příčinou jeho destrukce.</a:t>
            </a:r>
          </a:p>
          <a:p>
            <a:pPr marL="0" indent="0">
              <a:buNone/>
            </a:pPr>
            <a:r>
              <a:rPr lang="cs-CZ" dirty="0"/>
              <a:t>6)	Ale tato pozice je relativní a má své meze:</a:t>
            </a:r>
          </a:p>
          <a:p>
            <a:pPr marL="0" indent="0">
              <a:buNone/>
            </a:pPr>
            <a:r>
              <a:rPr lang="cs-CZ" dirty="0"/>
              <a:t>a.	Universum (</a:t>
            </a:r>
            <a:r>
              <a:rPr lang="cs-CZ" i="1" dirty="0" err="1"/>
              <a:t>genera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b.	</a:t>
            </a:r>
            <a:r>
              <a:rPr lang="cs-CZ" i="1" dirty="0"/>
              <a:t>Species </a:t>
            </a:r>
            <a:r>
              <a:rPr lang="cs-CZ" dirty="0"/>
              <a:t>(člověk-vnější svět a jejich vzájemné vazby)</a:t>
            </a:r>
          </a:p>
          <a:p>
            <a:pPr marL="0" indent="0">
              <a:buNone/>
            </a:pPr>
            <a:r>
              <a:rPr lang="cs-CZ" dirty="0"/>
              <a:t>7)	Co jsou v tomto pohledu </a:t>
            </a:r>
            <a:r>
              <a:rPr lang="cs-CZ" i="1" dirty="0"/>
              <a:t>species</a:t>
            </a:r>
            <a:r>
              <a:rPr lang="cs-CZ" dirty="0"/>
              <a:t>? </a:t>
            </a:r>
          </a:p>
          <a:p>
            <a:pPr marL="0" indent="0">
              <a:buNone/>
            </a:pPr>
            <a:r>
              <a:rPr lang="cs-CZ" dirty="0"/>
              <a:t>8)	Z hlediska </a:t>
            </a:r>
            <a:r>
              <a:rPr lang="cs-CZ" b="1" dirty="0"/>
              <a:t>dosaženého stavu vnímání objektivní reality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dirty="0"/>
              <a:t>Nic jiného než projevy energetického kontinua: vše, co na zemi existuje, je jeho projevem. </a:t>
            </a:r>
          </a:p>
          <a:p>
            <a:pPr marL="0" indent="0">
              <a:buNone/>
            </a:pPr>
            <a:r>
              <a:rPr lang="cs-CZ" dirty="0"/>
              <a:t>9)	</a:t>
            </a:r>
            <a:r>
              <a:rPr lang="cs-CZ" i="1" dirty="0"/>
              <a:t>Veškerá energie má svůj zdroj: Nulový bod, Volná </a:t>
            </a:r>
            <a:r>
              <a:rPr lang="cs-CZ" i="1" dirty="0" smtClean="0"/>
              <a:t>energie..</a:t>
            </a:r>
            <a:endParaRPr lang="cs-CZ" i="1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91BBC5-1EFA-498C-A65A-C05C799A285E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3569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836712"/>
            <a:ext cx="7772400" cy="504056"/>
          </a:xfrm>
        </p:spPr>
        <p:txBody>
          <a:bodyPr/>
          <a:lstStyle/>
          <a:p>
            <a:r>
              <a:rPr lang="cs-CZ" dirty="0"/>
              <a:t>Právní vztah jako součást vnějšího světa 3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340768"/>
            <a:ext cx="7772400" cy="5328592"/>
          </a:xfrm>
        </p:spPr>
        <p:txBody>
          <a:bodyPr/>
          <a:lstStyle/>
          <a:p>
            <a:pPr marL="0" indent="0">
              <a:buNone/>
            </a:pPr>
            <a:r>
              <a:rPr lang="cs-CZ" i="1" dirty="0"/>
              <a:t>10)	Prvotní energetickou strukturou, přicházející z Nulového bodu, je podle části názorů </a:t>
            </a:r>
            <a:r>
              <a:rPr lang="cs-CZ" i="1" dirty="0" err="1"/>
              <a:t>tachyonová</a:t>
            </a:r>
            <a:r>
              <a:rPr lang="cs-CZ" i="1" dirty="0"/>
              <a:t> energie. Je zdrojem všech ostatních projevů energie a nositelem veškeré informace nezbytné k tvorbě energetického kontinua v každé individualizované podobě, tedy věcí i člověka, ale i vzájemných (energetických) vazeb mezi nimi.</a:t>
            </a:r>
          </a:p>
          <a:p>
            <a:pPr marL="0" indent="0">
              <a:buNone/>
            </a:pPr>
            <a:r>
              <a:rPr lang="cs-CZ" dirty="0"/>
              <a:t>11)	Člověk existuje v několika energetických úrovních; svými smysly vnímá pouze hmotné, fyzické </a:t>
            </a:r>
            <a:r>
              <a:rPr lang="cs-CZ" dirty="0" smtClean="0"/>
              <a:t>tělo (empiriokriticismus) = překonání - akceptace abstraktních pojmů a jejich vazeb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12)	Dílčí závěr: Tento svět a člověka je nutno chápat jako součást jednotícího kontinua, které je (bezejmenným) počátkem („nebe i země</a:t>
            </a:r>
            <a:r>
              <a:rPr lang="cs-CZ" dirty="0" smtClean="0"/>
              <a:t>“-</a:t>
            </a:r>
            <a:r>
              <a:rPr lang="cs-CZ" i="1" dirty="0" err="1" smtClean="0"/>
              <a:t>Tao</a:t>
            </a:r>
            <a:r>
              <a:rPr lang="cs-CZ" i="1" dirty="0" smtClean="0"/>
              <a:t> </a:t>
            </a:r>
            <a:r>
              <a:rPr lang="cs-CZ" i="1" dirty="0"/>
              <a:t>Te </a:t>
            </a:r>
            <a:r>
              <a:rPr lang="cs-CZ" i="1" dirty="0" smtClean="0"/>
              <a:t>Ting</a:t>
            </a:r>
            <a:r>
              <a:rPr lang="cs-CZ" dirty="0"/>
              <a:t>)</a:t>
            </a:r>
            <a:r>
              <a:rPr lang="cs-CZ" dirty="0" smtClean="0"/>
              <a:t>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91BBC5-1EFA-498C-A65A-C05C799A285E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1747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vztah jako součást vnějšího světa </a:t>
            </a:r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13)	Kontinuum sjednocuje svět jako celek (subjekty i objekty), tj. i subjekty navzájem.</a:t>
            </a:r>
          </a:p>
          <a:p>
            <a:pPr marL="0" indent="0">
              <a:buNone/>
            </a:pPr>
            <a:r>
              <a:rPr lang="cs-CZ" dirty="0"/>
              <a:t>14)	Společenský vztah je jednou z jednotících vazeb mezi lidmi, forem koherence tohoto světa.</a:t>
            </a:r>
          </a:p>
          <a:p>
            <a:pPr marL="0" indent="0">
              <a:buNone/>
            </a:pPr>
            <a:r>
              <a:rPr lang="cs-CZ" dirty="0"/>
              <a:t>15)	Právní vztah představuje nutnou </a:t>
            </a:r>
            <a:r>
              <a:rPr lang="cs-CZ" dirty="0" smtClean="0"/>
              <a:t>(abstraktní) vazbu </a:t>
            </a:r>
            <a:r>
              <a:rPr lang="cs-CZ" dirty="0"/>
              <a:t>našich normativních požadavků na fungování části kontinua (vazba člověk – vnější svět – člověk).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91BBC5-1EFA-498C-A65A-C05C799A285E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21190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908721"/>
            <a:ext cx="7772400" cy="432048"/>
          </a:xfrm>
        </p:spPr>
        <p:txBody>
          <a:bodyPr/>
          <a:lstStyle/>
          <a:p>
            <a:r>
              <a:rPr lang="cs-CZ" dirty="0"/>
              <a:t>Právní vztah jako součást vnějšího světa 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412776"/>
            <a:ext cx="7772400" cy="5445224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/>
              <a:t>16)	Právní vztah je tedy jedním z výrazů podstaty současných vědeckých představ o fungování světa jako universa, jeho částí jako </a:t>
            </a:r>
            <a:r>
              <a:rPr lang="cs-CZ" sz="2000" i="1" dirty="0"/>
              <a:t>species</a:t>
            </a:r>
            <a:r>
              <a:rPr lang="cs-CZ" sz="2000" dirty="0"/>
              <a:t> a člověka v něm jako jednoho ze </a:t>
            </a:r>
            <a:r>
              <a:rPr lang="cs-CZ" sz="2000" i="1" dirty="0"/>
              <a:t>species</a:t>
            </a:r>
            <a:r>
              <a:rPr lang="cs-CZ" sz="2000" dirty="0"/>
              <a:t>.</a:t>
            </a:r>
          </a:p>
          <a:p>
            <a:pPr marL="0" indent="0">
              <a:buNone/>
            </a:pPr>
            <a:r>
              <a:rPr lang="cs-CZ" sz="2000" dirty="0"/>
              <a:t>17)	Jeho nositelem je energetické kontinuum jako svět sám </a:t>
            </a:r>
            <a:r>
              <a:rPr lang="cs-CZ" sz="2000" dirty="0" smtClean="0"/>
              <a:t>o sobě i jako </a:t>
            </a:r>
            <a:r>
              <a:rPr lang="cs-CZ" sz="2000" dirty="0"/>
              <a:t>jeho změny (ergo: právní vztah může být současně vnímán jako „skalár“ i jako „vektor“, tedy jako statická entita i jako entita v pohybu-procesu změny).</a:t>
            </a:r>
          </a:p>
          <a:p>
            <a:pPr marL="0" indent="0">
              <a:buNone/>
            </a:pPr>
            <a:r>
              <a:rPr lang="cs-CZ" sz="2000" dirty="0"/>
              <a:t>18)	Struktura </a:t>
            </a:r>
            <a:r>
              <a:rPr lang="cs-CZ" sz="2000" dirty="0" smtClean="0"/>
              <a:t>společenského/právního </a:t>
            </a:r>
            <a:r>
              <a:rPr lang="cs-CZ" sz="2000" dirty="0"/>
              <a:t>vztahu je dána vzájemnou pozicí určitých částí univerza a jejich vzájemným působením, avšak: </a:t>
            </a:r>
            <a:r>
              <a:rPr lang="cs-CZ" sz="2000" i="1" dirty="0"/>
              <a:t>Člověk je vybaven relativně samostatným vlastním kódem </a:t>
            </a:r>
            <a:r>
              <a:rPr lang="cs-CZ" sz="2000" i="1" dirty="0" err="1"/>
              <a:t>tachyonové</a:t>
            </a:r>
            <a:r>
              <a:rPr lang="cs-CZ" sz="2000" i="1" dirty="0"/>
              <a:t> energie. To vysvětluje jeho relativně/zdánlivě autonomní pozici vůči vnějšímu světu. Ovšem pouze relativní, neboť ani on, ani jiné species tohoto světa nejsou nositeli vlastní energie: jediným zdrojem energie je (v terminologii moderní fyziky) Nulový bod nebo Volná energie.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91BBC5-1EFA-498C-A65A-C05C799A285E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7894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908721"/>
            <a:ext cx="7772400" cy="432048"/>
          </a:xfrm>
        </p:spPr>
        <p:txBody>
          <a:bodyPr/>
          <a:lstStyle/>
          <a:p>
            <a:r>
              <a:rPr lang="cs-CZ" dirty="0"/>
              <a:t>Právní vztah jako součást vnějšího světa </a:t>
            </a:r>
            <a:r>
              <a:rPr lang="cs-CZ" dirty="0" smtClean="0"/>
              <a:t>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84784"/>
            <a:ext cx="7772400" cy="5256584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19) Závěr </a:t>
            </a:r>
            <a:r>
              <a:rPr lang="cs-CZ" dirty="0"/>
              <a:t>pouze relativní vůči universu:</a:t>
            </a:r>
          </a:p>
          <a:p>
            <a:pPr marL="0" indent="0">
              <a:buNone/>
            </a:pPr>
            <a:r>
              <a:rPr lang="cs-CZ" dirty="0"/>
              <a:t>V terminologii struktury právního vztahu je pozice člověka jako vysoce organizovaného relativního celku určena vyšší mírou autonomie na „nulovém bodu“ než „věc“ jako vnitřně méně organizovaná entita. Děje v člověku jsou zakódovány v relativně dokonalé formě. Avšak: Děje v „přírodě“ jsou rovněž zakódovány a ve srovnání s člověkem je toto zakódování mnohem dokonalejší: neživá příroda a zvířata existují v mnohem přirozenější harmonii („zdravěji“) než člověk sám. Člověk se svou činností vzdálil přirozenosti, začal se do jisté míry chovat „nepřirozeně“, autonomně na přirozeném kódu, na němž je založena jeho (</a:t>
            </a:r>
            <a:r>
              <a:rPr lang="cs-CZ" dirty="0" err="1"/>
              <a:t>ko</a:t>
            </a:r>
            <a:r>
              <a:rPr lang="cs-CZ" dirty="0"/>
              <a:t>)existence v rámci universa.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91BBC5-1EFA-498C-A65A-C05C799A285E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8230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vztah jako součást vnějšího světa </a:t>
            </a:r>
            <a:r>
              <a:rPr lang="cs-CZ" dirty="0" smtClean="0"/>
              <a:t>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132856"/>
            <a:ext cx="7772400" cy="3998069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20) Velmi </a:t>
            </a:r>
            <a:r>
              <a:rPr lang="cs-CZ" b="1" dirty="0"/>
              <a:t>obecný závěr: </a:t>
            </a:r>
            <a:r>
              <a:rPr lang="cs-CZ" dirty="0" smtClean="0"/>
              <a:t>člověk je </a:t>
            </a:r>
            <a:r>
              <a:rPr lang="cs-CZ" dirty="0"/>
              <a:t>součástí vysoce organizovaného kontinua a v tomto rámci relativně samostatně vnitřně organizován. Jeho vazby na vnější svět, ergo i na ostatní lidi jsou existenční předurčeností, mají podobu vztahů, mezi lidmi vztahů společenských, mezi lidmi v oblasti regulované právem podobu vztahů právních. 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Právní </a:t>
            </a:r>
            <a:r>
              <a:rPr lang="cs-CZ" b="1" dirty="0"/>
              <a:t>vztah </a:t>
            </a:r>
            <a:r>
              <a:rPr lang="cs-CZ" dirty="0"/>
              <a:t>z tohoto pohledu je tedy specifickým </a:t>
            </a:r>
            <a:r>
              <a:rPr lang="cs-CZ" b="1" dirty="0"/>
              <a:t>projevem koherentního fungování universa a člověka v něm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cs-CZ" altLang="cs-CZ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07040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91BBC5-1EFA-498C-A65A-C05C799A285E}" type="slidenum">
              <a:rPr lang="cs-CZ" altLang="cs-CZ" smtClean="0"/>
              <a:pPr/>
              <a:t>16</a:t>
            </a:fld>
            <a:endParaRPr lang="cs-CZ" alt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691" y="2046916"/>
            <a:ext cx="6773243" cy="3810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41297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21. století: nové výzvy a nové argumenty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1)	Nová společnost je charakterizovaná jako </a:t>
            </a:r>
            <a:r>
              <a:rPr lang="cs-CZ" b="1" dirty="0"/>
              <a:t>společnost sítí</a:t>
            </a:r>
            <a:r>
              <a:rPr lang="cs-CZ" dirty="0"/>
              <a:t>. Jde o sítě technologické, jejichž část je nositelem právně regulované interakce mezi participanty na sítích. Ergo: východiskem pro fungování síťových vazeb je </a:t>
            </a:r>
            <a:r>
              <a:rPr lang="cs-CZ" b="1" dirty="0"/>
              <a:t>institut vztahu</a:t>
            </a:r>
            <a:r>
              <a:rPr lang="cs-CZ" dirty="0"/>
              <a:t>. Ten je dokonce </a:t>
            </a:r>
            <a:r>
              <a:rPr lang="cs-CZ" b="1" dirty="0"/>
              <a:t>symbolem sítě, jejím paradigmatem</a:t>
            </a:r>
            <a:r>
              <a:rPr lang="cs-CZ" dirty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91BBC5-1EFA-498C-A65A-C05C799A285E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917964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908721"/>
            <a:ext cx="7772400" cy="504056"/>
          </a:xfrm>
        </p:spPr>
        <p:txBody>
          <a:bodyPr/>
          <a:lstStyle/>
          <a:p>
            <a:r>
              <a:rPr lang="pt-BR" dirty="0"/>
              <a:t>21. </a:t>
            </a:r>
            <a:r>
              <a:rPr lang="pt-BR" dirty="0" smtClean="0"/>
              <a:t>stol</a:t>
            </a:r>
            <a:r>
              <a:rPr lang="cs-CZ" dirty="0" smtClean="0"/>
              <a:t>.</a:t>
            </a:r>
            <a:r>
              <a:rPr lang="pt-BR" dirty="0" smtClean="0"/>
              <a:t>: </a:t>
            </a:r>
            <a:r>
              <a:rPr lang="pt-BR" dirty="0"/>
              <a:t>nové výzvy a nové </a:t>
            </a:r>
            <a:r>
              <a:rPr lang="pt-BR" dirty="0" smtClean="0"/>
              <a:t>argumenty</a:t>
            </a:r>
            <a:r>
              <a:rPr lang="cs-CZ" dirty="0" smtClean="0"/>
              <a:t>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12776"/>
            <a:ext cx="7772400" cy="5445224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2)	</a:t>
            </a:r>
            <a:r>
              <a:rPr lang="cs-CZ" b="1" dirty="0"/>
              <a:t>Příklad paradigmatických změn: Vlastnictví a jeho proměny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a.	</a:t>
            </a:r>
            <a:r>
              <a:rPr lang="cs-CZ" b="1" dirty="0"/>
              <a:t>Feudalismus</a:t>
            </a:r>
            <a:r>
              <a:rPr lang="cs-CZ" dirty="0"/>
              <a:t> (viz „kulturní </a:t>
            </a:r>
            <a:r>
              <a:rPr lang="cs-CZ" dirty="0" smtClean="0"/>
              <a:t>dědictví“ </a:t>
            </a:r>
            <a:r>
              <a:rPr lang="cs-CZ" dirty="0"/>
              <a:t>jako sdílené evropské hodnoty = křesťanství + antika): </a:t>
            </a:r>
          </a:p>
          <a:p>
            <a:pPr marL="0" indent="0">
              <a:buNone/>
            </a:pPr>
            <a:r>
              <a:rPr lang="cs-CZ" dirty="0"/>
              <a:t>i.	Bůh vnímán jako tvůrce a současně logicky </a:t>
            </a:r>
            <a:r>
              <a:rPr lang="cs-CZ" b="1" dirty="0"/>
              <a:t>vlastník</a:t>
            </a:r>
            <a:r>
              <a:rPr lang="cs-CZ" dirty="0"/>
              <a:t> vytvořeného </a:t>
            </a:r>
          </a:p>
          <a:p>
            <a:pPr marL="0" indent="0">
              <a:buNone/>
            </a:pPr>
            <a:r>
              <a:rPr lang="cs-CZ" dirty="0" err="1"/>
              <a:t>ii</a:t>
            </a:r>
            <a:r>
              <a:rPr lang="cs-CZ" dirty="0"/>
              <a:t>.	</a:t>
            </a:r>
            <a:r>
              <a:rPr lang="cs-CZ" b="1" dirty="0"/>
              <a:t>Člověk vysoce integrován v sociální struktuře </a:t>
            </a:r>
            <a:r>
              <a:rPr lang="cs-CZ" dirty="0"/>
              <a:t>(„síti“)</a:t>
            </a:r>
          </a:p>
          <a:p>
            <a:pPr marL="0" indent="0">
              <a:buNone/>
            </a:pPr>
            <a:r>
              <a:rPr lang="cs-CZ" dirty="0" err="1"/>
              <a:t>iii</a:t>
            </a:r>
            <a:r>
              <a:rPr lang="cs-CZ" dirty="0"/>
              <a:t>.	Hierarchie sociální struktury, dělené vlastnictví, právně dominance držby</a:t>
            </a:r>
          </a:p>
          <a:p>
            <a:pPr marL="0" indent="0">
              <a:buNone/>
            </a:pPr>
            <a:r>
              <a:rPr lang="cs-CZ" dirty="0" err="1"/>
              <a:t>iv</a:t>
            </a:r>
            <a:r>
              <a:rPr lang="cs-CZ" dirty="0"/>
              <a:t>.	Věci nenáležely přímo a exkluzivně určité osobě, nýbrž byly děleny podle podmínek odvozených od povinností subjektu v této struktuře (lenní systém, manský systém, nevolnictví..)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91BBC5-1EFA-498C-A65A-C05C799A285E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79924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836713"/>
            <a:ext cx="7772400" cy="504056"/>
          </a:xfrm>
        </p:spPr>
        <p:txBody>
          <a:bodyPr/>
          <a:lstStyle/>
          <a:p>
            <a:r>
              <a:rPr lang="cs-CZ" dirty="0"/>
              <a:t>21. stol.: nové výzvy a nové argumenty </a:t>
            </a:r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800"/>
            <a:ext cx="7772400" cy="4502125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/>
              <a:t>b.	</a:t>
            </a:r>
            <a:r>
              <a:rPr lang="cs-CZ" sz="2000" b="1" dirty="0"/>
              <a:t>Modernita</a:t>
            </a:r>
            <a:r>
              <a:rPr lang="cs-CZ" sz="2000" dirty="0"/>
              <a:t>:</a:t>
            </a:r>
          </a:p>
          <a:p>
            <a:pPr marL="0" indent="0">
              <a:buNone/>
            </a:pPr>
            <a:r>
              <a:rPr lang="cs-CZ" sz="2000" dirty="0" smtClean="0"/>
              <a:t>i. J. </a:t>
            </a:r>
            <a:r>
              <a:rPr lang="cs-CZ" sz="2000" dirty="0"/>
              <a:t>Locke - Teorie vlastnictví (1690) (stala se biblí střední třídy): </a:t>
            </a:r>
            <a:r>
              <a:rPr lang="cs-CZ" sz="2000" b="1" dirty="0"/>
              <a:t>Soukromé vlastnictví jako přirozené právo </a:t>
            </a:r>
            <a:r>
              <a:rPr lang="cs-CZ" sz="2000" dirty="0"/>
              <a:t>(zahrnuje vlastnictví sebe sama včetně svých rukou, potažmo výsledky práce svých rukou – majetek) – </a:t>
            </a:r>
            <a:r>
              <a:rPr lang="cs-CZ" sz="2000" b="1" dirty="0"/>
              <a:t>přechod </a:t>
            </a:r>
            <a:r>
              <a:rPr lang="cs-CZ" sz="2000" dirty="0"/>
              <a:t>od vztahového pojetí vlastnictví </a:t>
            </a:r>
            <a:r>
              <a:rPr lang="cs-CZ" sz="2000" b="1" dirty="0"/>
              <a:t>k pojetí exkluzívnímu</a:t>
            </a:r>
          </a:p>
          <a:p>
            <a:pPr marL="0" indent="0">
              <a:buNone/>
            </a:pPr>
            <a:r>
              <a:rPr lang="cs-CZ" sz="2000" dirty="0" err="1" smtClean="0"/>
              <a:t>ii</a:t>
            </a:r>
            <a:r>
              <a:rPr lang="cs-CZ" sz="2000" dirty="0" smtClean="0"/>
              <a:t>. A. Smith </a:t>
            </a:r>
            <a:r>
              <a:rPr lang="cs-CZ" sz="2000" dirty="0"/>
              <a:t>– pojem vlastnictví se koncentruje do pojetí věci jako předmětu tržní </a:t>
            </a:r>
            <a:r>
              <a:rPr lang="cs-CZ" sz="2000" dirty="0" smtClean="0"/>
              <a:t>směny </a:t>
            </a:r>
            <a:endParaRPr lang="cs-CZ" sz="2000" dirty="0"/>
          </a:p>
          <a:p>
            <a:pPr marL="0" indent="0">
              <a:buNone/>
            </a:pPr>
            <a:r>
              <a:rPr lang="cs-CZ" sz="2000" dirty="0" err="1" smtClean="0"/>
              <a:t>iii</a:t>
            </a:r>
            <a:r>
              <a:rPr lang="cs-CZ" sz="2000" dirty="0" smtClean="0"/>
              <a:t>. Ačkoli </a:t>
            </a:r>
            <a:r>
              <a:rPr lang="cs-CZ" sz="2000" dirty="0"/>
              <a:t>vlastnictví neztratilo podobu vztahu, jevově bylo vnímáno z pohledu výlučného majetkového potenciálu exkluzivního vlastníka. Jeho nejvýraznější vlastností je právo vyloučit jiného z podílu na něm (</a:t>
            </a:r>
            <a:r>
              <a:rPr lang="cs-CZ" sz="2000" dirty="0" err="1"/>
              <a:t>MacPherson</a:t>
            </a:r>
            <a:r>
              <a:rPr lang="cs-CZ" sz="2000" dirty="0"/>
              <a:t>) </a:t>
            </a:r>
          </a:p>
          <a:p>
            <a:pPr marL="0" indent="0">
              <a:buNone/>
            </a:pPr>
            <a:r>
              <a:rPr lang="cs-CZ" sz="2000" dirty="0" err="1" smtClean="0"/>
              <a:t>iv</a:t>
            </a:r>
            <a:r>
              <a:rPr lang="cs-CZ" sz="2000" dirty="0" smtClean="0"/>
              <a:t>. </a:t>
            </a:r>
            <a:r>
              <a:rPr lang="cs-CZ" sz="2000" b="1" dirty="0" smtClean="0"/>
              <a:t>Závěr</a:t>
            </a:r>
            <a:r>
              <a:rPr lang="cs-CZ" sz="2000" b="1" dirty="0"/>
              <a:t>: Současné pojetí vlastnictví je </a:t>
            </a:r>
            <a:r>
              <a:rPr lang="cs-CZ" sz="2000" b="1" dirty="0" smtClean="0"/>
              <a:t>historicky</a:t>
            </a:r>
            <a:r>
              <a:rPr lang="cs-CZ" sz="2000" b="1" dirty="0" smtClean="0"/>
              <a:t> omezený koncept </a:t>
            </a:r>
            <a:r>
              <a:rPr lang="cs-CZ" sz="2000" dirty="0"/>
              <a:t>		- vzniklo v 17. a 18. století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Zápatí prezentace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91BBC5-1EFA-498C-A65A-C05C799A285E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6437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DD22B6-C937-459C-B197-72F6B824F331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Deficity základních východisek</a:t>
            </a:r>
            <a:endParaRPr lang="cs-CZ" altLang="cs-CZ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971600" y="3068960"/>
            <a:ext cx="7772400" cy="2557909"/>
          </a:xfrm>
        </p:spPr>
        <p:txBody>
          <a:bodyPr/>
          <a:lstStyle/>
          <a:p>
            <a:r>
              <a:rPr lang="cs-CZ" altLang="cs-CZ" i="1" dirty="0" smtClean="0"/>
              <a:t>Motto:</a:t>
            </a:r>
            <a:br>
              <a:rPr lang="cs-CZ" altLang="cs-CZ" i="1" dirty="0" smtClean="0"/>
            </a:br>
            <a:r>
              <a:rPr lang="cs-CZ" altLang="cs-CZ" i="1" dirty="0" smtClean="0"/>
              <a:t>Tak daleko ještě právní věda nedospěla, aby se dokázala shodnout na základní charakteristice práva: jeho pojmu, podstatě a funkci</a:t>
            </a:r>
            <a:endParaRPr lang="cs-CZ" alt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908721"/>
            <a:ext cx="7772400" cy="432048"/>
          </a:xfrm>
        </p:spPr>
        <p:txBody>
          <a:bodyPr/>
          <a:lstStyle/>
          <a:p>
            <a:r>
              <a:rPr lang="cs-CZ" dirty="0"/>
              <a:t>21. stol.: nové výzvy a nové argumenty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12776"/>
            <a:ext cx="7772400" cy="504056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c.	</a:t>
            </a:r>
            <a:r>
              <a:rPr lang="cs-CZ" b="1" dirty="0"/>
              <a:t>Nadcházející etapa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i.	Ústřední pozici  v komplexním světě mnohostranných a vzájemných závislostí získává </a:t>
            </a:r>
            <a:r>
              <a:rPr lang="cs-CZ" b="1" dirty="0"/>
              <a:t>inkluzivní forma vlastnictví</a:t>
            </a:r>
            <a:r>
              <a:rPr lang="cs-CZ" dirty="0"/>
              <a:t>: Osobní právo nebýt vyloučen z podílu na akumulovaných produktivních zdrojích celé společnosti (</a:t>
            </a:r>
            <a:r>
              <a:rPr lang="cs-CZ" dirty="0" err="1"/>
              <a:t>MacPherson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 err="1"/>
              <a:t>ii</a:t>
            </a:r>
            <a:r>
              <a:rPr lang="cs-CZ" dirty="0"/>
              <a:t>.	Prosazení nové podoby vlastnictví je spojeno se snahou navázat na starší podoby vlastnictví z doby před průmyslovým kapitalismem. Minimální požadavek: Doplnit definici vlastnictví o „oprávnění, nebýt vyloučen z přístupu“ (</a:t>
            </a:r>
            <a:r>
              <a:rPr lang="cs-CZ" dirty="0" err="1"/>
              <a:t>MacPherson</a:t>
            </a:r>
            <a:r>
              <a:rPr lang="cs-CZ" dirty="0"/>
              <a:t>).</a:t>
            </a:r>
          </a:p>
          <a:p>
            <a:pPr marL="0" indent="0">
              <a:buNone/>
            </a:pPr>
            <a:r>
              <a:rPr lang="cs-CZ" dirty="0" err="1"/>
              <a:t>iii</a:t>
            </a:r>
            <a:r>
              <a:rPr lang="cs-CZ" dirty="0"/>
              <a:t>.	</a:t>
            </a:r>
            <a:r>
              <a:rPr lang="cs-CZ" b="1" dirty="0" smtClean="0"/>
              <a:t>Přístup = </a:t>
            </a:r>
            <a:r>
              <a:rPr lang="cs-CZ" b="1" dirty="0"/>
              <a:t>předpoklad plné emancipace člověka ve společnosti sítí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91BBC5-1EFA-498C-A65A-C05C799A285E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781983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21. stol.: nové výzvy a nové argumenty </a:t>
            </a:r>
            <a:r>
              <a:rPr lang="cs-CZ" dirty="0" smtClean="0"/>
              <a:t>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iv</a:t>
            </a:r>
            <a:r>
              <a:rPr lang="cs-CZ" dirty="0"/>
              <a:t>.	Právo „duševního </a:t>
            </a:r>
            <a:r>
              <a:rPr lang="cs-CZ" dirty="0" err="1"/>
              <a:t>vlastníctví</a:t>
            </a:r>
            <a:r>
              <a:rPr lang="cs-CZ" dirty="0"/>
              <a:t>“ – změny pojmu „autorství“: Základem pojetí autorství byla ve vazbě na rozvoj knihtisku teze o možnosti každého vlastnit/držet myšlenky a slova a </a:t>
            </a:r>
            <a:r>
              <a:rPr lang="cs-CZ" dirty="0" smtClean="0"/>
              <a:t>donucení ostatních </a:t>
            </a:r>
            <a:r>
              <a:rPr lang="cs-CZ" dirty="0"/>
              <a:t>za </a:t>
            </a:r>
            <a:r>
              <a:rPr lang="cs-CZ" dirty="0" smtClean="0"/>
              <a:t>to </a:t>
            </a:r>
            <a:r>
              <a:rPr lang="cs-CZ" dirty="0" smtClean="0"/>
              <a:t>platit: </a:t>
            </a:r>
            <a:r>
              <a:rPr lang="cs-CZ" dirty="0"/>
              <a:t>byla zlomovým okamžikem vývoje vztahů mezi </a:t>
            </a:r>
            <a:r>
              <a:rPr lang="cs-CZ" dirty="0" smtClean="0"/>
              <a:t>lidmi. </a:t>
            </a:r>
            <a:r>
              <a:rPr lang="cs-CZ" dirty="0"/>
              <a:t>To změnila </a:t>
            </a:r>
            <a:r>
              <a:rPr lang="cs-CZ" dirty="0" smtClean="0"/>
              <a:t>elektronická </a:t>
            </a:r>
            <a:r>
              <a:rPr lang="cs-CZ" dirty="0"/>
              <a:t>komunikace, která je organizována nikoli lineárně, nýbrž kyberneticky. Posloupnost a kauzalita se ztrácí. Téze o „smrti autora“. Hypertext je svou podstatou asociativní a potenciálně bez hranic, inkluzivní a svou formu vztahový. Není to produkt, je to proces. Produkt umožňuje trvající </a:t>
            </a:r>
            <a:r>
              <a:rPr lang="cs-CZ" dirty="0" smtClean="0"/>
              <a:t>vlastnictví</a:t>
            </a:r>
            <a:r>
              <a:rPr lang="cs-CZ" dirty="0"/>
              <a:t>, proces umožňuje přístup. (</a:t>
            </a:r>
            <a:r>
              <a:rPr lang="cs-CZ" dirty="0" err="1" smtClean="0"/>
              <a:t>Rifkin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91BBC5-1EFA-498C-A65A-C05C799A285E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607100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908721"/>
            <a:ext cx="7772400" cy="504056"/>
          </a:xfrm>
        </p:spPr>
        <p:txBody>
          <a:bodyPr/>
          <a:lstStyle/>
          <a:p>
            <a:r>
              <a:rPr lang="cs-CZ" dirty="0"/>
              <a:t>21. stol.: nové výzvy a nové argumenty </a:t>
            </a:r>
            <a:r>
              <a:rPr lang="cs-CZ" dirty="0" smtClean="0"/>
              <a:t>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12776"/>
            <a:ext cx="7772400" cy="4968552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3)	Z toho plyne </a:t>
            </a:r>
            <a:r>
              <a:rPr lang="cs-CZ" b="1" dirty="0"/>
              <a:t>zvýšený význam vztahové stránky existence člověka</a:t>
            </a:r>
            <a:r>
              <a:rPr lang="cs-CZ" dirty="0"/>
              <a:t> v současné společnosti. </a:t>
            </a:r>
            <a:r>
              <a:rPr lang="cs-CZ" b="1" dirty="0"/>
              <a:t>Autonomie</a:t>
            </a:r>
            <a:r>
              <a:rPr lang="cs-CZ" dirty="0"/>
              <a:t> jako hodnota člověka </a:t>
            </a:r>
            <a:r>
              <a:rPr lang="cs-CZ" b="1" dirty="0"/>
              <a:t>buď ztrácí svou dosavadní pozici</a:t>
            </a:r>
            <a:r>
              <a:rPr lang="cs-CZ" dirty="0"/>
              <a:t>, </a:t>
            </a:r>
            <a:r>
              <a:rPr lang="cs-CZ" b="1" dirty="0"/>
              <a:t>nebo nabývá nového obsahu </a:t>
            </a:r>
            <a:r>
              <a:rPr lang="cs-CZ" dirty="0"/>
              <a:t>– autonomní, svobodný je koneckonců ten, kdo dokázal zaujmout vztahovou pozici.</a:t>
            </a:r>
          </a:p>
          <a:p>
            <a:pPr marL="0" indent="0">
              <a:buNone/>
            </a:pPr>
            <a:r>
              <a:rPr lang="cs-CZ" dirty="0"/>
              <a:t>4)	Z toho plyne i </a:t>
            </a:r>
            <a:r>
              <a:rPr lang="cs-CZ" b="1" dirty="0"/>
              <a:t>nový pohled na místo svobody a rovnosti v algoritmu hodnot</a:t>
            </a:r>
            <a:r>
              <a:rPr lang="cs-CZ" dirty="0"/>
              <a:t>: Alfou a omegou je zřejmě stále pozice autonomie, cesta k jejímu dosažení však stále více vede sítí vztahů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dirty="0" smtClean="0"/>
              <a:t>5) Důsledky prohloubení této úvahy: Přístup je předpoklad dosažení svobody ve společnosti sítí (???)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Srov.:</a:t>
            </a:r>
            <a:r>
              <a:rPr lang="cs-CZ" dirty="0" smtClean="0"/>
              <a:t> </a:t>
            </a:r>
            <a:r>
              <a:rPr lang="cs-CZ" dirty="0"/>
              <a:t>„</a:t>
            </a:r>
            <a:r>
              <a:rPr lang="cs-CZ" dirty="0" err="1"/>
              <a:t>Verbunden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sein</a:t>
            </a:r>
            <a:r>
              <a:rPr lang="cs-CZ" dirty="0"/>
              <a:t>, </a:t>
            </a:r>
            <a:r>
              <a:rPr lang="cs-CZ" dirty="0" err="1"/>
              <a:t>macht</a:t>
            </a:r>
            <a:r>
              <a:rPr lang="cs-CZ" dirty="0"/>
              <a:t> </a:t>
            </a:r>
            <a:r>
              <a:rPr lang="cs-CZ" dirty="0" err="1"/>
              <a:t>frei</a:t>
            </a:r>
            <a:r>
              <a:rPr lang="cs-CZ" dirty="0"/>
              <a:t>.“ (</a:t>
            </a:r>
            <a:r>
              <a:rPr lang="cs-CZ" dirty="0" err="1" smtClean="0"/>
              <a:t>Rifkin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Zápatí prezentace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91BBC5-1EFA-498C-A65A-C05C799A285E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5801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AAE7A5-8109-4265-929E-66A91D03B89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Aktuálnost problému</a:t>
            </a:r>
            <a:endParaRPr lang="cs-CZ" altLang="cs-CZ" dirty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>
              <a:buNone/>
            </a:pPr>
            <a:r>
              <a:rPr lang="cs-CZ" altLang="cs-CZ" dirty="0"/>
              <a:t>Deskripce problému:</a:t>
            </a:r>
          </a:p>
          <a:p>
            <a:r>
              <a:rPr lang="cs-CZ" altLang="cs-CZ" dirty="0"/>
              <a:t>Problém soukromoprávního vztahu jako </a:t>
            </a:r>
            <a:r>
              <a:rPr lang="cs-CZ" altLang="cs-CZ" b="1" dirty="0"/>
              <a:t>dilema doktrinální</a:t>
            </a:r>
          </a:p>
          <a:p>
            <a:r>
              <a:rPr lang="cs-CZ" altLang="cs-CZ" dirty="0"/>
              <a:t>Problém soukromoprávního vztahu jako </a:t>
            </a:r>
            <a:r>
              <a:rPr lang="cs-CZ" altLang="cs-CZ" b="1" dirty="0"/>
              <a:t>dilema legislativní </a:t>
            </a:r>
            <a:r>
              <a:rPr lang="cs-CZ" altLang="cs-CZ" dirty="0"/>
              <a:t>terminologie a legislativních konceptů </a:t>
            </a:r>
          </a:p>
          <a:p>
            <a:pPr marL="0" indent="0"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Výchozí téze: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1)	Geneze vzniku pojmu právní vztah- vazba na genezi vzniku pojmu společenský vztah</a:t>
            </a:r>
          </a:p>
          <a:p>
            <a:pPr marL="0" indent="0">
              <a:buNone/>
            </a:pPr>
            <a:r>
              <a:rPr lang="cs-CZ" dirty="0"/>
              <a:t>2)	Ergo: Právní vztah je výrazem systémového propojení práva se společností a poznáním jejího fungování a pojetí </a:t>
            </a:r>
            <a:r>
              <a:rPr lang="cs-CZ" dirty="0" smtClean="0"/>
              <a:t>práva jako jeho modelového, normativního odrazu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91BBC5-1EFA-498C-A65A-C05C799A285E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6871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908720"/>
            <a:ext cx="7772400" cy="648071"/>
          </a:xfrm>
        </p:spPr>
        <p:txBody>
          <a:bodyPr/>
          <a:lstStyle/>
          <a:p>
            <a:r>
              <a:rPr lang="cs-CZ" dirty="0" smtClean="0"/>
              <a:t>Výchozí téze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844824"/>
            <a:ext cx="7772400" cy="511256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3) Realita </a:t>
            </a:r>
            <a:r>
              <a:rPr lang="cs-CZ" dirty="0"/>
              <a:t>vnímání právního vztahu poplatná právnímu myšlení počátku 19. století </a:t>
            </a:r>
            <a:r>
              <a:rPr lang="cs-CZ" dirty="0" smtClean="0"/>
              <a:t>a následnému vývoji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a.	Počátek tvorby </a:t>
            </a:r>
            <a:r>
              <a:rPr lang="cs-CZ" b="1" dirty="0"/>
              <a:t>abstraktního vnímání práva </a:t>
            </a:r>
            <a:r>
              <a:rPr lang="cs-CZ" dirty="0"/>
              <a:t>a jeho atributů a institutů: </a:t>
            </a:r>
            <a:r>
              <a:rPr lang="cs-CZ" dirty="0" err="1"/>
              <a:t>Savigny</a:t>
            </a:r>
            <a:r>
              <a:rPr lang="cs-CZ" dirty="0"/>
              <a:t>, </a:t>
            </a:r>
            <a:r>
              <a:rPr lang="cs-CZ" dirty="0" err="1"/>
              <a:t>Windscheid</a:t>
            </a:r>
            <a:r>
              <a:rPr lang="cs-CZ" dirty="0"/>
              <a:t>, sociální funkce práva (</a:t>
            </a:r>
            <a:r>
              <a:rPr lang="cs-CZ" dirty="0" err="1"/>
              <a:t>Duguit</a:t>
            </a:r>
            <a:r>
              <a:rPr lang="cs-CZ" dirty="0"/>
              <a:t>).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91BBC5-1EFA-498C-A65A-C05C799A285E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5259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Výchozí téze </a:t>
            </a:r>
            <a:r>
              <a:rPr lang="cs-CZ" dirty="0" smtClean="0"/>
              <a:t>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96813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b.	</a:t>
            </a:r>
            <a:r>
              <a:rPr lang="cs-CZ" b="1" dirty="0"/>
              <a:t>Přerušení vazeb na další regulatorní systémy: </a:t>
            </a:r>
            <a:r>
              <a:rPr lang="cs-CZ" dirty="0"/>
              <a:t>zejm. sekularizace (soukromého) práva – nahrazení mravního segmentu regulace společenských vztahů, obsaženého  v rozvinutém náboženském mravním systému ryze sekulárním a velmi vágním, protože </a:t>
            </a:r>
            <a:r>
              <a:rPr lang="cs-CZ" dirty="0" smtClean="0"/>
              <a:t>neukotveném </a:t>
            </a:r>
            <a:r>
              <a:rPr lang="cs-CZ" dirty="0"/>
              <a:t>v </a:t>
            </a:r>
            <a:r>
              <a:rPr lang="cs-CZ" dirty="0" smtClean="0"/>
              <a:t>určitém </a:t>
            </a:r>
            <a:r>
              <a:rPr lang="cs-CZ" dirty="0"/>
              <a:t>hodnotovém systému, „mravním názorem soudce“ (</a:t>
            </a:r>
            <a:r>
              <a:rPr lang="cs-CZ" dirty="0" err="1"/>
              <a:t>Kropaj</a:t>
            </a:r>
            <a:r>
              <a:rPr lang="cs-CZ" dirty="0"/>
              <a:t>, M.). Ergo: přestává platit maxima: „Právo je minimum morálky“. Právo tedy neřeší společenské situace v pozici </a:t>
            </a:r>
            <a:r>
              <a:rPr lang="cs-CZ" i="1" dirty="0" err="1"/>
              <a:t>ultimae</a:t>
            </a:r>
            <a:r>
              <a:rPr lang="cs-CZ" i="1" dirty="0"/>
              <a:t> </a:t>
            </a:r>
            <a:r>
              <a:rPr lang="cs-CZ" i="1" dirty="0" err="1"/>
              <a:t>rationis</a:t>
            </a:r>
            <a:r>
              <a:rPr lang="cs-CZ" dirty="0"/>
              <a:t>, je „na všechno samo</a:t>
            </a:r>
            <a:r>
              <a:rPr lang="cs-CZ" dirty="0" smtClean="0"/>
              <a:t>“.</a:t>
            </a:r>
          </a:p>
          <a:p>
            <a:pPr marL="0" indent="0">
              <a:buNone/>
            </a:pPr>
            <a:r>
              <a:rPr lang="cs-CZ" dirty="0" smtClean="0"/>
              <a:t>c</a:t>
            </a:r>
            <a:r>
              <a:rPr lang="cs-CZ" dirty="0"/>
              <a:t>.	Výraznou roli v </a:t>
            </a:r>
            <a:r>
              <a:rPr lang="cs-CZ" b="1" dirty="0"/>
              <a:t>uzavření práva do sama </a:t>
            </a:r>
            <a:r>
              <a:rPr lang="cs-CZ" dirty="0"/>
              <a:t>sebe sehrály některé právní doktríny (</a:t>
            </a:r>
            <a:r>
              <a:rPr lang="cs-CZ" dirty="0" err="1"/>
              <a:t>Reine</a:t>
            </a:r>
            <a:r>
              <a:rPr lang="cs-CZ" dirty="0"/>
              <a:t> </a:t>
            </a:r>
            <a:r>
              <a:rPr lang="cs-CZ" dirty="0" err="1"/>
              <a:t>Rechtslehre</a:t>
            </a:r>
            <a:r>
              <a:rPr lang="cs-CZ" dirty="0"/>
              <a:t> – H. </a:t>
            </a:r>
            <a:r>
              <a:rPr lang="cs-CZ" dirty="0" err="1"/>
              <a:t>Kelsen</a:t>
            </a:r>
            <a:r>
              <a:rPr lang="cs-CZ" dirty="0"/>
              <a:t> a další).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91BBC5-1EFA-498C-A65A-C05C799A285E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10411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836712"/>
            <a:ext cx="7772400" cy="576064"/>
          </a:xfrm>
        </p:spPr>
        <p:txBody>
          <a:bodyPr/>
          <a:lstStyle/>
          <a:p>
            <a:r>
              <a:rPr lang="cs-CZ" dirty="0"/>
              <a:t>Dopady: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12776"/>
            <a:ext cx="7772400" cy="5445224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To </a:t>
            </a:r>
            <a:r>
              <a:rPr lang="cs-CZ" dirty="0"/>
              <a:t>vše relativizuje hledání univerzalismu v klíčovém bodě práva, kterým je spravedlnost. Není divu, že absence obecně akceptovaného pojmu spravedlnost znepokojuje autory z právních oborů a ústí nezřídka (</a:t>
            </a:r>
            <a:r>
              <a:rPr lang="cs-CZ" dirty="0" smtClean="0"/>
              <a:t>typicky představitelé </a:t>
            </a:r>
            <a:r>
              <a:rPr lang="cs-CZ" dirty="0"/>
              <a:t>právního pozitivismu, jako </a:t>
            </a:r>
            <a:r>
              <a:rPr lang="cs-CZ" dirty="0" err="1"/>
              <a:t>Kelsen</a:t>
            </a:r>
            <a:r>
              <a:rPr lang="cs-CZ" dirty="0"/>
              <a:t> či Hart, v jejichž souvislosti se hovoří o reflektovaném pozitivismu) v hledání řešení v právní definici spravedlnosti . </a:t>
            </a:r>
            <a:r>
              <a:rPr lang="cs-CZ" dirty="0" err="1" smtClean="0"/>
              <a:t>Luhmann</a:t>
            </a:r>
            <a:r>
              <a:rPr lang="cs-CZ" dirty="0" smtClean="0"/>
              <a:t>: </a:t>
            </a:r>
            <a:r>
              <a:rPr lang="cs-CZ" dirty="0"/>
              <a:t>morálka jako funkcionálně nespecifická </a:t>
            </a:r>
            <a:r>
              <a:rPr lang="cs-CZ" dirty="0" err="1"/>
              <a:t>normativita</a:t>
            </a:r>
            <a:r>
              <a:rPr lang="cs-CZ" dirty="0"/>
              <a:t> ztrácí účinek v samostatných dílčích společenských systémech ; rámec řešení lze hledat v hodnotovém a funkcionálním průniku zúčastněných společenských systémů („čisté vědě“, filozofii, ekonomii, sociologii, právu..). V</a:t>
            </a:r>
            <a:r>
              <a:rPr lang="cs-CZ" dirty="0" smtClean="0"/>
              <a:t>liv </a:t>
            </a:r>
            <a:r>
              <a:rPr lang="cs-CZ" dirty="0"/>
              <a:t>tohoto morálního relativismu je brzdou v naplňování univerzálního mravního étosu poslání lidské společnosti.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91BBC5-1EFA-498C-A65A-C05C799A285E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7743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Výchozí téze 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4)	Z hlediska práva a právníků je tedy důležité, do jaké míry tento obor, který má v popisu práce reflektovat a sjednocovat všechny vlivy oborů ovlivňujících jeho podobu, cíle a tendence vývoje, je </a:t>
            </a:r>
            <a:r>
              <a:rPr lang="cs-CZ" b="1" dirty="0"/>
              <a:t>způsobilý vlastními nástroji poskytnout pravdivý odraz společenské real</a:t>
            </a:r>
            <a:r>
              <a:rPr lang="cs-CZ" dirty="0"/>
              <a:t>ity a současně být nositelem a nástrojem vývoje společenských vztahů směrem k naplňování pozitivních cílů jednotlivce a společnosti v soukromém právu prostřednictvím individuálních řešení a konečného cíle, kterým je obecné blaho.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91BBC5-1EFA-498C-A65A-C05C799A285E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7993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7772400" cy="1368152"/>
          </a:xfrm>
        </p:spPr>
        <p:txBody>
          <a:bodyPr/>
          <a:lstStyle/>
          <a:p>
            <a:r>
              <a:rPr lang="cs-CZ" dirty="0"/>
              <a:t>Právní vztah jako součást vnějšího světa</a:t>
            </a:r>
            <a:br>
              <a:rPr lang="cs-CZ" dirty="0"/>
            </a:br>
            <a:r>
              <a:rPr lang="cs-CZ" dirty="0"/>
              <a:t>Struktura </a:t>
            </a:r>
            <a:r>
              <a:rPr lang="cs-CZ" dirty="0" smtClean="0"/>
              <a:t>PV: </a:t>
            </a:r>
            <a:r>
              <a:rPr lang="cs-CZ" dirty="0"/>
              <a:t>podoby (modality) a prvky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5084762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1)	Právní vztah je výrazem dialektiky a relativity světa jako celku</a:t>
            </a:r>
          </a:p>
          <a:p>
            <a:pPr marL="0" indent="0">
              <a:buNone/>
            </a:pPr>
            <a:r>
              <a:rPr lang="cs-CZ" dirty="0"/>
              <a:t>2)	To do jisté míry vystihl </a:t>
            </a:r>
            <a:r>
              <a:rPr lang="cs-CZ" dirty="0" err="1"/>
              <a:t>Gauis</a:t>
            </a:r>
            <a:r>
              <a:rPr lang="cs-CZ" dirty="0"/>
              <a:t>: </a:t>
            </a:r>
            <a:r>
              <a:rPr lang="cs-CZ" i="1" dirty="0"/>
              <a:t>„Omne autem ius, quo </a:t>
            </a:r>
            <a:r>
              <a:rPr lang="cs-CZ" i="1" dirty="0" err="1"/>
              <a:t>utimur</a:t>
            </a:r>
            <a:r>
              <a:rPr lang="cs-CZ" i="1" dirty="0"/>
              <a:t>, vel ad </a:t>
            </a:r>
            <a:r>
              <a:rPr lang="cs-CZ" i="1" dirty="0" err="1"/>
              <a:t>personas</a:t>
            </a:r>
            <a:r>
              <a:rPr lang="cs-CZ" i="1" dirty="0"/>
              <a:t> </a:t>
            </a:r>
            <a:r>
              <a:rPr lang="cs-CZ" i="1" dirty="0" err="1"/>
              <a:t>pertinet</a:t>
            </a:r>
            <a:r>
              <a:rPr lang="cs-CZ" i="1" dirty="0"/>
              <a:t>, vel ad res,  vel ad </a:t>
            </a:r>
            <a:r>
              <a:rPr lang="cs-CZ" i="1" dirty="0" err="1"/>
              <a:t>actiones</a:t>
            </a:r>
            <a:r>
              <a:rPr lang="cs-CZ" i="1" dirty="0"/>
              <a:t>.“ </a:t>
            </a:r>
            <a:r>
              <a:rPr lang="cs-CZ" dirty="0"/>
              <a:t>(</a:t>
            </a:r>
            <a:r>
              <a:rPr lang="cs-CZ" dirty="0" err="1"/>
              <a:t>Gai</a:t>
            </a:r>
            <a:r>
              <a:rPr lang="cs-CZ" dirty="0"/>
              <a:t>. 1,8)</a:t>
            </a:r>
          </a:p>
          <a:p>
            <a:pPr marL="0" indent="0">
              <a:buNone/>
            </a:pPr>
            <a:r>
              <a:rPr lang="cs-CZ" dirty="0"/>
              <a:t>3)	Ergo: </a:t>
            </a:r>
            <a:r>
              <a:rPr lang="cs-CZ" dirty="0" err="1"/>
              <a:t>Gauis</a:t>
            </a:r>
            <a:r>
              <a:rPr lang="cs-CZ" dirty="0"/>
              <a:t> postavil – v souladu s panujícím filozofickým názorem – </a:t>
            </a:r>
            <a:r>
              <a:rPr lang="cs-CZ" b="1" dirty="0"/>
              <a:t>osobu (člověka) do opozice ke světu</a:t>
            </a:r>
            <a:r>
              <a:rPr lang="cs-CZ" dirty="0"/>
              <a:t> a vytvořil dichotomii pojetí tohoto světa z pohledu jeho vnímání (subjekt-vnímající, objekt-vnímaný</a:t>
            </a:r>
            <a:r>
              <a:rPr lang="cs-CZ" dirty="0" smtClean="0"/>
              <a:t>). Současně </a:t>
            </a:r>
            <a:r>
              <a:rPr lang="cs-CZ" b="1" dirty="0" smtClean="0"/>
              <a:t>svět a člověka propojil </a:t>
            </a:r>
            <a:r>
              <a:rPr lang="cs-CZ" dirty="0" smtClean="0"/>
              <a:t>(obsah)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4)	Ale to je relativizující přístup vymezený privilegovaností pozice člověka jako </a:t>
            </a:r>
            <a:r>
              <a:rPr lang="cs-CZ" dirty="0" smtClean="0"/>
              <a:t>vnímajícího </a:t>
            </a:r>
            <a:r>
              <a:rPr lang="cs-CZ" dirty="0"/>
              <a:t>tento svět, ergo jako svého druhu </a:t>
            </a:r>
            <a:r>
              <a:rPr lang="cs-CZ" i="1" dirty="0" err="1"/>
              <a:t>dominus</a:t>
            </a:r>
            <a:r>
              <a:rPr lang="cs-CZ" i="1" dirty="0"/>
              <a:t> </a:t>
            </a:r>
            <a:r>
              <a:rPr lang="cs-CZ" i="1" dirty="0" err="1"/>
              <a:t>mundi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 flipV="1">
            <a:off x="898525" y="6705600"/>
            <a:ext cx="6837363" cy="45719"/>
          </a:xfrm>
        </p:spPr>
        <p:txBody>
          <a:bodyPr/>
          <a:lstStyle/>
          <a:p>
            <a:r>
              <a:rPr lang="cs-CZ" altLang="cs-CZ" dirty="0" smtClean="0"/>
              <a:t>Zápatí prezentace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91BBC5-1EFA-498C-A65A-C05C799A285E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110062"/>
      </p:ext>
    </p:extLst>
  </p:cSld>
  <p:clrMapOvr>
    <a:masterClrMapping/>
  </p:clrMapOvr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107</TotalTime>
  <Words>565</Words>
  <Application>Microsoft Office PowerPoint</Application>
  <PresentationFormat>Předvádění na obrazovce (4:3)</PresentationFormat>
  <Paragraphs>125</Paragraphs>
  <Slides>22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24" baseType="lpstr">
      <vt:lpstr>3558</vt:lpstr>
      <vt:lpstr>BÉŽOVÁ TITL</vt:lpstr>
      <vt:lpstr>Soukromoprávní vztah </vt:lpstr>
      <vt:lpstr>Deficity základních východisek</vt:lpstr>
      <vt:lpstr>Aktuálnost problému</vt:lpstr>
      <vt:lpstr>Výchozí téze: </vt:lpstr>
      <vt:lpstr>Výchozí téze II</vt:lpstr>
      <vt:lpstr>Výchozí téze III</vt:lpstr>
      <vt:lpstr>Dopady:</vt:lpstr>
      <vt:lpstr>Výchozí téze VI</vt:lpstr>
      <vt:lpstr>Právní vztah jako součást vnějšího světa Struktura PV: podoby (modality) a prvky</vt:lpstr>
      <vt:lpstr>Právní vztah jako součást vnějšího světa 2 </vt:lpstr>
      <vt:lpstr>Právní vztah jako součást vnějšího světa 3 </vt:lpstr>
      <vt:lpstr>Právní vztah jako součást vnějšího světa 4</vt:lpstr>
      <vt:lpstr>Právní vztah jako součást vnějšího světa 5</vt:lpstr>
      <vt:lpstr>Právní vztah jako součást vnějšího světa 6</vt:lpstr>
      <vt:lpstr>Právní vztah jako součást vnějšího světa 7</vt:lpstr>
      <vt:lpstr>Prezentace aplikace PowerPoint</vt:lpstr>
      <vt:lpstr>21. století: nové výzvy a nové argumenty</vt:lpstr>
      <vt:lpstr>21. stol.: nové výzvy a nové argumenty 2</vt:lpstr>
      <vt:lpstr>21. stol.: nové výzvy a nové argumenty 3</vt:lpstr>
      <vt:lpstr>21. stol.: nové výzvy a nové argumenty 4</vt:lpstr>
      <vt:lpstr>21. stol.: nové výzvy a nové argumenty 5</vt:lpstr>
      <vt:lpstr>21. stol.: nové výzvy a nové argumenty 6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Soukromoprávní vztah.</dc:title>
  <dc:creator>1412</dc:creator>
  <cp:lastModifiedBy>1412</cp:lastModifiedBy>
  <cp:revision>13</cp:revision>
  <dcterms:created xsi:type="dcterms:W3CDTF">2015-03-07T09:26:01Z</dcterms:created>
  <dcterms:modified xsi:type="dcterms:W3CDTF">2015-03-12T20:49:23Z</dcterms:modified>
</cp:coreProperties>
</file>