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31"/>
  </p:notesMasterIdLst>
  <p:handoutMasterIdLst>
    <p:handoutMasterId r:id="rId32"/>
  </p:handoutMasterIdLst>
  <p:sldIdLst>
    <p:sldId id="309" r:id="rId3"/>
    <p:sldId id="424" r:id="rId4"/>
    <p:sldId id="428" r:id="rId5"/>
    <p:sldId id="440" r:id="rId6"/>
    <p:sldId id="486" r:id="rId7"/>
    <p:sldId id="447" r:id="rId8"/>
    <p:sldId id="449" r:id="rId9"/>
    <p:sldId id="446" r:id="rId10"/>
    <p:sldId id="445" r:id="rId11"/>
    <p:sldId id="444" r:id="rId12"/>
    <p:sldId id="450" r:id="rId13"/>
    <p:sldId id="448" r:id="rId14"/>
    <p:sldId id="451" r:id="rId15"/>
    <p:sldId id="452" r:id="rId16"/>
    <p:sldId id="487" r:id="rId17"/>
    <p:sldId id="441" r:id="rId18"/>
    <p:sldId id="485" r:id="rId19"/>
    <p:sldId id="417" r:id="rId20"/>
    <p:sldId id="418" r:id="rId21"/>
    <p:sldId id="419" r:id="rId22"/>
    <p:sldId id="422" r:id="rId23"/>
    <p:sldId id="488" r:id="rId24"/>
    <p:sldId id="489" r:id="rId25"/>
    <p:sldId id="484" r:id="rId26"/>
    <p:sldId id="490" r:id="rId27"/>
    <p:sldId id="492" r:id="rId28"/>
    <p:sldId id="493" r:id="rId29"/>
    <p:sldId id="343" r:id="rId30"/>
  </p:sldIdLst>
  <p:sldSz cx="9144000" cy="6858000" type="screen4x3"/>
  <p:notesSz cx="6797675" cy="9928225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79B"/>
    <a:srgbClr val="F6F6F7"/>
    <a:srgbClr val="E5D5BD"/>
    <a:srgbClr val="E7C99D"/>
    <a:srgbClr val="A9AAAE"/>
    <a:srgbClr val="68676C"/>
    <a:srgbClr val="DFE1E2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88114" autoAdjust="0"/>
  </p:normalViewPr>
  <p:slideViewPr>
    <p:cSldViewPr>
      <p:cViewPr>
        <p:scale>
          <a:sx n="99" d="100"/>
          <a:sy n="99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000" dirty="0" smtClean="0">
                <a:solidFill>
                  <a:srgbClr val="80379B"/>
                </a:solidFill>
              </a:rPr>
              <a:t>ROVNOST</a:t>
            </a:r>
            <a:r>
              <a:rPr lang="cs-CZ" sz="2000" baseline="0" dirty="0" smtClean="0"/>
              <a:t> A </a:t>
            </a:r>
            <a:r>
              <a:rPr lang="cs-CZ" sz="2000" baseline="0" dirty="0" smtClean="0">
                <a:solidFill>
                  <a:srgbClr val="80379B"/>
                </a:solidFill>
              </a:rPr>
              <a:t>EFEKTIVNOST</a:t>
            </a:r>
            <a:endParaRPr lang="en-US" sz="2000" dirty="0">
              <a:solidFill>
                <a:srgbClr val="80379B"/>
              </a:solidFill>
            </a:endParaRPr>
          </a:p>
        </c:rich>
      </c:tx>
      <c:layout>
        <c:manualLayout>
          <c:xMode val="edge"/>
          <c:yMode val="edge"/>
          <c:x val="0.1419723157336036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39813993465529E-2"/>
          <c:y val="0.22642818759942065"/>
          <c:w val="0.97376018600653447"/>
          <c:h val="0.7735718124005792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57150">
              <a:solidFill>
                <a:srgbClr val="F6F6F7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1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3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4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5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6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7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cat>
            <c:strRef>
              <c:f>List1!$A$2:$A$9</c:f>
              <c:strCache>
                <c:ptCount val="8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  <c:pt idx="4">
                  <c:v>1. čtvrt.</c:v>
                </c:pt>
                <c:pt idx="5">
                  <c:v>2. čtvrt.</c:v>
                </c:pt>
                <c:pt idx="6">
                  <c:v>3. čtvrt.</c:v>
                </c:pt>
                <c:pt idx="7">
                  <c:v>4. čtvrt.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000" dirty="0" smtClean="0"/>
              <a:t>NEROVNOST</a:t>
            </a:r>
            <a:r>
              <a:rPr lang="cs-CZ" sz="2000" baseline="0" dirty="0" smtClean="0"/>
              <a:t> A </a:t>
            </a:r>
            <a:r>
              <a:rPr lang="cs-CZ" sz="2000" baseline="0" dirty="0" smtClean="0">
                <a:solidFill>
                  <a:srgbClr val="80379B"/>
                </a:solidFill>
              </a:rPr>
              <a:t>EFEKTIVNOST</a:t>
            </a:r>
            <a:endParaRPr lang="en-US" sz="2000" dirty="0">
              <a:solidFill>
                <a:srgbClr val="80379B"/>
              </a:solidFill>
            </a:endParaRPr>
          </a:p>
        </c:rich>
      </c:tx>
      <c:layout>
        <c:manualLayout>
          <c:xMode val="edge"/>
          <c:yMode val="edge"/>
          <c:x val="0.12732633420822398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39813993465529E-2"/>
          <c:y val="0.22642818759942065"/>
          <c:w val="0.97376018600653447"/>
          <c:h val="0.7735718124005792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57150">
              <a:solidFill>
                <a:srgbClr val="F6F6F7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1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2"/>
            <c:bubble3D val="0"/>
            <c:explosion val="1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3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4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5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6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7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cat>
            <c:strRef>
              <c:f>List1!$A$2:$A$9</c:f>
              <c:strCache>
                <c:ptCount val="8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  <c:pt idx="4">
                  <c:v>1. čtvrt.</c:v>
                </c:pt>
                <c:pt idx="5">
                  <c:v>2. čtvrt.</c:v>
                </c:pt>
                <c:pt idx="6">
                  <c:v>3. čtvrt.</c:v>
                </c:pt>
                <c:pt idx="7">
                  <c:v>4. čtvrt.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0.4</c:v>
                </c:pt>
                <c:pt idx="1">
                  <c:v>0.4</c:v>
                </c:pt>
                <c:pt idx="2">
                  <c:v>1.2</c:v>
                </c:pt>
                <c:pt idx="3">
                  <c:v>0.2</c:v>
                </c:pt>
                <c:pt idx="4">
                  <c:v>0.1</c:v>
                </c:pt>
                <c:pt idx="5">
                  <c:v>0.3</c:v>
                </c:pt>
                <c:pt idx="6">
                  <c:v>1.4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000" dirty="0" smtClean="0">
                <a:solidFill>
                  <a:srgbClr val="80379B"/>
                </a:solidFill>
              </a:rPr>
              <a:t>ROVNOST</a:t>
            </a:r>
            <a:r>
              <a:rPr lang="cs-CZ" sz="2000" baseline="0" dirty="0" smtClean="0"/>
              <a:t> A NEEFEKTIVNOST</a:t>
            </a:r>
            <a:endParaRPr lang="en-US" sz="2000" dirty="0"/>
          </a:p>
        </c:rich>
      </c:tx>
      <c:layout>
        <c:manualLayout>
          <c:xMode val="edge"/>
          <c:yMode val="edge"/>
          <c:x val="0.1360913602192349"/>
          <c:y val="4.81007160820514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7091989778914"/>
          <c:y val="0.45318260092312973"/>
          <c:w val="0.50144353412415499"/>
          <c:h val="0.3950616185592324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57150">
              <a:solidFill>
                <a:srgbClr val="F6F6F7"/>
              </a:solidFill>
            </a:ln>
          </c:spPr>
          <c:dPt>
            <c:idx val="0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2"/>
            <c:bubble3D val="0"/>
            <c:explosion val="1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3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4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6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7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cat>
            <c:strRef>
              <c:f>List1!$A$2:$A$9</c:f>
              <c:strCache>
                <c:ptCount val="8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  <c:pt idx="4">
                  <c:v>1. čtvrt.</c:v>
                </c:pt>
                <c:pt idx="5">
                  <c:v>2. čtvrt.</c:v>
                </c:pt>
                <c:pt idx="6">
                  <c:v>3. čtvrt.</c:v>
                </c:pt>
                <c:pt idx="7">
                  <c:v>4. čtvrt.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000" dirty="0" smtClean="0"/>
              <a:t>NEROVNOST</a:t>
            </a:r>
            <a:r>
              <a:rPr lang="cs-CZ" sz="2000" baseline="0" dirty="0" smtClean="0"/>
              <a:t> A NEEFEKTIVNOST</a:t>
            </a:r>
            <a:endParaRPr lang="en-US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4709733106578"/>
          <c:y val="0.41309867085475349"/>
          <c:w val="0.50144353412415499"/>
          <c:h val="0.3950616185592324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57150">
              <a:solidFill>
                <a:srgbClr val="F6F6F7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1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2"/>
            <c:bubble3D val="0"/>
            <c:explosion val="1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3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4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5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dPt>
            <c:idx val="6"/>
            <c:bubble3D val="0"/>
            <c:spPr>
              <a:solidFill>
                <a:schemeClr val="tx1"/>
              </a:solidFill>
              <a:ln w="57150">
                <a:solidFill>
                  <a:srgbClr val="F6F6F7"/>
                </a:solidFill>
              </a:ln>
            </c:spPr>
          </c:dPt>
          <c:dPt>
            <c:idx val="7"/>
            <c:bubble3D val="0"/>
            <c:spPr>
              <a:solidFill>
                <a:srgbClr val="80379B"/>
              </a:solidFill>
              <a:ln w="57150">
                <a:solidFill>
                  <a:srgbClr val="F6F6F7"/>
                </a:solidFill>
              </a:ln>
            </c:spPr>
          </c:dPt>
          <c:cat>
            <c:strRef>
              <c:f>List1!$A$2:$A$9</c:f>
              <c:strCache>
                <c:ptCount val="8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  <c:pt idx="4">
                  <c:v>1. čtvrt.</c:v>
                </c:pt>
                <c:pt idx="5">
                  <c:v>2. čtvrt.</c:v>
                </c:pt>
                <c:pt idx="6">
                  <c:v>3. čtvrt.</c:v>
                </c:pt>
                <c:pt idx="7">
                  <c:v>4. čtvrt.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0.3</c:v>
                </c:pt>
                <c:pt idx="2">
                  <c:v>1.4</c:v>
                </c:pt>
                <c:pt idx="3">
                  <c:v>0.9</c:v>
                </c:pt>
                <c:pt idx="4">
                  <c:v>0.4</c:v>
                </c:pt>
                <c:pt idx="5">
                  <c:v>0.4</c:v>
                </c:pt>
                <c:pt idx="6">
                  <c:v>1.2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432CF75-A03E-4749-A6CF-50CE025F49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33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B2F5D6-9122-432C-8F8A-3389E297B99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3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5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Jsou-li ekonomické zdroje využívány tak, že je možné blahobyt některých osob zvýšit, aniž bychom současně blahobyt někoho jiného snížili, je daná situace označována jako neefektivní.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Jsou-li ekonomické zdroje využívány tak, že je možné blahobyt některých osob zvýšit, aniž bychom současně blahobyt někoho jiného snížili, je daná situace označována jako neefektivní.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Jsou-li ekonomické zdroje využívány tak, že je možné blahobyt některých osob zvýšit, aniž bychom současně blahobyt někoho jiného snížili, je daná situace označována jako neefektivní.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Jsou-li ekonomické zdroje využívány tak, že je možné blahobyt některých osob zvýšit, aniž bychom současně blahobyt někoho jiného snížili, je daná situace označována jako neefektivní.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Jsou-li ekonomické zdroje využívány tak, že je možné blahobyt některých osob zvýšit, aniž bychom současně blahobyt někoho jiného snížili, je daná situace označována jako neefektivní.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Jsou-li ekonomické zdroje využívány tak, že je možné blahobyt některých osob zvýšit, aniž bychom současně blahobyt někoho jiného snížili, je daná situace označována jako neefektivní.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F5D6-9122-432C-8F8A-3389E297B99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noProof="0" smtClean="0"/>
              <a:t>Klepnutím lze upravit styl </a:t>
            </a:r>
            <a:br>
              <a:rPr lang="cs-CZ" noProof="0" smtClean="0"/>
            </a:br>
            <a:r>
              <a:rPr lang="cs-CZ" noProof="0" smtClean="0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2095B126-5C0B-4BF4-A570-61A59BFA7B5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9" name="Picture 25" descr="PF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4B2C5-66CB-46D9-A6B1-B1E62EC9A9F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8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9C44F-67D0-42C2-9E43-0C2C8437E7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9161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7791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4306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799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3788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5946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9206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87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55ADB-E34D-4F12-A1B8-92345B38CA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4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4071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6039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64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E1E33-1140-4CAB-AC99-C43B101D4C3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4E181E-D710-4567-9A54-78814246375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2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8D927-1746-4BE8-9D34-98A10002446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F1A3DA-97A6-402C-A9E5-C41A4623A2F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5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A44736-E228-4849-9B9F-D03A596C1B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0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ED97D-105A-41EC-A732-45BF3E48A4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C7EADE-C87E-4205-978E-4521C14664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1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DAE8870E-F338-4998-A0E0-76C48477791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2" name="Picture 18" descr="PF_PPT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1" name="Picture 23" descr="PF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KŘÍŽKA, Vít: Efektivita a spravedlnost</a:t>
            </a:r>
            <a:endParaRPr lang="cs-CZ" dirty="0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>
          <a:xfrm>
            <a:off x="2705100" y="2925787"/>
            <a:ext cx="5969000" cy="3311525"/>
          </a:xfrm>
        </p:spPr>
        <p:txBody>
          <a:bodyPr/>
          <a:lstStyle/>
          <a:p>
            <a:pPr algn="ctr"/>
            <a:r>
              <a:rPr lang="cs-CZ" sz="4800" b="1" dirty="0" smtClean="0">
                <a:latin typeface="Cambria" pitchFamily="18" charset="0"/>
              </a:rPr>
              <a:t>EFEKTIVITA A SPRAVEDLNOST</a:t>
            </a:r>
            <a:r>
              <a:rPr lang="cs-CZ" sz="4000" b="1" dirty="0" smtClean="0">
                <a:latin typeface="Cambria" pitchFamily="18" charset="0"/>
              </a:rPr>
              <a:t/>
            </a:r>
            <a:br>
              <a:rPr lang="cs-CZ" sz="4000" b="1" dirty="0" smtClean="0">
                <a:latin typeface="Cambria" pitchFamily="18" charset="0"/>
              </a:rPr>
            </a:br>
            <a:r>
              <a:rPr lang="cs-CZ" sz="4000" b="1" dirty="0" smtClean="0">
                <a:latin typeface="Cambria" pitchFamily="18" charset="0"/>
              </a:rPr>
              <a:t/>
            </a:r>
            <a:br>
              <a:rPr lang="cs-CZ" sz="4000" b="1" dirty="0" smtClean="0">
                <a:latin typeface="Cambria" pitchFamily="18" charset="0"/>
              </a:rPr>
            </a:br>
            <a:r>
              <a:rPr lang="cs-CZ" sz="1400" b="1" dirty="0" smtClean="0">
                <a:latin typeface="Cambria" pitchFamily="18" charset="0"/>
              </a:rPr>
              <a:t> </a:t>
            </a:r>
            <a:r>
              <a:rPr lang="cs-CZ" sz="2800" b="1" dirty="0">
                <a:latin typeface="Cambria" pitchFamily="18" charset="0"/>
              </a:rPr>
              <a:t/>
            </a:r>
            <a:br>
              <a:rPr lang="cs-CZ" sz="2800" b="1" dirty="0">
                <a:latin typeface="Cambria" pitchFamily="18" charset="0"/>
              </a:rPr>
            </a:br>
            <a:r>
              <a:rPr lang="cs-CZ" sz="3200" b="1" dirty="0" smtClean="0">
                <a:solidFill>
                  <a:srgbClr val="80379B"/>
                </a:solidFill>
                <a:latin typeface="Cambria" pitchFamily="18" charset="0"/>
              </a:rPr>
              <a:t>Vít Křížka</a:t>
            </a:r>
            <a:r>
              <a:rPr lang="cs-CZ" sz="3200" b="1" dirty="0">
                <a:latin typeface="Cambria" pitchFamily="18" charset="0"/>
              </a:rPr>
              <a:t/>
            </a:r>
            <a:br>
              <a:rPr lang="cs-CZ" sz="3200" b="1" dirty="0">
                <a:latin typeface="Cambria" pitchFamily="18" charset="0"/>
              </a:rPr>
            </a:br>
            <a:endParaRPr lang="cs-CZ" b="1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UTILITARISMUS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4103935" cy="4357687"/>
          </a:xfrm>
        </p:spPr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b="1" dirty="0" err="1" smtClean="0"/>
              <a:t>Jeremy</a:t>
            </a:r>
            <a:r>
              <a:rPr lang="cs-CZ" b="1" dirty="0" smtClean="0"/>
              <a:t> </a:t>
            </a:r>
            <a:r>
              <a:rPr lang="cs-CZ" b="1" dirty="0" err="1" smtClean="0"/>
              <a:t>Bentham</a:t>
            </a:r>
            <a:endParaRPr lang="cs-CZ" b="1" dirty="0" smtClean="0"/>
          </a:p>
          <a:p>
            <a:pPr>
              <a:buClr>
                <a:srgbClr val="80379B"/>
              </a:buClr>
            </a:pPr>
            <a:r>
              <a:rPr lang="cs-CZ" dirty="0" smtClean="0"/>
              <a:t>hlavní představitel (zakladatel) </a:t>
            </a:r>
            <a:r>
              <a:rPr lang="cs-CZ" dirty="0"/>
              <a:t>utilitarismu 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cs-CZ" dirty="0" smtClean="0"/>
              <a:t>britský </a:t>
            </a:r>
            <a:r>
              <a:rPr lang="cs-CZ" dirty="0"/>
              <a:t>filosof a právní teoretik 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cs-CZ" dirty="0" smtClean="0"/>
              <a:t>Utilitarismus jako prasečí filozofie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cs-CZ" b="1" i="1" dirty="0" smtClean="0"/>
              <a:t>Úvod </a:t>
            </a:r>
            <a:r>
              <a:rPr lang="cs-CZ" b="1" i="1" dirty="0"/>
              <a:t>do principů morálky a zákonodárství </a:t>
            </a:r>
            <a:r>
              <a:rPr lang="cs-CZ" dirty="0"/>
              <a:t>(1789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90" y="1865755"/>
            <a:ext cx="2886831" cy="3980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14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UTILITARISMUS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JEREMY BENTHAM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7416303" cy="4357687"/>
          </a:xfrm>
        </p:spPr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sz="2000" dirty="0" smtClean="0"/>
              <a:t>Kritéria </a:t>
            </a:r>
            <a:r>
              <a:rPr lang="cs-CZ" sz="2000" dirty="0"/>
              <a:t>potěšení </a:t>
            </a:r>
            <a:r>
              <a:rPr lang="cs-CZ" sz="2000" dirty="0" smtClean="0"/>
              <a:t>(užitku) dle </a:t>
            </a:r>
            <a:r>
              <a:rPr lang="cs-CZ" sz="2000" dirty="0" err="1" smtClean="0"/>
              <a:t>Jeremy</a:t>
            </a:r>
            <a:r>
              <a:rPr lang="cs-CZ" sz="2000" dirty="0" smtClean="0"/>
              <a:t> </a:t>
            </a:r>
            <a:r>
              <a:rPr lang="cs-CZ" sz="2000" dirty="0" err="1" smtClean="0"/>
              <a:t>Benthama</a:t>
            </a:r>
            <a:r>
              <a:rPr lang="cs-CZ" sz="2000" dirty="0" smtClean="0"/>
              <a:t>:</a:t>
            </a:r>
            <a:endParaRPr lang="cs-CZ" sz="2000" dirty="0" smtClean="0"/>
          </a:p>
          <a:p>
            <a:pPr>
              <a:buClr>
                <a:srgbClr val="80379B"/>
              </a:buClr>
            </a:pPr>
            <a:r>
              <a:rPr lang="cs-CZ" sz="2000" b="1" dirty="0" smtClean="0"/>
              <a:t>intenzita</a:t>
            </a:r>
            <a:r>
              <a:rPr lang="cs-CZ" sz="2000" dirty="0" smtClean="0"/>
              <a:t> </a:t>
            </a:r>
            <a:r>
              <a:rPr lang="cs-CZ" sz="2000" dirty="0"/>
              <a:t>– silnější potěšení je lepší než </a:t>
            </a:r>
            <a:r>
              <a:rPr lang="cs-CZ" sz="2000" dirty="0" smtClean="0"/>
              <a:t>slabší</a:t>
            </a:r>
            <a:endParaRPr lang="cs-CZ" sz="2000" dirty="0"/>
          </a:p>
          <a:p>
            <a:pPr>
              <a:buClr>
                <a:srgbClr val="80379B"/>
              </a:buClr>
            </a:pPr>
            <a:r>
              <a:rPr lang="cs-CZ" sz="2000" b="1" dirty="0" smtClean="0"/>
              <a:t>trvání</a:t>
            </a:r>
            <a:r>
              <a:rPr lang="cs-CZ" sz="2000" dirty="0" smtClean="0"/>
              <a:t> </a:t>
            </a:r>
            <a:r>
              <a:rPr lang="cs-CZ" sz="2000" dirty="0"/>
              <a:t>– delší potěšení je lepší než </a:t>
            </a:r>
            <a:r>
              <a:rPr lang="cs-CZ" sz="2000" dirty="0" smtClean="0"/>
              <a:t>kratší</a:t>
            </a:r>
            <a:endParaRPr lang="cs-CZ" sz="2000" dirty="0"/>
          </a:p>
          <a:p>
            <a:pPr>
              <a:buClr>
                <a:srgbClr val="80379B"/>
              </a:buClr>
            </a:pPr>
            <a:r>
              <a:rPr lang="cs-CZ" sz="2000" b="1" dirty="0" smtClean="0"/>
              <a:t>jistota</a:t>
            </a:r>
            <a:r>
              <a:rPr lang="cs-CZ" sz="2000" dirty="0" smtClean="0"/>
              <a:t> – jistější </a:t>
            </a:r>
            <a:r>
              <a:rPr lang="cs-CZ" sz="2000" dirty="0"/>
              <a:t>potěšení </a:t>
            </a:r>
            <a:r>
              <a:rPr lang="cs-CZ" sz="2000" dirty="0" smtClean="0"/>
              <a:t>jsou lepší než méně jistá</a:t>
            </a:r>
          </a:p>
          <a:p>
            <a:pPr>
              <a:buClr>
                <a:srgbClr val="80379B"/>
              </a:buClr>
            </a:pPr>
            <a:r>
              <a:rPr lang="cs-CZ" sz="2000" b="1" dirty="0" smtClean="0"/>
              <a:t>blízkost</a:t>
            </a:r>
            <a:r>
              <a:rPr lang="cs-CZ" sz="2000" dirty="0" smtClean="0"/>
              <a:t> </a:t>
            </a:r>
            <a:r>
              <a:rPr lang="cs-CZ" sz="2000" dirty="0"/>
              <a:t>– rychlejšímu potěšení dáme přednost před </a:t>
            </a:r>
            <a:r>
              <a:rPr lang="cs-CZ" sz="2000" dirty="0" smtClean="0"/>
              <a:t>pozdějším</a:t>
            </a:r>
          </a:p>
          <a:p>
            <a:pPr>
              <a:buClr>
                <a:srgbClr val="80379B"/>
              </a:buClr>
            </a:pPr>
            <a:r>
              <a:rPr lang="cs-CZ" sz="2000" b="1" dirty="0" smtClean="0"/>
              <a:t>plodnost</a:t>
            </a:r>
            <a:r>
              <a:rPr lang="cs-CZ" sz="2000" dirty="0" smtClean="0"/>
              <a:t> – plodná jsou taková potěšení, po kterých zpravidla následují další potěšení</a:t>
            </a:r>
          </a:p>
          <a:p>
            <a:pPr>
              <a:buClr>
                <a:srgbClr val="80379B"/>
              </a:buClr>
            </a:pPr>
            <a:r>
              <a:rPr lang="cs-CZ" sz="2000" b="1" dirty="0" smtClean="0"/>
              <a:t>čistota</a:t>
            </a:r>
            <a:r>
              <a:rPr lang="cs-CZ" sz="2000" dirty="0" smtClean="0"/>
              <a:t> </a:t>
            </a:r>
            <a:r>
              <a:rPr lang="cs-CZ" sz="2000" dirty="0"/>
              <a:t>– po nečistých potěšeních (např. nezávazný sex, alkoholová pitka) zpravidla následující negativní </a:t>
            </a:r>
            <a:r>
              <a:rPr lang="cs-CZ" sz="2000" dirty="0" smtClean="0"/>
              <a:t>strasti</a:t>
            </a:r>
            <a:endParaRPr lang="cs-CZ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UTILITARISMUS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4103935" cy="4357687"/>
          </a:xfrm>
        </p:spPr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b="1" dirty="0" smtClean="0"/>
              <a:t>John Stuart Mill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anglický </a:t>
            </a:r>
            <a:r>
              <a:rPr lang="cs-CZ" dirty="0"/>
              <a:t>filosof, empirik, politický </a:t>
            </a:r>
            <a:r>
              <a:rPr lang="cs-CZ" dirty="0" smtClean="0"/>
              <a:t>ekonom, </a:t>
            </a:r>
            <a:r>
              <a:rPr lang="cs-CZ" dirty="0"/>
              <a:t>liberální </a:t>
            </a:r>
            <a:r>
              <a:rPr lang="cs-CZ" dirty="0" smtClean="0"/>
              <a:t>politik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zlidštění utilitarismu –příklon k eudaimonismu (?)</a:t>
            </a:r>
          </a:p>
          <a:p>
            <a:pPr>
              <a:buClr>
                <a:srgbClr val="80379B"/>
              </a:buClr>
            </a:pPr>
            <a:r>
              <a:rPr lang="pt-BR" b="1" i="1" dirty="0"/>
              <a:t>O svobodě</a:t>
            </a:r>
            <a:r>
              <a:rPr lang="pt-BR" b="1" dirty="0"/>
              <a:t> </a:t>
            </a:r>
            <a:r>
              <a:rPr lang="pt-BR" dirty="0"/>
              <a:t>(</a:t>
            </a:r>
            <a:r>
              <a:rPr lang="pt-BR" dirty="0" smtClean="0"/>
              <a:t>1859)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pt-BR" b="1" i="1" dirty="0" smtClean="0"/>
              <a:t>Úvahy </a:t>
            </a:r>
            <a:r>
              <a:rPr lang="pt-BR" b="1" i="1" dirty="0"/>
              <a:t>o vládě ústavní</a:t>
            </a:r>
            <a:r>
              <a:rPr lang="pt-BR" b="1" dirty="0"/>
              <a:t> </a:t>
            </a:r>
            <a:r>
              <a:rPr lang="pt-BR" dirty="0"/>
              <a:t>(</a:t>
            </a:r>
            <a:r>
              <a:rPr lang="pt-BR" dirty="0" smtClean="0"/>
              <a:t>1861)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pt-BR" b="1" i="1" dirty="0" smtClean="0"/>
              <a:t>Utilitarismus</a:t>
            </a:r>
            <a:r>
              <a:rPr lang="pt-BR" dirty="0" smtClean="0"/>
              <a:t> </a:t>
            </a:r>
            <a:r>
              <a:rPr lang="pt-BR" dirty="0"/>
              <a:t>(1863)</a:t>
            </a:r>
            <a:endParaRPr lang="cs-CZ" dirty="0" smtClean="0"/>
          </a:p>
          <a:p>
            <a:pPr>
              <a:buClr>
                <a:srgbClr val="80379B"/>
              </a:buClr>
            </a:pPr>
            <a:endParaRPr lang="cs-CZ" dirty="0"/>
          </a:p>
          <a:p>
            <a:pPr marL="0" indent="0">
              <a:buClr>
                <a:srgbClr val="80379B"/>
              </a:buClr>
              <a:buNone/>
            </a:pP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45" y1="14427" x2="41745" y2="14427"/>
                        <a14:foregroundMark x1="29283" y1="18496" x2="29283" y2="18496"/>
                        <a14:foregroundMark x1="28816" y1="18989" x2="28816" y2="18989"/>
                        <a14:foregroundMark x1="32399" y1="25647" x2="34268" y2="25647"/>
                        <a14:foregroundMark x1="44237" y1="25647" x2="52804" y2="25647"/>
                        <a14:foregroundMark x1="64953" y1="27127" x2="65732" y2="29963"/>
                        <a14:foregroundMark x1="61526" y1="38471" x2="58255" y2="41060"/>
                        <a14:foregroundMark x1="52804" y1="44883" x2="52492" y2="45623"/>
                        <a14:foregroundMark x1="13863" y1="90999" x2="13863" y2="90999"/>
                        <a14:foregroundMark x1="21184" y1="93465" x2="21184" y2="93465"/>
                        <a14:foregroundMark x1="24455" y1="93711" x2="24455" y2="93711"/>
                        <a14:foregroundMark x1="31776" y1="93711" x2="34579" y2="93218"/>
                        <a14:foregroundMark x1="48442" y1="90752" x2="51246" y2="90136"/>
                        <a14:foregroundMark x1="53583" y1="89889" x2="54517" y2="89396"/>
                        <a14:foregroundMark x1="58255" y1="89149" x2="64330" y2="87916"/>
                        <a14:foregroundMark x1="65109" y1="87670" x2="68224" y2="87670"/>
                        <a14:foregroundMark x1="71807" y1="87423" x2="76168" y2="86436"/>
                        <a14:foregroundMark x1="78193" y1="85943" x2="82243" y2="85080"/>
                        <a14:foregroundMark x1="83956" y1="84834" x2="85202" y2="84340"/>
                        <a14:foregroundMark x1="86760" y1="84094" x2="88006" y2="83354"/>
                        <a14:foregroundMark x1="91589" y1="70654" x2="91589" y2="70654"/>
                        <a14:foregroundMark x1="90343" y1="60543" x2="90343" y2="60543"/>
                        <a14:foregroundMark x1="90031" y1="59063" x2="90031" y2="57583"/>
                        <a14:foregroundMark x1="88629" y1="61529" x2="90031" y2="62269"/>
                        <a14:foregroundMark x1="94081" y1="64858" x2="94081" y2="64858"/>
                        <a14:foregroundMark x1="66044" y1="24044" x2="64642" y2="21085"/>
                        <a14:foregroundMark x1="62773" y1="18989" x2="60903" y2="17263"/>
                        <a14:foregroundMark x1="59969" y1="16276" x2="57632" y2="14180"/>
                        <a14:foregroundMark x1="57009" y1="13440" x2="56075" y2="12947"/>
                        <a14:foregroundMark x1="54829" y1="11221" x2="54829" y2="11221"/>
                        <a14:foregroundMark x1="52492" y1="10111" x2="52492" y2="10111"/>
                        <a14:foregroundMark x1="11371" y1="22565" x2="11371" y2="22565"/>
                        <a14:foregroundMark x1="18692" y1="18249" x2="18692" y2="18249"/>
                        <a14:foregroundMark x1="21807" y1="13687" x2="21807" y2="13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17047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UTILITARISMUS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JOHN STUART MILL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7416303" cy="4357687"/>
          </a:xfrm>
        </p:spPr>
        <p:txBody>
          <a:bodyPr/>
          <a:lstStyle/>
          <a:p>
            <a:pPr marL="0" indent="0" algn="just">
              <a:buClr>
                <a:srgbClr val="80379B"/>
              </a:buClr>
              <a:buNone/>
            </a:pPr>
            <a:r>
              <a:rPr lang="cs-CZ" sz="2000" i="1" dirty="0">
                <a:solidFill>
                  <a:srgbClr val="80379B"/>
                </a:solidFill>
              </a:rPr>
              <a:t>Je nezpochybnitelné, že osoba, jejíž kapacity potěšení jsou nízké, je bude mít nejsnáze uspokojitelné; a vysokými kapacitami obdařený člověk bude cítit, že všechno štěstí, které hledá, všechno štěstí tohoto světa je nedokonalé. Ale naučí se snést nedokonalosti, jsou-li jen trochu snesitelné, a nebude závidět bytosti, která si je nedokonalostí nevědoma. Je lepší být nespokojeným člověkem než spokojeným prasetem; lepší být nespokojeným </a:t>
            </a:r>
            <a:r>
              <a:rPr lang="cs-CZ" sz="2000" i="1" dirty="0" err="1">
                <a:solidFill>
                  <a:srgbClr val="80379B"/>
                </a:solidFill>
              </a:rPr>
              <a:t>Sókratem</a:t>
            </a:r>
            <a:r>
              <a:rPr lang="cs-CZ" sz="2000" i="1" dirty="0">
                <a:solidFill>
                  <a:srgbClr val="80379B"/>
                </a:solidFill>
              </a:rPr>
              <a:t> než spokojeným hlupákem. A pokud je hlupák nebo prase opačného mínění, pak jen proto, že znají pouze svůj pohled na otázku.</a:t>
            </a:r>
          </a:p>
          <a:p>
            <a:pPr marL="0" indent="0" algn="r">
              <a:buClr>
                <a:srgbClr val="80379B"/>
              </a:buClr>
              <a:buNone/>
            </a:pPr>
            <a:r>
              <a:rPr lang="cs-CZ" sz="2000" dirty="0" smtClean="0"/>
              <a:t>(</a:t>
            </a:r>
            <a:r>
              <a:rPr lang="cs-CZ" sz="2000" dirty="0"/>
              <a:t>z Utilitarismu, John Stuart Mill)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9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UTILITARISMUS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4103935" cy="4357687"/>
          </a:xfrm>
        </p:spPr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b="1" dirty="0" smtClean="0"/>
              <a:t>Rudolf von Jhering</a:t>
            </a:r>
          </a:p>
          <a:p>
            <a:pPr>
              <a:buClr>
                <a:srgbClr val="80379B"/>
              </a:buClr>
            </a:pPr>
            <a:r>
              <a:rPr lang="cs-CZ" dirty="0"/>
              <a:t>německý </a:t>
            </a:r>
            <a:r>
              <a:rPr lang="cs-CZ" dirty="0" smtClean="0"/>
              <a:t>profesor </a:t>
            </a:r>
            <a:r>
              <a:rPr lang="cs-CZ" dirty="0"/>
              <a:t>římského </a:t>
            </a:r>
            <a:r>
              <a:rPr lang="cs-CZ" dirty="0" smtClean="0"/>
              <a:t>práva</a:t>
            </a:r>
          </a:p>
          <a:p>
            <a:pPr>
              <a:buClr>
                <a:srgbClr val="80379B"/>
              </a:buClr>
            </a:pPr>
            <a:r>
              <a:rPr lang="cs-CZ" dirty="0"/>
              <a:t>zájmová </a:t>
            </a:r>
            <a:r>
              <a:rPr lang="cs-CZ" dirty="0" smtClean="0"/>
              <a:t>jurisprudence – právní pozitivismus, sociologická </a:t>
            </a:r>
            <a:r>
              <a:rPr lang="cs-CZ" dirty="0"/>
              <a:t>právní </a:t>
            </a:r>
            <a:r>
              <a:rPr lang="cs-CZ" dirty="0" smtClean="0"/>
              <a:t>škola </a:t>
            </a:r>
          </a:p>
          <a:p>
            <a:pPr>
              <a:buClr>
                <a:srgbClr val="80379B"/>
              </a:buClr>
            </a:pPr>
            <a:r>
              <a:rPr lang="cs-CZ" dirty="0"/>
              <a:t>německý </a:t>
            </a:r>
            <a:r>
              <a:rPr lang="cs-CZ" dirty="0" smtClean="0"/>
              <a:t>benthamismus</a:t>
            </a:r>
            <a:r>
              <a:rPr lang="cs-CZ" dirty="0"/>
              <a:t> </a:t>
            </a:r>
            <a:r>
              <a:rPr lang="cs-CZ" dirty="0" smtClean="0"/>
              <a:t>– odmítnutí metodologického individualismu</a:t>
            </a:r>
          </a:p>
          <a:p>
            <a:pPr>
              <a:buClr>
                <a:srgbClr val="80379B"/>
              </a:buClr>
            </a:pPr>
            <a:r>
              <a:rPr lang="cs-CZ" b="1" i="1" dirty="0" smtClean="0"/>
              <a:t>Účel </a:t>
            </a:r>
            <a:r>
              <a:rPr lang="cs-CZ" b="1" i="1" dirty="0"/>
              <a:t>v </a:t>
            </a:r>
            <a:r>
              <a:rPr lang="cs-CZ" b="1" i="1" dirty="0" smtClean="0"/>
              <a:t>právu</a:t>
            </a:r>
            <a:r>
              <a:rPr lang="cs-CZ" b="1" i="1" dirty="0"/>
              <a:t> </a:t>
            </a:r>
            <a:r>
              <a:rPr lang="cs-CZ" dirty="0"/>
              <a:t>(1877–1883)</a:t>
            </a:r>
          </a:p>
          <a:p>
            <a:pPr marL="0" indent="0">
              <a:buClr>
                <a:srgbClr val="80379B"/>
              </a:buClr>
              <a:buNone/>
            </a:pP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2923511" cy="4105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47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80379B"/>
                </a:solidFill>
              </a:rPr>
              <a:t>Od užitku k blahobytu</a:t>
            </a:r>
            <a:endParaRPr lang="cs-CZ" dirty="0">
              <a:solidFill>
                <a:srgbClr val="80379B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UŽITEK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E1E33-1140-4CAB-AC99-C43B101D4C3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4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80379B"/>
                </a:solidFill>
                <a:latin typeface="Cambria" pitchFamily="18" charset="0"/>
              </a:rPr>
              <a:t>UŽITEK: </a:t>
            </a:r>
            <a:r>
              <a:rPr lang="cs-CZ" b="1" dirty="0">
                <a:latin typeface="Cambria" pitchFamily="18" charset="0"/>
              </a:rPr>
              <a:t>MĚŘENÍ UŽITKU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dirty="0" smtClean="0"/>
              <a:t>Existují dvě teorie měření užitku:</a:t>
            </a:r>
          </a:p>
          <a:p>
            <a:pPr>
              <a:buClr>
                <a:srgbClr val="80379B"/>
              </a:buClr>
            </a:pPr>
            <a:r>
              <a:rPr lang="cs-CZ" b="1" dirty="0"/>
              <a:t>kardinalistická teorie</a:t>
            </a:r>
            <a:r>
              <a:rPr lang="cs-CZ" dirty="0"/>
              <a:t> </a:t>
            </a:r>
            <a:r>
              <a:rPr lang="cs-CZ" dirty="0" smtClean="0"/>
              <a:t>předpokládá</a:t>
            </a:r>
            <a:r>
              <a:rPr lang="cs-CZ" dirty="0"/>
              <a:t>, že užitek je přímo </a:t>
            </a:r>
            <a:r>
              <a:rPr lang="cs-CZ" dirty="0" smtClean="0"/>
              <a:t>měřitelný; člověk je </a:t>
            </a:r>
            <a:r>
              <a:rPr lang="cs-CZ" dirty="0"/>
              <a:t>tedy schopen každému </a:t>
            </a:r>
            <a:r>
              <a:rPr lang="cs-CZ" dirty="0" smtClean="0"/>
              <a:t>statku přiřadit </a:t>
            </a:r>
            <a:r>
              <a:rPr lang="cs-CZ" dirty="0"/>
              <a:t>konkrétní hodnotu </a:t>
            </a:r>
            <a:r>
              <a:rPr lang="cs-CZ" dirty="0" smtClean="0"/>
              <a:t>užitku</a:t>
            </a:r>
            <a:endParaRPr lang="cs-CZ" dirty="0"/>
          </a:p>
          <a:p>
            <a:pPr>
              <a:buClr>
                <a:srgbClr val="80379B"/>
              </a:buClr>
            </a:pPr>
            <a:r>
              <a:rPr lang="cs-CZ" b="1" dirty="0"/>
              <a:t>ordinalistická </a:t>
            </a:r>
            <a:r>
              <a:rPr lang="cs-CZ" b="1" dirty="0" smtClean="0"/>
              <a:t>teorie</a:t>
            </a:r>
            <a:r>
              <a:rPr lang="cs-CZ" dirty="0" smtClean="0"/>
              <a:t> tvrdí</a:t>
            </a:r>
            <a:r>
              <a:rPr lang="cs-CZ" dirty="0"/>
              <a:t>, že užitek není přímo měřitelný, avšak </a:t>
            </a:r>
            <a:r>
              <a:rPr lang="cs-CZ" dirty="0" smtClean="0"/>
              <a:t>člověk dokáže </a:t>
            </a:r>
            <a:r>
              <a:rPr lang="cs-CZ" dirty="0"/>
              <a:t>všechny </a:t>
            </a:r>
            <a:r>
              <a:rPr lang="cs-CZ" dirty="0" smtClean="0"/>
              <a:t>ostatní v danou chvíli dostupné statky </a:t>
            </a:r>
            <a:r>
              <a:rPr lang="cs-CZ" dirty="0"/>
              <a:t>seřadit od nejvíce preferovaného až po nejméně </a:t>
            </a:r>
            <a:r>
              <a:rPr lang="cs-CZ" dirty="0" smtClean="0"/>
              <a:t>preferovaný</a:t>
            </a:r>
          </a:p>
          <a:p>
            <a:pPr>
              <a:buClr>
                <a:srgbClr val="80379B"/>
              </a:buClr>
            </a:pPr>
            <a:endParaRPr lang="cs-CZ" dirty="0"/>
          </a:p>
          <a:p>
            <a:pPr marL="0" indent="0" algn="ctr">
              <a:buClr>
                <a:srgbClr val="80379B"/>
              </a:buClr>
              <a:buNone/>
            </a:pPr>
            <a:r>
              <a:rPr lang="cs-CZ" b="1" dirty="0" smtClean="0">
                <a:solidFill>
                  <a:srgbClr val="80379B"/>
                </a:solidFill>
              </a:rPr>
              <a:t>Dnes se přikláníme spíše k ordinalistické teorii. </a:t>
            </a:r>
            <a:endParaRPr lang="cs-CZ" b="1" dirty="0">
              <a:solidFill>
                <a:srgbClr val="80379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8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80379B"/>
                </a:solidFill>
                <a:latin typeface="Cambria" pitchFamily="18" charset="0"/>
              </a:rPr>
              <a:t>UŽITEK: </a:t>
            </a:r>
            <a:r>
              <a:rPr lang="cs-CZ" b="1" dirty="0" smtClean="0">
                <a:latin typeface="Cambria" pitchFamily="18" charset="0"/>
              </a:rPr>
              <a:t>SČÍTÁNÍ </a:t>
            </a:r>
            <a:r>
              <a:rPr lang="cs-CZ" b="1" dirty="0" smtClean="0">
                <a:latin typeface="Cambria" pitchFamily="18" charset="0"/>
              </a:rPr>
              <a:t>UŽITKŮ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dirty="0" smtClean="0"/>
              <a:t>Existují dvě teorie </a:t>
            </a:r>
            <a:r>
              <a:rPr lang="cs-CZ" dirty="0" smtClean="0"/>
              <a:t>sčítání užitků: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cs-CZ" b="1" dirty="0"/>
              <a:t>m</a:t>
            </a:r>
            <a:r>
              <a:rPr lang="cs-CZ" b="1" dirty="0" smtClean="0"/>
              <a:t>etodologický individualismus </a:t>
            </a:r>
            <a:r>
              <a:rPr lang="cs-CZ" dirty="0" smtClean="0"/>
              <a:t>(</a:t>
            </a:r>
            <a:r>
              <a:rPr lang="cs-CZ" dirty="0" err="1" smtClean="0"/>
              <a:t>Bentham</a:t>
            </a:r>
            <a:r>
              <a:rPr lang="cs-CZ" dirty="0" smtClean="0"/>
              <a:t>, Mill) </a:t>
            </a:r>
            <a:r>
              <a:rPr lang="cs-CZ" b="1" dirty="0" smtClean="0"/>
              <a:t>–</a:t>
            </a:r>
            <a:r>
              <a:rPr lang="cs-CZ" dirty="0" smtClean="0"/>
              <a:t>společenský </a:t>
            </a:r>
            <a:r>
              <a:rPr lang="cs-CZ" dirty="0"/>
              <a:t>užitek </a:t>
            </a:r>
            <a:r>
              <a:rPr lang="cs-CZ" dirty="0" smtClean="0"/>
              <a:t>(blahobyt) je celkovým </a:t>
            </a:r>
            <a:r>
              <a:rPr lang="cs-CZ" dirty="0"/>
              <a:t>součtem všech užitků </a:t>
            </a:r>
            <a:r>
              <a:rPr lang="cs-CZ" dirty="0" smtClean="0"/>
              <a:t>jednotlivců; „každý se počítá jednou, ne dvakrát“; lze uvažovat i o zvířatech, úvahy o zrovnoprávnění žen, otroků či homosexuálů</a:t>
            </a:r>
            <a:endParaRPr lang="cs-CZ" dirty="0"/>
          </a:p>
          <a:p>
            <a:pPr>
              <a:buClr>
                <a:srgbClr val="80379B"/>
              </a:buClr>
            </a:pPr>
            <a:r>
              <a:rPr lang="cs-CZ" b="1" dirty="0"/>
              <a:t>m</a:t>
            </a:r>
            <a:r>
              <a:rPr lang="cs-CZ" b="1" dirty="0" smtClean="0"/>
              <a:t>etodologický kolektivismus </a:t>
            </a:r>
            <a:r>
              <a:rPr lang="cs-CZ" dirty="0" smtClean="0"/>
              <a:t>(Jhering) </a:t>
            </a:r>
            <a:r>
              <a:rPr lang="cs-CZ" b="1" dirty="0" smtClean="0"/>
              <a:t>–</a:t>
            </a:r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lastní </a:t>
            </a:r>
            <a:r>
              <a:rPr lang="cs-CZ" dirty="0"/>
              <a:t>hodnotou je obecný </a:t>
            </a:r>
            <a:r>
              <a:rPr lang="cs-CZ" dirty="0" smtClean="0"/>
              <a:t>užitek (blahobyt společnosti), </a:t>
            </a:r>
            <a:r>
              <a:rPr lang="cs-CZ" dirty="0"/>
              <a:t>individuální užitek oceňujeme až podle toho, jak přispívá nebo naopak škodí </a:t>
            </a:r>
            <a:r>
              <a:rPr lang="cs-CZ" dirty="0" smtClean="0"/>
              <a:t>tomuto obecnému užitku</a:t>
            </a:r>
            <a:endParaRPr lang="cs-CZ" dirty="0"/>
          </a:p>
          <a:p>
            <a:pPr marL="0" indent="0" algn="ctr">
              <a:buClr>
                <a:srgbClr val="80379B"/>
              </a:buClr>
              <a:buNone/>
            </a:pPr>
            <a:r>
              <a:rPr lang="cs-CZ" b="1" dirty="0" smtClean="0">
                <a:solidFill>
                  <a:srgbClr val="80379B"/>
                </a:solidFill>
              </a:rPr>
              <a:t> </a:t>
            </a:r>
            <a:endParaRPr lang="cs-CZ" b="1" dirty="0">
              <a:solidFill>
                <a:srgbClr val="80379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EFEKTIVNOST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379B"/>
              </a:buClr>
            </a:pPr>
            <a:r>
              <a:rPr lang="cs-CZ" dirty="0" smtClean="0"/>
              <a:t>vztah </a:t>
            </a:r>
            <a:r>
              <a:rPr lang="cs-CZ" dirty="0"/>
              <a:t>mezi rozsahem vyrobené produkce a způsobem jejího </a:t>
            </a:r>
            <a:r>
              <a:rPr lang="cs-CZ" dirty="0" smtClean="0"/>
              <a:t>rozdělení</a:t>
            </a:r>
          </a:p>
          <a:p>
            <a:pPr>
              <a:buClr>
                <a:srgbClr val="80379B"/>
              </a:buClr>
            </a:pPr>
            <a:r>
              <a:rPr lang="cs-CZ" dirty="0"/>
              <a:t>v</a:t>
            </a:r>
            <a:r>
              <a:rPr lang="cs-CZ" dirty="0" smtClean="0"/>
              <a:t>ětší efektivita = více užitku pro více lidí po delší dobu</a:t>
            </a:r>
          </a:p>
          <a:p>
            <a:pPr marL="0" indent="0">
              <a:buClr>
                <a:srgbClr val="80379B"/>
              </a:buClr>
              <a:buNone/>
            </a:pPr>
            <a:endParaRPr lang="cs-CZ" dirty="0" smtClean="0"/>
          </a:p>
          <a:p>
            <a:pPr marL="0" indent="0">
              <a:buClr>
                <a:srgbClr val="80379B"/>
              </a:buClr>
              <a:buNone/>
            </a:pPr>
            <a:r>
              <a:rPr lang="cs-CZ" b="1" dirty="0" smtClean="0">
                <a:solidFill>
                  <a:srgbClr val="80379B"/>
                </a:solidFill>
              </a:rPr>
              <a:t>Dva základní koncepty:</a:t>
            </a:r>
          </a:p>
          <a:p>
            <a:pPr>
              <a:buClr>
                <a:srgbClr val="80379B"/>
              </a:buClr>
            </a:pPr>
            <a:r>
              <a:rPr lang="cs-CZ" b="1" dirty="0" smtClean="0"/>
              <a:t>Paretova efektivnost </a:t>
            </a:r>
            <a:r>
              <a:rPr lang="cs-CZ" dirty="0" smtClean="0"/>
              <a:t>– velmi úzké pojetí</a:t>
            </a:r>
          </a:p>
          <a:p>
            <a:pPr>
              <a:buClr>
                <a:srgbClr val="80379B"/>
              </a:buClr>
            </a:pPr>
            <a:r>
              <a:rPr lang="cs-CZ" b="1" dirty="0"/>
              <a:t>Kaldor-Hicksova </a:t>
            </a:r>
            <a:r>
              <a:rPr lang="cs-CZ" b="1" dirty="0" smtClean="0"/>
              <a:t>efektivnost </a:t>
            </a:r>
            <a:r>
              <a:rPr lang="cs-CZ" dirty="0" smtClean="0"/>
              <a:t>– rozšířené pojetí Paretovy efektivnosti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2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PARETOVA EFEKTIVNOST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379B"/>
              </a:buClr>
            </a:pPr>
            <a:r>
              <a:rPr lang="cs-CZ" dirty="0" smtClean="0"/>
              <a:t>italský ekonom </a:t>
            </a:r>
            <a:r>
              <a:rPr lang="cs-CZ" b="1" dirty="0" smtClean="0"/>
              <a:t>Vilfredo Pareto </a:t>
            </a:r>
            <a:r>
              <a:rPr lang="cs-CZ" dirty="0" smtClean="0"/>
              <a:t>(1848-1923)</a:t>
            </a:r>
            <a:endParaRPr lang="cs-CZ" dirty="0"/>
          </a:p>
          <a:p>
            <a:pPr>
              <a:buClr>
                <a:srgbClr val="80379B"/>
              </a:buClr>
            </a:pPr>
            <a:r>
              <a:rPr lang="cs-CZ" b="1" dirty="0"/>
              <a:t>P</a:t>
            </a:r>
            <a:r>
              <a:rPr lang="cs-CZ" b="1" dirty="0" smtClean="0"/>
              <a:t>aretova efektivnost </a:t>
            </a:r>
            <a:r>
              <a:rPr lang="cs-CZ" dirty="0" smtClean="0"/>
              <a:t>= stav </a:t>
            </a:r>
            <a:r>
              <a:rPr lang="cs-CZ" dirty="0"/>
              <a:t>ve </a:t>
            </a:r>
            <a:r>
              <a:rPr lang="cs-CZ" dirty="0" smtClean="0"/>
              <a:t>společnosti, </a:t>
            </a:r>
            <a:r>
              <a:rPr lang="cs-CZ" dirty="0"/>
              <a:t>kdy již nelze zvýšit ničí blahobyt, aniž by nebyl snížen blahobyt někoho jiného</a:t>
            </a:r>
          </a:p>
          <a:p>
            <a:pPr>
              <a:buClr>
                <a:srgbClr val="80379B"/>
              </a:buClr>
            </a:pPr>
            <a:r>
              <a:rPr lang="cs-CZ" dirty="0"/>
              <a:t>poměrně </a:t>
            </a:r>
            <a:r>
              <a:rPr lang="cs-CZ" b="1" dirty="0"/>
              <a:t>striktní pojetí </a:t>
            </a:r>
            <a:r>
              <a:rPr lang="cs-CZ" dirty="0"/>
              <a:t>efektivnosti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ve skutečnosti dochází zpravidla k tomu, že na změnách ve způsobu využití zdrojů někteří vydělávají a jiní prodělávají - Paretovo pojetí efektivnosti ovšem neumožňuje posoudit</a:t>
            </a:r>
            <a:r>
              <a:rPr lang="cs-CZ" dirty="0"/>
              <a:t>, zda jsou změny tohoto druhu ekonomicky výhodné nebo nevýhodné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5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AXIOLOGIE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379B"/>
              </a:buClr>
            </a:pPr>
            <a:r>
              <a:rPr lang="cs-CZ" dirty="0" smtClean="0"/>
              <a:t>z </a:t>
            </a:r>
            <a:r>
              <a:rPr lang="cs-CZ" dirty="0"/>
              <a:t>řeckého </a:t>
            </a:r>
            <a:r>
              <a:rPr lang="cs-CZ" b="1" i="1" dirty="0" smtClean="0"/>
              <a:t>axios</a:t>
            </a:r>
            <a:r>
              <a:rPr lang="cs-CZ" i="1" dirty="0" smtClean="0"/>
              <a:t> </a:t>
            </a:r>
            <a:r>
              <a:rPr lang="cs-CZ" dirty="0" smtClean="0"/>
              <a:t>(= rovnocenný</a:t>
            </a:r>
            <a:r>
              <a:rPr lang="cs-CZ" dirty="0"/>
              <a:t>, </a:t>
            </a:r>
            <a:r>
              <a:rPr lang="cs-CZ" dirty="0" smtClean="0"/>
              <a:t>zasloužený)</a:t>
            </a:r>
          </a:p>
          <a:p>
            <a:pPr>
              <a:buClr>
                <a:srgbClr val="80379B"/>
              </a:buClr>
            </a:pPr>
            <a:r>
              <a:rPr lang="cs-CZ" b="1" dirty="0"/>
              <a:t>Rudolf Hermann </a:t>
            </a:r>
            <a:r>
              <a:rPr lang="cs-CZ" b="1" dirty="0" smtClean="0"/>
              <a:t>Lotze </a:t>
            </a:r>
            <a:r>
              <a:rPr lang="cs-CZ" dirty="0" smtClean="0"/>
              <a:t>– filosofie hodnot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moderní </a:t>
            </a:r>
            <a:r>
              <a:rPr lang="cs-CZ" dirty="0"/>
              <a:t>filosofická </a:t>
            </a:r>
            <a:r>
              <a:rPr lang="cs-CZ" dirty="0" smtClean="0"/>
              <a:t>disciplína – součást </a:t>
            </a:r>
            <a:r>
              <a:rPr lang="cs-CZ" dirty="0"/>
              <a:t>praktické </a:t>
            </a:r>
            <a:r>
              <a:rPr lang="cs-CZ" dirty="0" smtClean="0"/>
              <a:t>filosofie</a:t>
            </a:r>
          </a:p>
          <a:p>
            <a:pPr>
              <a:buClr>
                <a:srgbClr val="80379B"/>
              </a:buClr>
            </a:pPr>
            <a:r>
              <a:rPr lang="cs-CZ" dirty="0"/>
              <a:t>z</a:t>
            </a:r>
            <a:r>
              <a:rPr lang="cs-CZ" dirty="0" smtClean="0"/>
              <a:t>abývá se </a:t>
            </a:r>
            <a:r>
              <a:rPr lang="cs-CZ" b="1" dirty="0" smtClean="0"/>
              <a:t>hodnocením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hodnotami</a:t>
            </a:r>
          </a:p>
          <a:p>
            <a:pPr>
              <a:buClr>
                <a:srgbClr val="80379B"/>
              </a:buClr>
            </a:pPr>
            <a:endParaRPr lang="cs-CZ" b="1" dirty="0" smtClean="0"/>
          </a:p>
          <a:p>
            <a:pPr>
              <a:buClr>
                <a:srgbClr val="80379B"/>
              </a:buClr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53136"/>
            <a:ext cx="1215998" cy="1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5310"/>
          </a:xfrm>
        </p:spPr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KALDOR-HICKSOVA EFEKTIVNOST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204864"/>
            <a:ext cx="7772400" cy="3926061"/>
          </a:xfrm>
        </p:spPr>
        <p:txBody>
          <a:bodyPr/>
          <a:lstStyle/>
          <a:p>
            <a:pPr>
              <a:buClr>
                <a:srgbClr val="80379B"/>
              </a:buClr>
            </a:pPr>
            <a:r>
              <a:rPr lang="cs-CZ" b="1" dirty="0" smtClean="0"/>
              <a:t>rozšířené </a:t>
            </a:r>
            <a:r>
              <a:rPr lang="cs-CZ" b="1" dirty="0"/>
              <a:t>pojetí </a:t>
            </a:r>
            <a:r>
              <a:rPr lang="cs-CZ" dirty="0" smtClean="0"/>
              <a:t>Paretovy efektivnosti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snížení </a:t>
            </a:r>
            <a:r>
              <a:rPr lang="cs-CZ" dirty="0"/>
              <a:t>blahobytu určitých osob může přinést větší efektivnost ekonomiky, pokud by ty osoby, jejichž blahobyt se zvýšil, byly schopny alespoň teoreticky odškodnit osoby, jejichž blahobyt se snížil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na </a:t>
            </a:r>
            <a:r>
              <a:rPr lang="cs-CZ" dirty="0"/>
              <a:t>základě této kompenzace by společnost dospěla do stavu Paretova optima, protože by se blahobyt žádné osoby nesnížil</a:t>
            </a:r>
          </a:p>
          <a:p>
            <a:pPr>
              <a:buClr>
                <a:srgbClr val="80379B"/>
              </a:buClr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9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EFEKTIVNOST A ROVNOST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80379B"/>
              </a:buClr>
              <a:buNone/>
            </a:pPr>
            <a:r>
              <a:rPr lang="cs-CZ" b="1" dirty="0" smtClean="0"/>
              <a:t>Efektivní rozdělení vzácných zdrojů </a:t>
            </a:r>
            <a:r>
              <a:rPr lang="cs-CZ" dirty="0" smtClean="0"/>
              <a:t>nemusí znamenat, že vyrobené statky jsou mezi členy společnosti rozděleny rovnoměrně nebo „spravedlivě“.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19108029"/>
              </p:ext>
            </p:extLst>
          </p:nvPr>
        </p:nvGraphicFramePr>
        <p:xfrm>
          <a:off x="611560" y="3212976"/>
          <a:ext cx="3960440" cy="141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67477242"/>
              </p:ext>
            </p:extLst>
          </p:nvPr>
        </p:nvGraphicFramePr>
        <p:xfrm>
          <a:off x="4641380" y="3212976"/>
          <a:ext cx="4499992" cy="14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432951511"/>
              </p:ext>
            </p:extLst>
          </p:nvPr>
        </p:nvGraphicFramePr>
        <p:xfrm>
          <a:off x="539552" y="4869160"/>
          <a:ext cx="482453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334214231"/>
              </p:ext>
            </p:extLst>
          </p:nvPr>
        </p:nvGraphicFramePr>
        <p:xfrm>
          <a:off x="4644008" y="4869160"/>
          <a:ext cx="504056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6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PROBLÉMY: </a:t>
            </a:r>
            <a:r>
              <a:rPr lang="cs-CZ" b="1" dirty="0" smtClean="0">
                <a:latin typeface="Cambria" pitchFamily="18" charset="0"/>
              </a:rPr>
              <a:t>EFEKTIVNOST A ROVNOST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8300" lvl="1">
              <a:buClr>
                <a:srgbClr val="80379B"/>
              </a:buClr>
            </a:pPr>
            <a:r>
              <a:rPr lang="cs-CZ" dirty="0" smtClean="0"/>
              <a:t>zvýšení </a:t>
            </a:r>
            <a:r>
              <a:rPr lang="cs-CZ" dirty="0"/>
              <a:t>ekonomické rovnosti je možné </a:t>
            </a:r>
            <a:r>
              <a:rPr lang="cs-CZ" b="1" dirty="0"/>
              <a:t>přerozdělením vytvořeného blahobytu</a:t>
            </a:r>
            <a:r>
              <a:rPr lang="cs-CZ" dirty="0"/>
              <a:t> (přerozdělováním příjmů</a:t>
            </a:r>
            <a:r>
              <a:rPr lang="cs-CZ" dirty="0" smtClean="0"/>
              <a:t>), </a:t>
            </a:r>
            <a:r>
              <a:rPr lang="cs-CZ" dirty="0"/>
              <a:t>může mít ale za následek </a:t>
            </a:r>
            <a:r>
              <a:rPr lang="cs-CZ" b="1" dirty="0"/>
              <a:t>ztrátu části celkového ekonomického blahobytu</a:t>
            </a:r>
            <a:r>
              <a:rPr lang="cs-CZ" dirty="0"/>
              <a:t>, tím i </a:t>
            </a:r>
            <a:r>
              <a:rPr lang="cs-CZ" b="1" dirty="0"/>
              <a:t>nižší efektivnost</a:t>
            </a:r>
          </a:p>
          <a:p>
            <a:pPr marL="368300" lvl="1">
              <a:buClr>
                <a:srgbClr val="80379B"/>
              </a:buClr>
            </a:pPr>
            <a:r>
              <a:rPr lang="cs-CZ" b="1" dirty="0"/>
              <a:t>p</a:t>
            </a:r>
            <a:r>
              <a:rPr lang="cs-CZ" b="1" dirty="0" smtClean="0"/>
              <a:t>řerozdělení </a:t>
            </a:r>
            <a:r>
              <a:rPr lang="cs-CZ" b="1" dirty="0"/>
              <a:t>omezuje odměnu za práci</a:t>
            </a:r>
            <a:r>
              <a:rPr lang="cs-CZ" dirty="0"/>
              <a:t>, která přináší vyšší ekonomický blahobyt, a tak - snížením její motivace - vede (za jinak stejných okolností) k nižší celkové produkci </a:t>
            </a:r>
            <a:r>
              <a:rPr lang="cs-CZ" dirty="0" smtClean="0"/>
              <a:t>statků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OTÁZKA: </a:t>
            </a:r>
            <a:r>
              <a:rPr lang="cs-CZ" b="1" dirty="0" smtClean="0">
                <a:latin typeface="Cambria" pitchFamily="18" charset="0"/>
              </a:rPr>
              <a:t>EFEKTIVNOST A ROVNOST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lvl="1" indent="0" algn="ctr">
              <a:buClr>
                <a:srgbClr val="80379B"/>
              </a:buClr>
              <a:buNone/>
            </a:pPr>
            <a:endParaRPr lang="cs-CZ" sz="3600" dirty="0" smtClean="0"/>
          </a:p>
          <a:p>
            <a:pPr marL="82550" lvl="1" indent="0" algn="ctr">
              <a:buClr>
                <a:srgbClr val="80379B"/>
              </a:buClr>
              <a:buNone/>
            </a:pPr>
            <a:r>
              <a:rPr lang="cs-CZ" b="1" dirty="0" smtClean="0"/>
              <a:t>Otázka vztahu efektivnosti a rovnosti je součástí otázky bohatství a chudoby a odstraňování nerovnosti.</a:t>
            </a:r>
          </a:p>
          <a:p>
            <a:pPr marL="82550" lvl="1" indent="0" algn="ctr">
              <a:buClr>
                <a:srgbClr val="80379B"/>
              </a:buClr>
              <a:buNone/>
            </a:pPr>
            <a:endParaRPr lang="cs-CZ" b="1" dirty="0"/>
          </a:p>
          <a:p>
            <a:pPr marL="82550" lvl="1" indent="0" algn="ctr">
              <a:buClr>
                <a:srgbClr val="80379B"/>
              </a:buClr>
              <a:buNone/>
            </a:pPr>
            <a:r>
              <a:rPr lang="cs-CZ" dirty="0" smtClean="0"/>
              <a:t>Jde o jednu z nejdůležitějších ekonomických problémů vůbec.</a:t>
            </a:r>
          </a:p>
          <a:p>
            <a:pPr marL="82550" lvl="1" indent="0" algn="ctr">
              <a:buClr>
                <a:srgbClr val="80379B"/>
              </a:buClr>
              <a:buNone/>
            </a:pPr>
            <a:endParaRPr lang="cs-CZ" dirty="0"/>
          </a:p>
          <a:p>
            <a:pPr marL="82550" lvl="1" indent="0" algn="ctr">
              <a:buClr>
                <a:srgbClr val="80379B"/>
              </a:buClr>
              <a:buNone/>
            </a:pPr>
            <a:r>
              <a:rPr lang="cs-CZ" dirty="0" smtClean="0"/>
              <a:t>Zabývá se jí i hospodářská a sociální politika vlád.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0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5310"/>
          </a:xfrm>
        </p:spPr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SOCIÁLNÍ SPRAVEDLNOST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844824"/>
            <a:ext cx="7772400" cy="4286101"/>
          </a:xfrm>
        </p:spPr>
        <p:txBody>
          <a:bodyPr/>
          <a:lstStyle/>
          <a:p>
            <a:pPr>
              <a:buClr>
                <a:srgbClr val="80379B"/>
              </a:buClr>
            </a:pPr>
            <a:r>
              <a:rPr lang="cs-CZ" dirty="0"/>
              <a:t>s</a:t>
            </a:r>
            <a:r>
              <a:rPr lang="cs-CZ" dirty="0" smtClean="0"/>
              <a:t>ouvisí spíše s </a:t>
            </a:r>
            <a:r>
              <a:rPr lang="cs-CZ" b="1" dirty="0" smtClean="0"/>
              <a:t>rovností</a:t>
            </a:r>
            <a:r>
              <a:rPr lang="cs-CZ" dirty="0" smtClean="0"/>
              <a:t> než s efektivitou, jde o otázku přerozdělování</a:t>
            </a:r>
          </a:p>
          <a:p>
            <a:pPr>
              <a:buClr>
                <a:srgbClr val="80379B"/>
              </a:buClr>
            </a:pPr>
            <a:r>
              <a:rPr lang="cs-CZ" b="1" dirty="0" smtClean="0"/>
              <a:t>sociální jistoty</a:t>
            </a:r>
            <a:r>
              <a:rPr lang="cs-CZ" dirty="0"/>
              <a:t> </a:t>
            </a:r>
            <a:r>
              <a:rPr lang="cs-CZ" dirty="0" smtClean="0"/>
              <a:t>– zabezpečení </a:t>
            </a:r>
            <a:r>
              <a:rPr lang="cs-CZ" dirty="0"/>
              <a:t>před nemocí, invaliditou, </a:t>
            </a:r>
            <a:r>
              <a:rPr lang="cs-CZ" dirty="0" smtClean="0"/>
              <a:t>nezaměstnaností, …)</a:t>
            </a:r>
            <a:endParaRPr lang="cs-CZ" dirty="0"/>
          </a:p>
          <a:p>
            <a:pPr>
              <a:buClr>
                <a:srgbClr val="80379B"/>
              </a:buClr>
            </a:pPr>
            <a:r>
              <a:rPr lang="cs-CZ" dirty="0"/>
              <a:t>pojem</a:t>
            </a:r>
            <a:r>
              <a:rPr lang="cs-CZ" b="1" dirty="0"/>
              <a:t> sociální  spravedlnosti </a:t>
            </a:r>
            <a:r>
              <a:rPr lang="cs-CZ" dirty="0" smtClean="0"/>
              <a:t>jako </a:t>
            </a:r>
            <a:r>
              <a:rPr lang="cs-CZ" dirty="0"/>
              <a:t>sociální korekce rozdělování </a:t>
            </a:r>
            <a:r>
              <a:rPr lang="cs-CZ" dirty="0" smtClean="0"/>
              <a:t>blahobytu (součtu užitků), který </a:t>
            </a:r>
            <a:r>
              <a:rPr lang="cs-CZ" dirty="0"/>
              <a:t>produkuje tržní </a:t>
            </a:r>
            <a:r>
              <a:rPr lang="cs-CZ" dirty="0" smtClean="0"/>
              <a:t>hospodářství</a:t>
            </a:r>
          </a:p>
          <a:p>
            <a:pPr>
              <a:buClr>
                <a:srgbClr val="80379B"/>
              </a:buClr>
            </a:pPr>
            <a:r>
              <a:rPr lang="cs-CZ" b="1" dirty="0" smtClean="0"/>
              <a:t>kritika sociální spravedlnosti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dirty="0" smtClean="0"/>
              <a:t>rakouský </a:t>
            </a:r>
            <a:r>
              <a:rPr lang="cs-CZ" dirty="0"/>
              <a:t>ekonom </a:t>
            </a:r>
            <a:r>
              <a:rPr lang="cs-CZ" dirty="0" smtClean="0"/>
              <a:t>Hayek, nepřípustnost zásahů </a:t>
            </a:r>
            <a:r>
              <a:rPr lang="cs-CZ" dirty="0"/>
              <a:t>do ekonomických zákonitostí </a:t>
            </a:r>
            <a:r>
              <a:rPr lang="cs-CZ" dirty="0" smtClean="0"/>
              <a:t>trhu</a:t>
            </a:r>
          </a:p>
          <a:p>
            <a:pPr marL="0" indent="0">
              <a:buClr>
                <a:srgbClr val="80379B"/>
              </a:buClr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SOCIÁLNÍ SPRAVEDLNOST: </a:t>
            </a:r>
            <a:r>
              <a:rPr lang="cs-CZ" b="1" dirty="0" smtClean="0">
                <a:latin typeface="Cambria" pitchFamily="18" charset="0"/>
              </a:rPr>
              <a:t>PŘEDSTAVITEL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276872"/>
            <a:ext cx="4103935" cy="3854053"/>
          </a:xfrm>
        </p:spPr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b="1" dirty="0" smtClean="0"/>
              <a:t>John </a:t>
            </a:r>
            <a:r>
              <a:rPr lang="cs-CZ" b="1" dirty="0" err="1" smtClean="0"/>
              <a:t>Rawls</a:t>
            </a:r>
            <a:endParaRPr lang="cs-CZ" b="1" dirty="0" smtClean="0"/>
          </a:p>
          <a:p>
            <a:pPr>
              <a:buClr>
                <a:srgbClr val="80379B"/>
              </a:buClr>
            </a:pPr>
            <a:r>
              <a:rPr lang="cs-CZ" dirty="0"/>
              <a:t>liberální americký politický filosof, profesor Harvardovy </a:t>
            </a:r>
            <a:r>
              <a:rPr lang="cs-CZ" dirty="0" smtClean="0"/>
              <a:t>univerzity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opak utilitarismus</a:t>
            </a:r>
          </a:p>
          <a:p>
            <a:pPr>
              <a:buClr>
                <a:srgbClr val="80379B"/>
              </a:buClr>
            </a:pPr>
            <a:r>
              <a:rPr lang="cs-CZ" dirty="0"/>
              <a:t>p</a:t>
            </a:r>
            <a:r>
              <a:rPr lang="cs-CZ" dirty="0" smtClean="0"/>
              <a:t>rocedurální teorie spravedlnosti</a:t>
            </a:r>
          </a:p>
          <a:p>
            <a:pPr>
              <a:buClr>
                <a:srgbClr val="80379B"/>
              </a:buClr>
            </a:pPr>
            <a:r>
              <a:rPr lang="cs-CZ" b="1" i="1" dirty="0" smtClean="0"/>
              <a:t>Teorie </a:t>
            </a:r>
            <a:r>
              <a:rPr lang="cs-CZ" b="1" i="1" dirty="0"/>
              <a:t>spravedlnosti </a:t>
            </a:r>
            <a:r>
              <a:rPr lang="cs-CZ" dirty="0"/>
              <a:t>(</a:t>
            </a:r>
            <a:r>
              <a:rPr lang="cs-CZ" dirty="0" smtClean="0"/>
              <a:t>1971)</a:t>
            </a: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136381" cy="3937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57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JOHN RAWLS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SOCIÁLNÍ SPRAVEDLNOST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2816"/>
            <a:ext cx="7488311" cy="4358109"/>
          </a:xfrm>
        </p:spPr>
        <p:txBody>
          <a:bodyPr/>
          <a:lstStyle/>
          <a:p>
            <a:pPr>
              <a:buClr>
                <a:srgbClr val="80379B"/>
              </a:buClr>
            </a:pPr>
            <a:r>
              <a:rPr lang="cs-CZ" dirty="0" err="1" smtClean="0"/>
              <a:t>Rawls</a:t>
            </a:r>
            <a:r>
              <a:rPr lang="cs-CZ" dirty="0" smtClean="0"/>
              <a:t> </a:t>
            </a:r>
            <a:r>
              <a:rPr lang="cs-CZ" dirty="0"/>
              <a:t>si klade za </a:t>
            </a:r>
            <a:r>
              <a:rPr lang="cs-CZ" dirty="0" smtClean="0"/>
              <a:t>cíl </a:t>
            </a:r>
            <a:r>
              <a:rPr lang="cs-CZ" dirty="0"/>
              <a:t>systematicky vysvětlit spravedlnost na základě kritiky tradičních </a:t>
            </a:r>
            <a:r>
              <a:rPr lang="cs-CZ" dirty="0" smtClean="0"/>
              <a:t>teorií, </a:t>
            </a:r>
            <a:r>
              <a:rPr lang="cs-CZ" dirty="0"/>
              <a:t>tudíž kritiky klasického </a:t>
            </a:r>
            <a:r>
              <a:rPr lang="cs-CZ" dirty="0" smtClean="0"/>
              <a:t>utilitarismu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trh </a:t>
            </a:r>
            <a:r>
              <a:rPr lang="cs-CZ" dirty="0"/>
              <a:t>sice disponuje </a:t>
            </a:r>
            <a:r>
              <a:rPr lang="cs-CZ" dirty="0" err="1"/>
              <a:t>eficientem</a:t>
            </a:r>
            <a:r>
              <a:rPr lang="cs-CZ" dirty="0"/>
              <a:t> alokace, ale je slepý k zohlednění různých, nerovných podmínek a šancí individua v přístupu k trhu, proto je nutné tuto „skandální přirozenou  nerovnost“ v startujících podmínkách </a:t>
            </a:r>
            <a:r>
              <a:rPr lang="cs-CZ" dirty="0" smtClean="0"/>
              <a:t>korigovat</a:t>
            </a:r>
          </a:p>
          <a:p>
            <a:pPr>
              <a:buClr>
                <a:srgbClr val="80379B"/>
              </a:buClr>
            </a:pPr>
            <a:r>
              <a:rPr lang="cs-CZ" b="1" dirty="0" smtClean="0"/>
              <a:t>závoj nevědění </a:t>
            </a:r>
            <a:r>
              <a:rPr lang="cs-CZ" dirty="0"/>
              <a:t>– myšlenkový experiment; člověk je oproštěn od svých subjektivních schopností </a:t>
            </a:r>
            <a:r>
              <a:rPr lang="cs-CZ" dirty="0" smtClean="0"/>
              <a:t>a objektivních daností</a:t>
            </a:r>
          </a:p>
          <a:p>
            <a:pPr marL="0" indent="0">
              <a:buClr>
                <a:srgbClr val="80379B"/>
              </a:buClr>
              <a:buNone/>
            </a:pPr>
            <a:endParaRPr lang="cs-CZ" dirty="0"/>
          </a:p>
          <a:p>
            <a:pPr>
              <a:buClr>
                <a:srgbClr val="80379B"/>
              </a:buClr>
            </a:pPr>
            <a:endParaRPr lang="cs-CZ" dirty="0" smtClean="0"/>
          </a:p>
          <a:p>
            <a:pPr>
              <a:buClr>
                <a:srgbClr val="80379B"/>
              </a:buClr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2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JOHN RAWLS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PRINCIPY SPRAVEDLNOSTI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2816"/>
            <a:ext cx="7488311" cy="4358109"/>
          </a:xfrm>
        </p:spPr>
        <p:txBody>
          <a:bodyPr/>
          <a:lstStyle/>
          <a:p>
            <a:pPr marL="457200" indent="-457200">
              <a:buClr>
                <a:srgbClr val="80379B"/>
              </a:buClr>
              <a:buFont typeface="+mj-lt"/>
              <a:buAutoNum type="arabicPeriod"/>
            </a:pPr>
            <a:r>
              <a:rPr lang="cs-CZ" sz="2000" dirty="0"/>
              <a:t>Každá osoba má mít stejné právo na co nejširší systém základních svobod, které jsou slučitelné s obdobnými právy </a:t>
            </a:r>
            <a:r>
              <a:rPr lang="cs-CZ" sz="2000" dirty="0" smtClean="0"/>
              <a:t>pro </a:t>
            </a:r>
            <a:r>
              <a:rPr lang="cs-CZ" sz="2000" dirty="0"/>
              <a:t>jiné </a:t>
            </a:r>
            <a:r>
              <a:rPr lang="cs-CZ" sz="2000" dirty="0" smtClean="0"/>
              <a:t>lidi. </a:t>
            </a:r>
            <a:r>
              <a:rPr lang="cs-CZ" sz="2000" dirty="0"/>
              <a:t>J</a:t>
            </a:r>
            <a:r>
              <a:rPr lang="cs-CZ" sz="2000" dirty="0" smtClean="0"/>
              <a:t>edná </a:t>
            </a:r>
            <a:r>
              <a:rPr lang="cs-CZ" sz="2000" dirty="0"/>
              <a:t>se především o politická práva (volební právo, svoboda slova, </a:t>
            </a:r>
            <a:r>
              <a:rPr lang="cs-CZ" sz="2000" dirty="0" smtClean="0"/>
              <a:t>shromažďování, …).</a:t>
            </a:r>
            <a:endParaRPr lang="cs-CZ" sz="2000" dirty="0"/>
          </a:p>
          <a:p>
            <a:pPr marL="457200" indent="-457200">
              <a:buClr>
                <a:srgbClr val="80379B"/>
              </a:buClr>
              <a:buFont typeface="+mj-lt"/>
              <a:buAutoNum type="arabicPeriod"/>
            </a:pPr>
            <a:r>
              <a:rPr lang="cs-CZ" sz="2000" dirty="0" smtClean="0"/>
              <a:t>Sociální </a:t>
            </a:r>
            <a:r>
              <a:rPr lang="cs-CZ" sz="2000" dirty="0"/>
              <a:t>a ekonomické nerovnosti při rozdělování bohatství,   majetku a moci  mají být upraveny  tak, </a:t>
            </a:r>
            <a:r>
              <a:rPr lang="cs-CZ" sz="2000" dirty="0" smtClean="0"/>
              <a:t>aby:</a:t>
            </a:r>
            <a:endParaRPr lang="cs-CZ" sz="2000" dirty="0"/>
          </a:p>
          <a:p>
            <a:pPr marL="452438" indent="0">
              <a:buClr>
                <a:srgbClr val="80379B"/>
              </a:buClr>
              <a:buNone/>
              <a:tabLst>
                <a:tab pos="452438" algn="l"/>
              </a:tabLst>
            </a:pPr>
            <a:r>
              <a:rPr lang="cs-CZ" sz="2000" dirty="0" smtClean="0">
                <a:solidFill>
                  <a:srgbClr val="80379B"/>
                </a:solidFill>
              </a:rPr>
              <a:t>a</a:t>
            </a:r>
            <a:r>
              <a:rPr lang="cs-CZ" sz="2000" dirty="0">
                <a:solidFill>
                  <a:srgbClr val="80379B"/>
                </a:solidFill>
              </a:rPr>
              <a:t>)</a:t>
            </a:r>
            <a:r>
              <a:rPr lang="cs-CZ" sz="2000" dirty="0"/>
              <a:t>	se u obou dalo rozumně očekávat, že budou ke prospěchu </a:t>
            </a:r>
            <a:r>
              <a:rPr lang="cs-CZ" sz="2000" dirty="0" smtClean="0"/>
              <a:t>kohokoli a</a:t>
            </a:r>
            <a:endParaRPr lang="cs-CZ" sz="2000" dirty="0"/>
          </a:p>
          <a:p>
            <a:pPr marL="452438" indent="0">
              <a:buClr>
                <a:srgbClr val="80379B"/>
              </a:buClr>
              <a:buNone/>
              <a:tabLst>
                <a:tab pos="452438" algn="l"/>
              </a:tabLst>
            </a:pPr>
            <a:r>
              <a:rPr lang="cs-CZ" sz="2000" dirty="0" smtClean="0">
                <a:solidFill>
                  <a:srgbClr val="80379B"/>
                </a:solidFill>
              </a:rPr>
              <a:t>b</a:t>
            </a:r>
            <a:r>
              <a:rPr lang="cs-CZ" sz="2000" dirty="0">
                <a:solidFill>
                  <a:srgbClr val="80379B"/>
                </a:solidFill>
              </a:rPr>
              <a:t>)</a:t>
            </a:r>
            <a:r>
              <a:rPr lang="cs-CZ" sz="2000" dirty="0"/>
              <a:t>	byly spjaty s pozicemi a úřady přístupnými pro </a:t>
            </a:r>
            <a:r>
              <a:rPr lang="cs-CZ" sz="2000" dirty="0" smtClean="0"/>
              <a:t>všechny.</a:t>
            </a:r>
            <a:endParaRPr lang="cs-CZ" sz="2000" dirty="0"/>
          </a:p>
          <a:p>
            <a:pPr>
              <a:buClr>
                <a:srgbClr val="80379B"/>
              </a:buClr>
            </a:pPr>
            <a:endParaRPr lang="cs-CZ" sz="2000" dirty="0" smtClean="0"/>
          </a:p>
          <a:p>
            <a:pPr>
              <a:buClr>
                <a:srgbClr val="80379B"/>
              </a:buClr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5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124744"/>
            <a:ext cx="7772400" cy="4608513"/>
          </a:xfrm>
        </p:spPr>
        <p:txBody>
          <a:bodyPr anchor="t"/>
          <a:lstStyle/>
          <a:p>
            <a:pPr marL="0" indent="0">
              <a:buNone/>
            </a:pPr>
            <a:endParaRPr lang="cs-CZ" sz="400" i="1" dirty="0" smtClean="0"/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 smtClean="0"/>
          </a:p>
          <a:p>
            <a:pPr marL="0" indent="0" algn="ctr">
              <a:buNone/>
            </a:pPr>
            <a:r>
              <a:rPr lang="cs-CZ" sz="2800" b="1" dirty="0" smtClean="0"/>
              <a:t>Děkuji za pozornost.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5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KRITIKA: </a:t>
            </a:r>
            <a:r>
              <a:rPr lang="cs-CZ" b="1" dirty="0" smtClean="0">
                <a:latin typeface="Cambria" pitchFamily="18" charset="0"/>
              </a:rPr>
              <a:t>POJEM HODNOTA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sz="1800" b="1" dirty="0" smtClean="0"/>
              <a:t>Důvody kritiky:</a:t>
            </a:r>
          </a:p>
          <a:p>
            <a:pPr>
              <a:buClr>
                <a:srgbClr val="80379B"/>
              </a:buClr>
            </a:pPr>
            <a:r>
              <a:rPr lang="cs-CZ" sz="1800" dirty="0" smtClean="0"/>
              <a:t>pojem </a:t>
            </a:r>
            <a:r>
              <a:rPr lang="cs-CZ" sz="1800" dirty="0"/>
              <a:t>hodnoty svádí k představě, jako kdyby </a:t>
            </a:r>
            <a:r>
              <a:rPr lang="cs-CZ" sz="1800" dirty="0" smtClean="0"/>
              <a:t>šlo o věci</a:t>
            </a:r>
            <a:r>
              <a:rPr lang="cs-CZ" sz="1800" dirty="0"/>
              <a:t>, které stačí jen </a:t>
            </a:r>
            <a:r>
              <a:rPr lang="cs-CZ" sz="1800" dirty="0" smtClean="0"/>
              <a:t>nalézt </a:t>
            </a:r>
            <a:r>
              <a:rPr lang="cs-CZ" sz="1800" dirty="0"/>
              <a:t>a </a:t>
            </a:r>
            <a:r>
              <a:rPr lang="cs-CZ" sz="1800" dirty="0" smtClean="0"/>
              <a:t>následovat; hovoříme o hledání spravedlnosti hledání pravdy; hodnoty ale nejsou věci</a:t>
            </a:r>
            <a:endParaRPr lang="cs-CZ" sz="1800" dirty="0"/>
          </a:p>
          <a:p>
            <a:pPr>
              <a:buClr>
                <a:srgbClr val="80379B"/>
              </a:buClr>
            </a:pPr>
            <a:r>
              <a:rPr lang="cs-CZ" sz="1800" dirty="0"/>
              <a:t>č</a:t>
            </a:r>
            <a:r>
              <a:rPr lang="cs-CZ" sz="1800" dirty="0" smtClean="0"/>
              <a:t>lověk </a:t>
            </a:r>
            <a:r>
              <a:rPr lang="cs-CZ" sz="1800" dirty="0"/>
              <a:t>má přímou zkušenost </a:t>
            </a:r>
            <a:r>
              <a:rPr lang="cs-CZ" sz="1800" dirty="0" smtClean="0"/>
              <a:t>s hodnocením, </a:t>
            </a:r>
            <a:r>
              <a:rPr lang="cs-CZ" sz="1800" dirty="0"/>
              <a:t>ale představou hodnoty se teprve dodatečně snaží odpovědět na otázku, proč dal něčemu přednost před něčím </a:t>
            </a:r>
            <a:r>
              <a:rPr lang="cs-CZ" sz="1800" dirty="0" smtClean="0"/>
              <a:t>jiným</a:t>
            </a:r>
          </a:p>
          <a:p>
            <a:pPr>
              <a:buClr>
                <a:srgbClr val="80379B"/>
              </a:buClr>
            </a:pPr>
            <a:r>
              <a:rPr lang="cs-CZ" sz="1800" dirty="0" smtClean="0"/>
              <a:t>o </a:t>
            </a:r>
            <a:r>
              <a:rPr lang="cs-CZ" sz="1800" dirty="0"/>
              <a:t>hodnotách </a:t>
            </a:r>
            <a:r>
              <a:rPr lang="cs-CZ" sz="1800" dirty="0" smtClean="0"/>
              <a:t>se velmi </a:t>
            </a:r>
            <a:r>
              <a:rPr lang="cs-CZ" sz="1800" dirty="0"/>
              <a:t>často hovoří, </a:t>
            </a:r>
            <a:r>
              <a:rPr lang="cs-CZ" sz="1800" dirty="0" smtClean="0"/>
              <a:t>ale neumíme je přesně definovat; při pokusech o definici hodnoty často používáme definici kruhem</a:t>
            </a:r>
            <a:r>
              <a:rPr lang="cs-CZ" sz="1800" dirty="0"/>
              <a:t>: </a:t>
            </a:r>
            <a:r>
              <a:rPr lang="cs-CZ" sz="1800" dirty="0" smtClean="0"/>
              <a:t>„hodnoty </a:t>
            </a:r>
            <a:r>
              <a:rPr lang="cs-CZ" sz="1800" dirty="0"/>
              <a:t>jsou to, čím se řídíme při svém </a:t>
            </a:r>
            <a:r>
              <a:rPr lang="cs-CZ" sz="1800" dirty="0" smtClean="0"/>
              <a:t>hodnocení“</a:t>
            </a:r>
          </a:p>
          <a:p>
            <a:pPr>
              <a:buClr>
                <a:srgbClr val="80379B"/>
              </a:buClr>
            </a:pPr>
            <a:endParaRPr lang="cs-CZ" sz="1800" dirty="0" smtClean="0"/>
          </a:p>
          <a:p>
            <a:pPr marL="0" indent="0" algn="ctr">
              <a:buClr>
                <a:srgbClr val="80379B"/>
              </a:buClr>
              <a:buNone/>
            </a:pPr>
            <a:r>
              <a:rPr lang="cs-CZ" sz="1800" b="1" dirty="0" smtClean="0">
                <a:solidFill>
                  <a:srgbClr val="80379B"/>
                </a:solidFill>
              </a:rPr>
              <a:t>Z těchto důvodů někteří filozofové a zejména ekonomové dnes zkoumají především samotný proces hodnocení (rozhodování), </a:t>
            </a:r>
            <a:r>
              <a:rPr lang="cs-CZ" sz="1800" b="1" dirty="0">
                <a:solidFill>
                  <a:srgbClr val="80379B"/>
                </a:solidFill>
              </a:rPr>
              <a:t>nikoli </a:t>
            </a:r>
            <a:r>
              <a:rPr lang="cs-CZ" sz="1800" b="1" dirty="0" smtClean="0">
                <a:solidFill>
                  <a:srgbClr val="80379B"/>
                </a:solidFill>
              </a:rPr>
              <a:t>předem dané hodnoty jako např. rovnost či svobodu.</a:t>
            </a:r>
            <a:endParaRPr lang="cs-CZ" sz="1800" b="1" dirty="0">
              <a:solidFill>
                <a:srgbClr val="80379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8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POJEM: </a:t>
            </a:r>
            <a:r>
              <a:rPr lang="cs-CZ" b="1" dirty="0" smtClean="0">
                <a:latin typeface="Cambria" pitchFamily="18" charset="0"/>
              </a:rPr>
              <a:t>UŽITEK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80379B"/>
              </a:buClr>
              <a:buNone/>
            </a:pPr>
            <a:endParaRPr lang="cs-CZ" sz="1100" dirty="0" smtClean="0"/>
          </a:p>
          <a:p>
            <a:pPr marL="0" indent="0" algn="ctr">
              <a:buClr>
                <a:srgbClr val="80379B"/>
              </a:buClr>
              <a:buNone/>
            </a:pPr>
            <a:r>
              <a:rPr lang="cs-CZ" dirty="0" smtClean="0"/>
              <a:t>Užitek označuje </a:t>
            </a:r>
            <a:r>
              <a:rPr lang="cs-CZ" b="1" dirty="0"/>
              <a:t>subjektivní pocit uspokojení plynoucí ze spotřeby </a:t>
            </a:r>
            <a:r>
              <a:rPr lang="cs-CZ" b="1" dirty="0" smtClean="0"/>
              <a:t>statků </a:t>
            </a:r>
            <a:r>
              <a:rPr lang="cs-CZ" dirty="0" smtClean="0"/>
              <a:t>(materiálních i duchovních).</a:t>
            </a:r>
          </a:p>
          <a:p>
            <a:pPr marL="0" indent="0">
              <a:buClr>
                <a:srgbClr val="80379B"/>
              </a:buClr>
              <a:buNone/>
            </a:pPr>
            <a:endParaRPr lang="cs-CZ" dirty="0"/>
          </a:p>
          <a:p>
            <a:pPr marL="0" indent="0" algn="ctr">
              <a:buClr>
                <a:srgbClr val="80379B"/>
              </a:buClr>
              <a:buNone/>
            </a:pPr>
            <a:r>
              <a:rPr lang="cs-CZ" dirty="0" smtClean="0"/>
              <a:t>V </a:t>
            </a:r>
            <a:r>
              <a:rPr lang="cs-CZ" dirty="0"/>
              <a:t>ekonomické teorii se racionálně </a:t>
            </a:r>
            <a:r>
              <a:rPr lang="cs-CZ" dirty="0" smtClean="0"/>
              <a:t>jednající člověk (homo economicus) snaží </a:t>
            </a:r>
            <a:r>
              <a:rPr lang="cs-CZ" dirty="0"/>
              <a:t>svůj </a:t>
            </a:r>
            <a:r>
              <a:rPr lang="cs-CZ" b="1" dirty="0"/>
              <a:t>užitek maximalizovat</a:t>
            </a:r>
            <a:r>
              <a:rPr lang="cs-CZ" dirty="0" smtClean="0"/>
              <a:t>.</a:t>
            </a:r>
          </a:p>
          <a:p>
            <a:pPr marL="0" indent="0" algn="ctr">
              <a:buClr>
                <a:srgbClr val="80379B"/>
              </a:buClr>
              <a:buNone/>
            </a:pPr>
            <a:endParaRPr lang="cs-CZ" dirty="0"/>
          </a:p>
          <a:p>
            <a:pPr marL="0" indent="0" algn="ctr">
              <a:buClr>
                <a:srgbClr val="80379B"/>
              </a:buClr>
              <a:buNone/>
            </a:pPr>
            <a:r>
              <a:rPr lang="cs-CZ" dirty="0" smtClean="0"/>
              <a:t>S každým jednáním jsou spojené </a:t>
            </a:r>
            <a:r>
              <a:rPr lang="cs-CZ" b="1" dirty="0" smtClean="0"/>
              <a:t>náklady</a:t>
            </a:r>
            <a:r>
              <a:rPr lang="cs-CZ" dirty="0" smtClean="0"/>
              <a:t> (spotřebovaný čas a jiné statky).</a:t>
            </a:r>
            <a:r>
              <a:rPr lang="cs-CZ" dirty="0"/>
              <a:t> </a:t>
            </a:r>
            <a:r>
              <a:rPr lang="cs-CZ" dirty="0" smtClean="0"/>
              <a:t>Racionálně </a:t>
            </a:r>
            <a:r>
              <a:rPr lang="cs-CZ" dirty="0"/>
              <a:t>jednající člověk </a:t>
            </a:r>
            <a:r>
              <a:rPr lang="cs-CZ" dirty="0" smtClean="0"/>
              <a:t>se je snaží </a:t>
            </a:r>
            <a:r>
              <a:rPr lang="cs-CZ" b="1" dirty="0" smtClean="0"/>
              <a:t>minimalizovat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9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80379B"/>
                </a:solidFill>
              </a:rPr>
              <a:t>Filozofická východiska</a:t>
            </a:r>
            <a:endParaRPr lang="cs-CZ" dirty="0">
              <a:solidFill>
                <a:srgbClr val="80379B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UŽITEK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E1E33-1140-4CAB-AC99-C43B101D4C3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9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UŽITEK: </a:t>
            </a:r>
            <a:r>
              <a:rPr lang="cs-CZ" b="1" dirty="0" smtClean="0">
                <a:latin typeface="Cambria" pitchFamily="18" charset="0"/>
              </a:rPr>
              <a:t>FILOZOFICKÁ VÝCHODISKA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379B"/>
              </a:buClr>
            </a:pPr>
            <a:r>
              <a:rPr lang="cs-CZ" b="1" dirty="0" smtClean="0"/>
              <a:t>konsekvencialismus</a:t>
            </a:r>
            <a:r>
              <a:rPr lang="cs-CZ" dirty="0" smtClean="0"/>
              <a:t> – filozofické školy, které jednání hodnotí podle důsledků</a:t>
            </a:r>
          </a:p>
          <a:p>
            <a:pPr>
              <a:buClr>
                <a:srgbClr val="80379B"/>
              </a:buClr>
            </a:pPr>
            <a:r>
              <a:rPr lang="cs-CZ" b="1" dirty="0" smtClean="0"/>
              <a:t>welfarismus</a:t>
            </a:r>
            <a:r>
              <a:rPr lang="cs-CZ" dirty="0" smtClean="0"/>
              <a:t> – škola, která tvrdí, že jedinou </a:t>
            </a:r>
            <a:r>
              <a:rPr lang="cs-CZ" dirty="0"/>
              <a:t>hodnotou, na které záleží, je </a:t>
            </a:r>
            <a:r>
              <a:rPr lang="cs-CZ" dirty="0" smtClean="0"/>
              <a:t>užitek</a:t>
            </a:r>
            <a:r>
              <a:rPr lang="cs-CZ" dirty="0"/>
              <a:t> </a:t>
            </a:r>
            <a:r>
              <a:rPr lang="cs-CZ" dirty="0" smtClean="0"/>
              <a:t>či blahobyt</a:t>
            </a:r>
          </a:p>
          <a:p>
            <a:pPr>
              <a:buClr>
                <a:srgbClr val="80379B"/>
              </a:buClr>
            </a:pPr>
            <a:r>
              <a:rPr lang="cs-CZ" b="1" dirty="0"/>
              <a:t>hédonismus</a:t>
            </a:r>
            <a:r>
              <a:rPr lang="cs-CZ" dirty="0"/>
              <a:t> – filosofické učení o slasti jako hlavním motivu lidského jednání</a:t>
            </a:r>
          </a:p>
          <a:p>
            <a:pPr>
              <a:buClr>
                <a:srgbClr val="80379B"/>
              </a:buClr>
            </a:pPr>
            <a:r>
              <a:rPr lang="cs-CZ" b="1" dirty="0" smtClean="0"/>
              <a:t>utilitarismus</a:t>
            </a:r>
            <a:r>
              <a:rPr lang="cs-CZ" dirty="0" smtClean="0"/>
              <a:t> – kombinace konsekvencialismu a welfarismu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SMĚR: </a:t>
            </a:r>
            <a:r>
              <a:rPr lang="cs-CZ" b="1" dirty="0" smtClean="0">
                <a:latin typeface="Cambria" pitchFamily="18" charset="0"/>
              </a:rPr>
              <a:t>HÉDONISMUS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320480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>
                <a:solidFill>
                  <a:srgbClr val="80379B"/>
                </a:solidFill>
              </a:rPr>
              <a:t>Epikúreisté</a:t>
            </a:r>
            <a:r>
              <a:rPr lang="cs-CZ" i="1" dirty="0">
                <a:solidFill>
                  <a:srgbClr val="80379B"/>
                </a:solidFill>
              </a:rPr>
              <a:t> byli nejčestnější lidé s nejhorší pověstí</a:t>
            </a:r>
            <a:r>
              <a:rPr lang="cs-CZ" i="1" dirty="0" smtClean="0">
                <a:solidFill>
                  <a:srgbClr val="80379B"/>
                </a:solidFill>
              </a:rPr>
              <a:t>.</a:t>
            </a:r>
            <a:endParaRPr lang="cs-CZ" dirty="0">
              <a:solidFill>
                <a:srgbClr val="80379B"/>
              </a:solidFill>
            </a:endParaRP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/>
              <a:t>Denis Diderot)</a:t>
            </a:r>
            <a:endParaRPr lang="cs-CZ" b="1" dirty="0" smtClean="0"/>
          </a:p>
          <a:p>
            <a:pPr>
              <a:buClr>
                <a:srgbClr val="80379B"/>
              </a:buClr>
            </a:pPr>
            <a:endParaRPr lang="cs-CZ" b="1" dirty="0"/>
          </a:p>
          <a:p>
            <a:pPr>
              <a:buClr>
                <a:srgbClr val="80379B"/>
              </a:buClr>
            </a:pPr>
            <a:r>
              <a:rPr lang="cs-CZ" b="1" dirty="0" smtClean="0"/>
              <a:t>psychologický </a:t>
            </a:r>
            <a:r>
              <a:rPr lang="cs-CZ" b="1" dirty="0"/>
              <a:t>hédonismus</a:t>
            </a:r>
            <a:r>
              <a:rPr lang="cs-CZ" dirty="0"/>
              <a:t> – lidé fakticky vyhledávají slast a pouze slast; veškeré jednání směřuje k dosahování slasti a vyhýbání se strasti</a:t>
            </a:r>
          </a:p>
          <a:p>
            <a:pPr>
              <a:buClr>
                <a:srgbClr val="80379B"/>
              </a:buClr>
            </a:pPr>
            <a:r>
              <a:rPr lang="cs-CZ" b="1" dirty="0"/>
              <a:t>etický hédonismus</a:t>
            </a:r>
            <a:r>
              <a:rPr lang="cs-CZ" dirty="0"/>
              <a:t> </a:t>
            </a:r>
            <a:r>
              <a:rPr lang="cs-CZ" dirty="0" smtClean="0"/>
              <a:t>- slast </a:t>
            </a:r>
            <a:r>
              <a:rPr lang="cs-CZ" dirty="0"/>
              <a:t>je také nejvyšší </a:t>
            </a:r>
            <a:r>
              <a:rPr lang="cs-CZ" dirty="0" smtClean="0"/>
              <a:t>dobro; Potěšení </a:t>
            </a:r>
            <a:r>
              <a:rPr lang="cs-CZ" dirty="0"/>
              <a:t>a bolest </a:t>
            </a:r>
            <a:r>
              <a:rPr lang="cs-CZ" dirty="0" smtClean="0"/>
              <a:t>spojují </a:t>
            </a:r>
            <a:r>
              <a:rPr lang="cs-CZ" dirty="0"/>
              <a:t>psychologickou fakticitu s etickou </a:t>
            </a:r>
            <a:r>
              <a:rPr lang="cs-CZ" dirty="0" err="1"/>
              <a:t>normativitou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80379B"/>
                </a:solidFill>
                <a:latin typeface="Cambria" pitchFamily="18" charset="0"/>
              </a:rPr>
              <a:t>HÉDONISMUS: </a:t>
            </a:r>
            <a:r>
              <a:rPr lang="cs-CZ" b="1" dirty="0" smtClean="0">
                <a:latin typeface="Cambria" pitchFamily="18" charset="0"/>
              </a:rPr>
              <a:t>PŘEDSTAVITEL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2816"/>
            <a:ext cx="4175943" cy="4358109"/>
          </a:xfrm>
        </p:spPr>
        <p:txBody>
          <a:bodyPr/>
          <a:lstStyle/>
          <a:p>
            <a:pPr marL="0" indent="0">
              <a:buClr>
                <a:srgbClr val="80379B"/>
              </a:buClr>
              <a:buNone/>
            </a:pPr>
            <a:r>
              <a:rPr lang="cs-CZ" b="1" dirty="0" err="1" smtClean="0"/>
              <a:t>Epikúros</a:t>
            </a:r>
            <a:r>
              <a:rPr lang="cs-CZ" b="1" dirty="0" smtClean="0"/>
              <a:t> ze Samu</a:t>
            </a:r>
            <a:endParaRPr lang="cs-CZ" b="1" dirty="0"/>
          </a:p>
          <a:p>
            <a:pPr>
              <a:buClr>
                <a:srgbClr val="80379B"/>
              </a:buClr>
            </a:pPr>
            <a:r>
              <a:rPr lang="cs-CZ" dirty="0" smtClean="0"/>
              <a:t>řecký </a:t>
            </a:r>
            <a:r>
              <a:rPr lang="cs-CZ" dirty="0"/>
              <a:t>hédonistický filosof období </a:t>
            </a:r>
            <a:r>
              <a:rPr lang="cs-CZ" dirty="0" smtClean="0"/>
              <a:t>helénismu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zakladatel </a:t>
            </a:r>
            <a:r>
              <a:rPr lang="cs-CZ" dirty="0" err="1" smtClean="0"/>
              <a:t>epikúreismu</a:t>
            </a:r>
            <a:endParaRPr lang="cs-CZ" dirty="0" smtClean="0"/>
          </a:p>
          <a:p>
            <a:pPr>
              <a:buClr>
                <a:srgbClr val="80379B"/>
              </a:buClr>
            </a:pPr>
            <a:r>
              <a:rPr lang="cs-CZ" dirty="0"/>
              <a:t>dosažení blaženého života v podobě duševního klidu a z něj vyplývajícího </a:t>
            </a:r>
            <a:r>
              <a:rPr lang="cs-CZ" dirty="0" smtClean="0"/>
              <a:t>štěstí</a:t>
            </a:r>
          </a:p>
          <a:p>
            <a:pPr>
              <a:buClr>
                <a:srgbClr val="80379B"/>
              </a:buClr>
            </a:pPr>
            <a:r>
              <a:rPr lang="cs-CZ" dirty="0"/>
              <a:t>n</a:t>
            </a:r>
            <a:r>
              <a:rPr lang="cs-CZ" dirty="0" smtClean="0"/>
              <a:t>utnost zbavit se strachu z bohů a strachu ze smrti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98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94496"/>
            <a:ext cx="2515084" cy="3861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41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SMĚR</a:t>
            </a:r>
            <a:r>
              <a:rPr lang="cs-CZ" b="1" dirty="0" smtClean="0">
                <a:solidFill>
                  <a:srgbClr val="80379B"/>
                </a:solidFill>
                <a:latin typeface="Cambria" pitchFamily="18" charset="0"/>
              </a:rPr>
              <a:t>: </a:t>
            </a:r>
            <a:r>
              <a:rPr lang="cs-CZ" b="1" dirty="0" smtClean="0">
                <a:latin typeface="Cambria" pitchFamily="18" charset="0"/>
              </a:rPr>
              <a:t>UTILITARISMUS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379B"/>
              </a:buClr>
            </a:pPr>
            <a:r>
              <a:rPr lang="cs-CZ" dirty="0" smtClean="0"/>
              <a:t>z </a:t>
            </a:r>
            <a:r>
              <a:rPr lang="cs-CZ" dirty="0"/>
              <a:t>latinského </a:t>
            </a:r>
            <a:r>
              <a:rPr lang="cs-CZ" b="1" dirty="0" err="1"/>
              <a:t>utile</a:t>
            </a:r>
            <a:r>
              <a:rPr lang="cs-CZ" dirty="0"/>
              <a:t>, </a:t>
            </a:r>
            <a:r>
              <a:rPr lang="cs-CZ" b="1" dirty="0" err="1" smtClean="0"/>
              <a:t>utilis</a:t>
            </a:r>
            <a:r>
              <a:rPr lang="cs-CZ" dirty="0" smtClean="0"/>
              <a:t> (užitečný)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filosofický </a:t>
            </a:r>
            <a:r>
              <a:rPr lang="cs-CZ" dirty="0"/>
              <a:t>a etický směr, který za cíl a měřítko lidského jednání pokládá </a:t>
            </a:r>
            <a:r>
              <a:rPr lang="cs-CZ" b="1" dirty="0"/>
              <a:t>hledání blaha, prospěchu, užitku</a:t>
            </a:r>
            <a:r>
              <a:rPr lang="cs-CZ" dirty="0"/>
              <a:t> a naopak omezování utrpení a </a:t>
            </a:r>
            <a:r>
              <a:rPr lang="cs-CZ" dirty="0" smtClean="0"/>
              <a:t>bolesti</a:t>
            </a:r>
          </a:p>
          <a:p>
            <a:pPr>
              <a:buClr>
                <a:srgbClr val="80379B"/>
              </a:buClr>
            </a:pPr>
            <a:r>
              <a:rPr lang="cs-CZ" dirty="0"/>
              <a:t>n</a:t>
            </a:r>
            <a:r>
              <a:rPr lang="cs-CZ" dirty="0" smtClean="0"/>
              <a:t>avazuje </a:t>
            </a:r>
            <a:r>
              <a:rPr lang="cs-CZ" dirty="0"/>
              <a:t>na Epikura, </a:t>
            </a:r>
            <a:r>
              <a:rPr lang="cs-CZ" dirty="0" smtClean="0"/>
              <a:t>Thomase Hobbese, Davida </a:t>
            </a:r>
            <a:r>
              <a:rPr lang="cs-CZ" dirty="0" err="1"/>
              <a:t>Hume</a:t>
            </a:r>
            <a:r>
              <a:rPr lang="cs-CZ" dirty="0"/>
              <a:t>, </a:t>
            </a:r>
            <a:r>
              <a:rPr lang="cs-CZ" dirty="0" smtClean="0"/>
              <a:t>Adama Smithe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směr </a:t>
            </a:r>
            <a:r>
              <a:rPr lang="cs-CZ" dirty="0"/>
              <a:t>eudaimonistický či </a:t>
            </a:r>
            <a:r>
              <a:rPr lang="cs-CZ" dirty="0" smtClean="0"/>
              <a:t>hedonistický</a:t>
            </a:r>
          </a:p>
          <a:p>
            <a:pPr>
              <a:buClr>
                <a:srgbClr val="80379B"/>
              </a:buClr>
            </a:pPr>
            <a:r>
              <a:rPr lang="cs-CZ" dirty="0" smtClean="0"/>
              <a:t>jednání </a:t>
            </a:r>
            <a:r>
              <a:rPr lang="cs-CZ" dirty="0"/>
              <a:t>hodnotí výlučně podle jeho důsledků (</a:t>
            </a:r>
            <a:r>
              <a:rPr lang="cs-CZ" b="1" dirty="0"/>
              <a:t>konsekvencí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KŘÍŽKA, Vít: Efektivita a spravedlnost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55ADB-E34D-4F12-A1B8-92345B38CAD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0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558[1]">
  <a:themeElements>
    <a:clrScheme name="3558[1]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558[1]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58[1]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3558[1]</Template>
  <TotalTime>2324</TotalTime>
  <Words>1700</Words>
  <Application>Microsoft Office PowerPoint</Application>
  <PresentationFormat>Předvádění na obrazovce (4:3)</PresentationFormat>
  <Paragraphs>215</Paragraphs>
  <Slides>28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3558[1]</vt:lpstr>
      <vt:lpstr>BÉŽOVÁ TITL</vt:lpstr>
      <vt:lpstr>EFEKTIVITA A SPRAVEDLNOST    Vít Křížka </vt:lpstr>
      <vt:lpstr>POJEM: AXIOLOGIE</vt:lpstr>
      <vt:lpstr>KRITIKA: POJEM HODNOTA</vt:lpstr>
      <vt:lpstr>POJEM: UŽITEK</vt:lpstr>
      <vt:lpstr>Filozofická východiska</vt:lpstr>
      <vt:lpstr>UŽITEK: FILOZOFICKÁ VÝCHODISKA</vt:lpstr>
      <vt:lpstr>SMĚR: HÉDONISMUS</vt:lpstr>
      <vt:lpstr>HÉDONISMUS: PŘEDSTAVITEL</vt:lpstr>
      <vt:lpstr>SMĚR: UTILITARISMUS</vt:lpstr>
      <vt:lpstr>UTILITARISMUS: PŘEDSTAVITELÉ</vt:lpstr>
      <vt:lpstr>UTILITARISMUS: JEREMY BENTHAM</vt:lpstr>
      <vt:lpstr>UTILITARISMUS: PŘEDSTAVITELÉ</vt:lpstr>
      <vt:lpstr>UTILITARISMUS: JOHN STUART MILL</vt:lpstr>
      <vt:lpstr>UTILITARISMUS: PŘEDSTAVITELÉ</vt:lpstr>
      <vt:lpstr>Od užitku k blahobytu</vt:lpstr>
      <vt:lpstr>UŽITEK: MĚŘENÍ UŽITKU</vt:lpstr>
      <vt:lpstr>UŽITEK: SČÍTÁNÍ UŽITKŮ</vt:lpstr>
      <vt:lpstr>POJEM: EFEKTIVNOST</vt:lpstr>
      <vt:lpstr>POJEM: PARETOVA EFEKTIVNOST</vt:lpstr>
      <vt:lpstr>POJEM: KALDOR-HICKSOVA EFEKTIVNOST</vt:lpstr>
      <vt:lpstr>POJEM: EFEKTIVNOST A ROVNOST</vt:lpstr>
      <vt:lpstr>PROBLÉMY: EFEKTIVNOST A ROVNOST</vt:lpstr>
      <vt:lpstr>OTÁZKA: EFEKTIVNOST A ROVNOST</vt:lpstr>
      <vt:lpstr>POJEM: SOCIÁLNÍ SPRAVEDLNOST</vt:lpstr>
      <vt:lpstr>SOCIÁLNÍ SPRAVEDLNOST: PŘEDSTAVITEL</vt:lpstr>
      <vt:lpstr>JOHN RAWLS: SOCIÁLNÍ SPRAVEDLNOST</vt:lpstr>
      <vt:lpstr>JOHN RAWLS: PRINCIPY SPRAVEDLNOSTI</vt:lpstr>
      <vt:lpstr>Prezentace aplikace PowerPoint</vt:lpstr>
    </vt:vector>
  </TitlesOfParts>
  <Company>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Křížka Vít</dc:creator>
  <cp:lastModifiedBy>XXX</cp:lastModifiedBy>
  <cp:revision>125</cp:revision>
  <cp:lastPrinted>2014-04-08T08:59:00Z</cp:lastPrinted>
  <dcterms:created xsi:type="dcterms:W3CDTF">2008-09-27T09:26:46Z</dcterms:created>
  <dcterms:modified xsi:type="dcterms:W3CDTF">2015-05-17T21:39:19Z</dcterms:modified>
</cp:coreProperties>
</file>