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3"/>
  </p:notesMasterIdLst>
  <p:handoutMasterIdLst>
    <p:handoutMasterId r:id="rId24"/>
  </p:handoutMasterIdLst>
  <p:sldIdLst>
    <p:sldId id="309" r:id="rId3"/>
    <p:sldId id="334" r:id="rId4"/>
    <p:sldId id="322" r:id="rId5"/>
    <p:sldId id="351" r:id="rId6"/>
    <p:sldId id="362" r:id="rId7"/>
    <p:sldId id="348" r:id="rId8"/>
    <p:sldId id="323" r:id="rId9"/>
    <p:sldId id="352" r:id="rId10"/>
    <p:sldId id="357" r:id="rId11"/>
    <p:sldId id="353" r:id="rId12"/>
    <p:sldId id="354" r:id="rId13"/>
    <p:sldId id="355" r:id="rId14"/>
    <p:sldId id="356" r:id="rId15"/>
    <p:sldId id="358" r:id="rId16"/>
    <p:sldId id="359" r:id="rId17"/>
    <p:sldId id="361" r:id="rId18"/>
    <p:sldId id="360" r:id="rId19"/>
    <p:sldId id="350" r:id="rId20"/>
    <p:sldId id="346" r:id="rId21"/>
    <p:sldId id="347" r:id="rId22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83" d="100"/>
          <a:sy n="83" d="100"/>
        </p:scale>
        <p:origin x="-90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653F656-6219-4853-815A-BCCD11F8F6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020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DC396A4-0291-425F-BAC4-F1E6C9F603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959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CC10362-0A75-4D70-9E2F-8877C565E0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CB9505-931F-4330-A460-1CB8EC72D1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61FC9A-0CFB-46D2-AE58-8EA5FC099C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48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1383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24981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9243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6984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96969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321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32985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098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FC6EF-F17C-441D-B182-521B285175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3137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35701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6963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45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82016-5C3C-4657-A326-7F4080BEA2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BF7DCC-F76B-46A3-B69F-E3F9AB495D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06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59D42-F908-470D-91E4-B2524A6077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923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E4E9AF-65BE-4081-8432-8D0A693568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C2A88B-CC2A-42D5-A6DC-23ECC608B1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675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64487-036E-4983-96F6-7DB617F867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10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599EFE-4FAC-41EE-8509-AE3FC39673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1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4AFF98F-686D-435D-9800-E5501AEEE73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arl.europa.eu/RegData/etudes/etudes/join/2013/474406/IPOL-JURI_ET%282013%29474406_EN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99792" y="2564905"/>
            <a:ext cx="5969000" cy="2952328"/>
          </a:xfrm>
        </p:spPr>
        <p:txBody>
          <a:bodyPr/>
          <a:lstStyle/>
          <a:p>
            <a:pPr algn="ctr"/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4000" dirty="0" smtClean="0"/>
              <a:t>Judikatura SDEU a její použití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2000" dirty="0" smtClean="0"/>
              <a:t>sem. </a:t>
            </a:r>
            <a:r>
              <a:rPr lang="cs-CZ" altLang="cs-CZ" sz="2000" dirty="0" err="1" smtClean="0"/>
              <a:t>sk</a:t>
            </a:r>
            <a:r>
              <a:rPr lang="cs-CZ" altLang="cs-CZ" sz="2000" dirty="0" smtClean="0"/>
              <a:t>. 02 – </a:t>
            </a:r>
            <a:r>
              <a:rPr lang="cs-CZ" altLang="cs-CZ" sz="2000" dirty="0" smtClean="0"/>
              <a:t>16. </a:t>
            </a:r>
            <a:r>
              <a:rPr lang="cs-CZ" altLang="cs-CZ" sz="2000" dirty="0" smtClean="0"/>
              <a:t>března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/>
              <a:t/>
            </a:r>
            <a:br>
              <a:rPr lang="cs-CZ" altLang="cs-CZ" sz="4000" dirty="0"/>
            </a:br>
            <a:r>
              <a:rPr lang="cs-CZ" altLang="cs-CZ" sz="2400" dirty="0"/>
              <a:t>MP57902K – J15</a:t>
            </a:r>
            <a:br>
              <a:rPr lang="cs-CZ" altLang="cs-CZ" sz="2400" dirty="0"/>
            </a:br>
            <a:r>
              <a:rPr lang="cs-CZ" altLang="cs-CZ" sz="2400" dirty="0"/>
              <a:t>Jakub Harašta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předběžné otázce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Acte</a:t>
            </a:r>
            <a:r>
              <a:rPr lang="cs-CZ" dirty="0" smtClean="0"/>
              <a:t> </a:t>
            </a:r>
            <a:r>
              <a:rPr lang="cs-CZ" dirty="0" err="1" smtClean="0"/>
              <a:t>claire</a:t>
            </a:r>
            <a:r>
              <a:rPr lang="cs-CZ" dirty="0" smtClean="0"/>
              <a:t>, </a:t>
            </a:r>
            <a:r>
              <a:rPr lang="cs-CZ" dirty="0" err="1" smtClean="0"/>
              <a:t>acte</a:t>
            </a:r>
            <a:r>
              <a:rPr lang="cs-CZ" dirty="0" smtClean="0"/>
              <a:t> </a:t>
            </a:r>
            <a:r>
              <a:rPr lang="cs-CZ" dirty="0" err="1" smtClean="0"/>
              <a:t>éclairé</a:t>
            </a:r>
            <a:endParaRPr lang="cs-CZ" dirty="0" smtClean="0"/>
          </a:p>
          <a:p>
            <a:r>
              <a:rPr lang="cs-CZ" dirty="0" smtClean="0"/>
              <a:t>Jaká je povaha rozhodnutí ve věci konkrétní kauzy?</a:t>
            </a:r>
          </a:p>
          <a:p>
            <a:pPr lvl="1"/>
            <a:r>
              <a:rPr lang="cs-CZ" dirty="0"/>
              <a:t>Srov. C-43/14 – bod 29</a:t>
            </a:r>
          </a:p>
          <a:p>
            <a:pPr lvl="1"/>
            <a:r>
              <a:rPr lang="cs-CZ" dirty="0" smtClean="0"/>
              <a:t>Srov. C-212/13 vs. 1 As 113/2012-133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784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předběžné otázce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 ustanovení s ohledem na právní otázky položené vnitrostátním soudem</a:t>
            </a:r>
          </a:p>
          <a:p>
            <a:r>
              <a:rPr lang="cs-CZ" dirty="0" smtClean="0"/>
              <a:t>Relativně abstraktní</a:t>
            </a:r>
          </a:p>
          <a:p>
            <a:r>
              <a:rPr lang="cs-CZ" dirty="0" smtClean="0"/>
              <a:t>Všeobecný soud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1399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Stanovisko generálního advokáta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Frankofonní institut</a:t>
            </a:r>
          </a:p>
          <a:p>
            <a:r>
              <a:rPr lang="cs-CZ" dirty="0" smtClean="0"/>
              <a:t>Nestranná, nezávislá, odůvodněná</a:t>
            </a:r>
          </a:p>
          <a:p>
            <a:r>
              <a:rPr lang="cs-CZ" dirty="0" smtClean="0"/>
              <a:t>„odlišné stanovisko“, „prvostupňové rozhodnutí“</a:t>
            </a:r>
          </a:p>
          <a:p>
            <a:r>
              <a:rPr lang="cs-CZ" dirty="0" smtClean="0"/>
              <a:t>Procesní umístění</a:t>
            </a:r>
          </a:p>
          <a:p>
            <a:pPr lvl="1"/>
            <a:r>
              <a:rPr lang="cs-CZ" dirty="0" smtClean="0"/>
              <a:t>Např. C-304/02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404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Stanovisko generálního advokáta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 není vázán</a:t>
            </a:r>
          </a:p>
          <a:p>
            <a:pPr lvl="1"/>
            <a:r>
              <a:rPr lang="cs-CZ" dirty="0" smtClean="0"/>
              <a:t>Většinou rozhoduje v souladu se stanoviskem (cca 80%)</a:t>
            </a:r>
          </a:p>
          <a:p>
            <a:r>
              <a:rPr lang="cs-CZ" dirty="0" smtClean="0"/>
              <a:t>Rešerše!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291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k judikatuře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EUR-Lex</a:t>
            </a:r>
          </a:p>
          <a:p>
            <a:pPr lvl="1"/>
            <a:r>
              <a:rPr lang="cs-CZ" dirty="0" smtClean="0"/>
              <a:t>62012CA0293</a:t>
            </a:r>
          </a:p>
          <a:p>
            <a:pPr lvl="1"/>
            <a:r>
              <a:rPr lang="cs-CZ" dirty="0" smtClean="0"/>
              <a:t>62012CJ0293</a:t>
            </a:r>
          </a:p>
          <a:p>
            <a:r>
              <a:rPr lang="cs-CZ" dirty="0" smtClean="0"/>
              <a:t>Curia</a:t>
            </a:r>
          </a:p>
          <a:p>
            <a:pPr lvl="1"/>
            <a:r>
              <a:rPr lang="cs-CZ" dirty="0" smtClean="0"/>
              <a:t>C-293/12</a:t>
            </a:r>
          </a:p>
          <a:p>
            <a:r>
              <a:rPr lang="cs-CZ" dirty="0" smtClean="0"/>
              <a:t>ASPI</a:t>
            </a:r>
          </a:p>
          <a:p>
            <a:pPr lvl="1"/>
            <a:r>
              <a:rPr lang="cs-CZ" dirty="0" smtClean="0"/>
              <a:t>C-43/14</a:t>
            </a:r>
          </a:p>
          <a:p>
            <a:r>
              <a:rPr lang="cs-CZ" dirty="0" err="1" smtClean="0"/>
              <a:t>Dec.Nat</a:t>
            </a:r>
            <a:r>
              <a:rPr lang="cs-CZ" dirty="0" smtClean="0"/>
              <a:t>/</a:t>
            </a:r>
            <a:r>
              <a:rPr lang="cs-CZ" dirty="0" err="1" smtClean="0"/>
              <a:t>JuriFast</a:t>
            </a:r>
            <a:r>
              <a:rPr lang="cs-CZ" dirty="0" smtClean="0"/>
              <a:t> – </a:t>
            </a:r>
            <a:r>
              <a:rPr lang="cs-CZ" i="1" dirty="0" smtClean="0"/>
              <a:t>lato </a:t>
            </a:r>
            <a:r>
              <a:rPr lang="cs-CZ" i="1" dirty="0" err="1" smtClean="0"/>
              <a:t>sensu</a:t>
            </a:r>
            <a:endParaRPr lang="cs-CZ" i="1" dirty="0" smtClean="0"/>
          </a:p>
          <a:p>
            <a:pPr lvl="2"/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0099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Juradmin.eu</a:t>
            </a:r>
          </a:p>
          <a:p>
            <a:r>
              <a:rPr lang="cs-CZ" dirty="0" smtClean="0"/>
              <a:t>Komunitární právo, předběžné otázky a rozhodnutí o nich + související národní rozhodnutí</a:t>
            </a:r>
          </a:p>
          <a:p>
            <a:r>
              <a:rPr lang="cs-CZ" dirty="0" smtClean="0"/>
              <a:t>Od roku 1959 cca 21 000 záznamů</a:t>
            </a:r>
          </a:p>
          <a:p>
            <a:r>
              <a:rPr lang="cs-CZ" dirty="0" smtClean="0"/>
              <a:t>Národní reference – jméno stran, relevantní právní úprava, literatura</a:t>
            </a:r>
          </a:p>
          <a:p>
            <a:r>
              <a:rPr lang="cs-CZ" dirty="0" smtClean="0"/>
              <a:t>Mezinárodní/evropské reference</a:t>
            </a:r>
          </a:p>
          <a:p>
            <a:r>
              <a:rPr lang="cs-CZ" dirty="0" smtClean="0"/>
              <a:t>Hlubší analýza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Dec.Nat</a:t>
            </a:r>
            <a:r>
              <a:rPr lang="cs-CZ" dirty="0"/>
              <a:t>/</a:t>
            </a:r>
            <a:r>
              <a:rPr lang="cs-CZ" dirty="0" err="1"/>
              <a:t>JuriFast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4658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Dec.Nat</a:t>
            </a:r>
            <a:r>
              <a:rPr lang="cs-CZ" dirty="0"/>
              <a:t>/</a:t>
            </a:r>
            <a:r>
              <a:rPr lang="cs-CZ" dirty="0" err="1"/>
              <a:t>JuriFast</a:t>
            </a:r>
            <a:r>
              <a:rPr lang="cs-CZ" dirty="0"/>
              <a:t>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Najděte rozhodnutí Ústavního soudu v systému </a:t>
            </a:r>
            <a:r>
              <a:rPr lang="cs-CZ" dirty="0" err="1" smtClean="0"/>
              <a:t>Dec.Nat</a:t>
            </a:r>
            <a:endParaRPr lang="cs-CZ" dirty="0" smtClean="0"/>
          </a:p>
          <a:p>
            <a:r>
              <a:rPr lang="cs-CZ" dirty="0" smtClean="0"/>
              <a:t>Najděte rozhodnutí Nejvyššího správního soudu v systému </a:t>
            </a:r>
            <a:r>
              <a:rPr lang="cs-CZ" dirty="0" err="1" smtClean="0"/>
              <a:t>Dec.Nat</a:t>
            </a:r>
            <a:endParaRPr lang="cs-CZ" dirty="0" smtClean="0"/>
          </a:p>
          <a:p>
            <a:r>
              <a:rPr lang="cs-CZ" dirty="0" smtClean="0"/>
              <a:t>Najděte všechny věci, ve kterých české soudy podaly předběžnou otázku v systému </a:t>
            </a:r>
            <a:r>
              <a:rPr lang="cs-CZ" dirty="0" err="1" smtClean="0"/>
              <a:t>Dec.Nat</a:t>
            </a:r>
            <a:endParaRPr lang="cs-CZ" dirty="0" smtClean="0"/>
          </a:p>
          <a:p>
            <a:r>
              <a:rPr lang="cs-CZ" dirty="0" smtClean="0"/>
              <a:t>Najděte v systému </a:t>
            </a:r>
            <a:r>
              <a:rPr lang="cs-CZ" dirty="0" err="1" smtClean="0"/>
              <a:t>JuriFast</a:t>
            </a:r>
            <a:r>
              <a:rPr lang="cs-CZ" dirty="0"/>
              <a:t> </a:t>
            </a:r>
            <a:r>
              <a:rPr lang="cs-CZ" dirty="0" smtClean="0"/>
              <a:t>shrnutí rozhodnutí litevského Nejvyššího správního soudu týkající se sankcí Bělorusku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4075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Dec.Nat</a:t>
            </a:r>
            <a:r>
              <a:rPr lang="cs-CZ" dirty="0" smtClean="0"/>
              <a:t>/</a:t>
            </a:r>
            <a:r>
              <a:rPr lang="cs-CZ" dirty="0" err="1" smtClean="0"/>
              <a:t>JuriFast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Aktuálnost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Kompletnost  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7550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činnost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</a:t>
            </a:r>
            <a:r>
              <a:rPr lang="cs-CZ" dirty="0"/>
              <a:t>mají podobu, čím se liší?</a:t>
            </a:r>
          </a:p>
          <a:p>
            <a:pPr lvl="1"/>
            <a:r>
              <a:rPr lang="cs-CZ" dirty="0"/>
              <a:t>C-348/13</a:t>
            </a:r>
          </a:p>
          <a:p>
            <a:pPr lvl="1"/>
            <a:r>
              <a:rPr lang="cs-CZ" dirty="0"/>
              <a:t>C-293/12</a:t>
            </a:r>
          </a:p>
          <a:p>
            <a:pPr lvl="1"/>
            <a:r>
              <a:rPr lang="cs-CZ" dirty="0"/>
              <a:t>C-212/13</a:t>
            </a:r>
          </a:p>
          <a:p>
            <a:pPr lvl="1"/>
            <a:r>
              <a:rPr lang="cs-CZ" dirty="0" smtClean="0"/>
              <a:t>C-270/11</a:t>
            </a:r>
          </a:p>
          <a:p>
            <a:pPr lvl="1"/>
            <a:r>
              <a:rPr lang="cs-CZ" dirty="0" smtClean="0"/>
              <a:t>C-125/99 P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2393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63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KÜHN, Zdeněk, Michal BOBEK a Radim POLČÁK. Judikatura a právní argumentace: teoretické a praktické aspekty práce s judikaturou. Vyd. 1. Praha: Auditorium, 2006, </a:t>
            </a:r>
            <a:r>
              <a:rPr lang="cs-CZ" dirty="0" err="1"/>
              <a:t>xxii</a:t>
            </a:r>
            <a:r>
              <a:rPr lang="cs-CZ" dirty="0"/>
              <a:t>, 234 s. ISBN 8090378609</a:t>
            </a:r>
            <a:r>
              <a:rPr lang="cs-CZ" dirty="0" smtClean="0"/>
              <a:t>. S. 60-77.</a:t>
            </a:r>
          </a:p>
          <a:p>
            <a:r>
              <a:rPr lang="cs-CZ" i="1" dirty="0" err="1" smtClean="0"/>
              <a:t>National</a:t>
            </a:r>
            <a:r>
              <a:rPr lang="cs-CZ" i="1" dirty="0" smtClean="0"/>
              <a:t> </a:t>
            </a:r>
            <a:r>
              <a:rPr lang="cs-CZ" i="1" dirty="0" err="1" smtClean="0"/>
              <a:t>practices</a:t>
            </a:r>
            <a:r>
              <a:rPr lang="cs-CZ" i="1" dirty="0" smtClean="0"/>
              <a:t> </a:t>
            </a:r>
            <a:r>
              <a:rPr lang="cs-CZ" i="1" dirty="0" err="1" smtClean="0"/>
              <a:t>with</a:t>
            </a:r>
            <a:r>
              <a:rPr lang="cs-CZ" i="1" dirty="0" smtClean="0"/>
              <a:t> </a:t>
            </a:r>
            <a:r>
              <a:rPr lang="cs-CZ" i="1" dirty="0" err="1" smtClean="0"/>
              <a:t>regard</a:t>
            </a:r>
            <a:r>
              <a:rPr lang="cs-CZ" i="1" dirty="0" smtClean="0"/>
              <a:t> to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accessibility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court</a:t>
            </a:r>
            <a:r>
              <a:rPr lang="cs-CZ" i="1" dirty="0" smtClean="0"/>
              <a:t> </a:t>
            </a:r>
            <a:r>
              <a:rPr lang="cs-CZ" i="1" dirty="0" err="1" smtClean="0"/>
              <a:t>documents</a:t>
            </a:r>
            <a:r>
              <a:rPr lang="cs-CZ" dirty="0" smtClean="0"/>
              <a:t>. Celé, resp. </a:t>
            </a:r>
            <a:r>
              <a:rPr lang="cs-CZ" smtClean="0"/>
              <a:t>s. </a:t>
            </a:r>
            <a:r>
              <a:rPr lang="cs-CZ" dirty="0" smtClean="0"/>
              <a:t>48-58.</a:t>
            </a:r>
          </a:p>
          <a:p>
            <a:pPr lvl="2"/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www.europarl.europa.eu/RegData/etudes/etudes/join/2013/474406/IPOL-JURI_ET%282013%29474406_EN.pdf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46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93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Unijní soud</a:t>
            </a:r>
            <a:endParaRPr lang="cs-CZ" dirty="0" smtClean="0"/>
          </a:p>
          <a:p>
            <a:pPr lvl="1"/>
            <a:r>
              <a:rPr lang="cs-CZ" dirty="0" err="1" smtClean="0"/>
              <a:t>Stricto</a:t>
            </a:r>
            <a:r>
              <a:rPr lang="cs-CZ" dirty="0" smtClean="0"/>
              <a:t> </a:t>
            </a:r>
            <a:r>
              <a:rPr lang="cs-CZ" dirty="0" err="1" smtClean="0"/>
              <a:t>sensu</a:t>
            </a:r>
            <a:endParaRPr lang="cs-CZ" dirty="0" smtClean="0"/>
          </a:p>
          <a:p>
            <a:pPr lvl="2"/>
            <a:r>
              <a:rPr lang="cs-CZ" dirty="0" smtClean="0"/>
              <a:t>SDEU</a:t>
            </a:r>
          </a:p>
          <a:p>
            <a:pPr lvl="2"/>
            <a:r>
              <a:rPr lang="cs-CZ" dirty="0" smtClean="0"/>
              <a:t>TEU</a:t>
            </a:r>
          </a:p>
          <a:p>
            <a:pPr lvl="2"/>
            <a:r>
              <a:rPr lang="cs-CZ" dirty="0" smtClean="0"/>
              <a:t>Soud pro veřejnou službu</a:t>
            </a:r>
            <a:endParaRPr lang="cs-CZ" dirty="0" smtClean="0"/>
          </a:p>
          <a:p>
            <a:pPr lvl="1"/>
            <a:r>
              <a:rPr lang="cs-CZ" dirty="0" smtClean="0"/>
              <a:t>Lato </a:t>
            </a:r>
            <a:r>
              <a:rPr lang="cs-CZ" dirty="0" err="1" smtClean="0"/>
              <a:t>sensu</a:t>
            </a:r>
            <a:endParaRPr lang="cs-CZ" dirty="0" smtClean="0"/>
          </a:p>
          <a:p>
            <a:pPr lvl="2"/>
            <a:r>
              <a:rPr lang="cs-CZ" dirty="0" smtClean="0"/>
              <a:t>Všechny soudy aplikující unijní právo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2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Mnohojazyčnost</a:t>
            </a:r>
          </a:p>
          <a:p>
            <a:pPr lvl="1"/>
            <a:r>
              <a:rPr lang="cs-CZ" dirty="0" smtClean="0"/>
              <a:t>Oficiální jazyk</a:t>
            </a:r>
          </a:p>
          <a:p>
            <a:pPr lvl="1"/>
            <a:r>
              <a:rPr lang="cs-CZ" dirty="0" smtClean="0"/>
              <a:t>Předložená otázka</a:t>
            </a:r>
          </a:p>
          <a:p>
            <a:pPr lvl="1"/>
            <a:r>
              <a:rPr lang="cs-CZ" dirty="0" smtClean="0"/>
              <a:t>Autentičnost</a:t>
            </a:r>
          </a:p>
          <a:p>
            <a:pPr lvl="1"/>
            <a:r>
              <a:rPr lang="cs-CZ" dirty="0" smtClean="0"/>
              <a:t>Historická judikatura</a:t>
            </a:r>
          </a:p>
          <a:p>
            <a:pPr lvl="2"/>
            <a:r>
              <a:rPr lang="cs-CZ" dirty="0" smtClean="0"/>
              <a:t>Na stránkách Curia vs. existující seznam více než 800 rozhodnutí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214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Závaznost</a:t>
            </a:r>
          </a:p>
          <a:p>
            <a:r>
              <a:rPr lang="cs-CZ" dirty="0" smtClean="0"/>
              <a:t>Modelová situace</a:t>
            </a:r>
          </a:p>
          <a:p>
            <a:pPr lvl="1"/>
            <a:r>
              <a:rPr lang="cs-CZ" dirty="0" err="1" smtClean="0"/>
              <a:t>Neimplementace</a:t>
            </a:r>
            <a:r>
              <a:rPr lang="cs-CZ" dirty="0" smtClean="0"/>
              <a:t> směrnice</a:t>
            </a:r>
          </a:p>
          <a:p>
            <a:pPr lvl="2"/>
            <a:r>
              <a:rPr lang="cs-CZ" dirty="0" smtClean="0"/>
              <a:t>Právo</a:t>
            </a:r>
          </a:p>
          <a:p>
            <a:pPr lvl="3"/>
            <a:r>
              <a:rPr lang="cs-CZ" dirty="0" smtClean="0"/>
              <a:t>258-260 SFEU</a:t>
            </a:r>
          </a:p>
          <a:p>
            <a:pPr lvl="2"/>
            <a:r>
              <a:rPr lang="cs-CZ" dirty="0" smtClean="0"/>
              <a:t>Judikatura:</a:t>
            </a:r>
          </a:p>
          <a:p>
            <a:pPr lvl="3"/>
            <a:r>
              <a:rPr lang="cs-CZ" dirty="0" smtClean="0"/>
              <a:t>Přímý účinek (C-152/84)</a:t>
            </a:r>
          </a:p>
          <a:p>
            <a:pPr lvl="3"/>
            <a:r>
              <a:rPr lang="cs-CZ" dirty="0" smtClean="0"/>
              <a:t>Souladný výklad při nepřímém účinku (C-14/83)</a:t>
            </a:r>
          </a:p>
          <a:p>
            <a:pPr lvl="3"/>
            <a:r>
              <a:rPr lang="cs-CZ" dirty="0" smtClean="0"/>
              <a:t>Náhrada škody vůči členskému státu (C-6/90)</a:t>
            </a:r>
          </a:p>
          <a:p>
            <a:pPr lvl="3"/>
            <a:r>
              <a:rPr lang="cs-CZ" dirty="0" smtClean="0"/>
              <a:t>Priorita práva EU (C-33/76)</a:t>
            </a:r>
          </a:p>
          <a:p>
            <a:r>
              <a:rPr lang="cs-CZ" dirty="0" smtClean="0"/>
              <a:t>Nerespektování výkladu – důvod pro uplatnění opravných prostředků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14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o předběžné otázce</a:t>
            </a:r>
          </a:p>
          <a:p>
            <a:pPr lvl="1"/>
            <a:r>
              <a:rPr lang="cs-CZ" dirty="0" smtClean="0"/>
              <a:t>Výklad práva EU</a:t>
            </a:r>
          </a:p>
          <a:p>
            <a:r>
              <a:rPr lang="cs-CZ" dirty="0" smtClean="0"/>
              <a:t>Žaloba pro nesplnění povinnosti</a:t>
            </a:r>
          </a:p>
          <a:p>
            <a:pPr lvl="1"/>
            <a:r>
              <a:rPr lang="cs-CZ" dirty="0" smtClean="0"/>
              <a:t>Čl. 258-260 SFEU</a:t>
            </a:r>
          </a:p>
          <a:p>
            <a:r>
              <a:rPr lang="cs-CZ" dirty="0" smtClean="0"/>
              <a:t>Žaloba na neplatnost</a:t>
            </a:r>
          </a:p>
          <a:p>
            <a:pPr lvl="1"/>
            <a:r>
              <a:rPr lang="cs-CZ" dirty="0" smtClean="0"/>
              <a:t>Čl. 263 SFEU</a:t>
            </a:r>
          </a:p>
          <a:p>
            <a:r>
              <a:rPr lang="cs-CZ" dirty="0" smtClean="0"/>
              <a:t>Nečinnost</a:t>
            </a:r>
          </a:p>
          <a:p>
            <a:r>
              <a:rPr lang="cs-CZ" dirty="0" smtClean="0"/>
              <a:t>Náhrada škody</a:t>
            </a:r>
          </a:p>
          <a:p>
            <a:r>
              <a:rPr lang="cs-CZ" dirty="0" smtClean="0"/>
              <a:t>Neaplikovatelnost aktu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94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řízení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vnitrostátního právníka i pro jednotlivé členské státy mají všechna rozhodnutí stejné postavení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392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Označení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Spisová značka</a:t>
            </a:r>
          </a:p>
          <a:p>
            <a:pPr lvl="1"/>
            <a:r>
              <a:rPr lang="cs-CZ" dirty="0" smtClean="0"/>
              <a:t>C</a:t>
            </a:r>
          </a:p>
          <a:p>
            <a:pPr lvl="1"/>
            <a:r>
              <a:rPr lang="cs-CZ" dirty="0" smtClean="0"/>
              <a:t>T</a:t>
            </a:r>
          </a:p>
          <a:p>
            <a:pPr lvl="1"/>
            <a:r>
              <a:rPr lang="cs-CZ" dirty="0" smtClean="0"/>
              <a:t>F</a:t>
            </a:r>
          </a:p>
          <a:p>
            <a:pPr lvl="1"/>
            <a:r>
              <a:rPr lang="cs-CZ" dirty="0" smtClean="0"/>
              <a:t>P</a:t>
            </a:r>
          </a:p>
          <a:p>
            <a:r>
              <a:rPr lang="cs-CZ" dirty="0" smtClean="0"/>
              <a:t>CELEX</a:t>
            </a:r>
          </a:p>
          <a:p>
            <a:r>
              <a:rPr lang="cs-CZ" dirty="0" smtClean="0"/>
              <a:t>ECLI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71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Vyhledejte C-275/06</a:t>
            </a:r>
          </a:p>
          <a:p>
            <a:pPr lvl="1"/>
            <a:r>
              <a:rPr lang="cs-CZ" dirty="0" smtClean="0"/>
              <a:t>Abstrahujte strukturu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0926005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425</TotalTime>
  <Words>453</Words>
  <Application>Microsoft Office PowerPoint</Application>
  <PresentationFormat>Předvádění na obrazovce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3558</vt:lpstr>
      <vt:lpstr>BÉŽOVÁ TITL</vt:lpstr>
      <vt:lpstr> Judikatura SDEU a její použití sem. sk. 02 – 16. března  MP57902K – J15 Jakub Harašta</vt:lpstr>
      <vt:lpstr>Četba</vt:lpstr>
      <vt:lpstr>Pojmy</vt:lpstr>
      <vt:lpstr>Pojmy</vt:lpstr>
      <vt:lpstr>Proč?</vt:lpstr>
      <vt:lpstr>Typy řízení</vt:lpstr>
      <vt:lpstr>Typy řízení II</vt:lpstr>
      <vt:lpstr>Označení rozhodnutí</vt:lpstr>
      <vt:lpstr>Struktura rozhodnutí</vt:lpstr>
      <vt:lpstr>Řízení o předběžné otázce</vt:lpstr>
      <vt:lpstr>Řízení o předběžné otázce II</vt:lpstr>
      <vt:lpstr>Stanovisko generálního advokáta</vt:lpstr>
      <vt:lpstr>Stanovisko generálního advokáta II</vt:lpstr>
      <vt:lpstr>Přístup k judikatuře</vt:lpstr>
      <vt:lpstr>Dec.Nat/JuriFast </vt:lpstr>
      <vt:lpstr>Dec.Nat/JuriFast II</vt:lpstr>
      <vt:lpstr>Dec.Nat/JuriFast III</vt:lpstr>
      <vt:lpstr>Rozhodovací činnost soudu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MP314K Právní informatika  Mgr. Jakub Harašta</dc:title>
  <dc:creator>Jakub Harašta</dc:creator>
  <cp:lastModifiedBy>Jakub Harašta</cp:lastModifiedBy>
  <cp:revision>50</cp:revision>
  <cp:lastPrinted>2015-03-16T09:28:08Z</cp:lastPrinted>
  <dcterms:created xsi:type="dcterms:W3CDTF">2013-09-24T07:50:40Z</dcterms:created>
  <dcterms:modified xsi:type="dcterms:W3CDTF">2015-03-16T10:06:49Z</dcterms:modified>
</cp:coreProperties>
</file>