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9" r:id="rId3"/>
    <p:sldId id="480" r:id="rId4"/>
    <p:sldId id="502" r:id="rId5"/>
    <p:sldId id="486" r:id="rId6"/>
    <p:sldId id="491" r:id="rId7"/>
    <p:sldId id="494" r:id="rId8"/>
    <p:sldId id="495" r:id="rId9"/>
    <p:sldId id="496" r:id="rId10"/>
    <p:sldId id="497" r:id="rId11"/>
    <p:sldId id="503" r:id="rId12"/>
    <p:sldId id="487" r:id="rId13"/>
    <p:sldId id="488" r:id="rId14"/>
    <p:sldId id="498" r:id="rId15"/>
    <p:sldId id="492" r:id="rId16"/>
    <p:sldId id="499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xburja" initials="JB" lastIdx="20" clrIdx="0"/>
  <p:cmAuthor id="1" name="Bolcková" initials="EB" lastIdx="3" clrIdx="1"/>
  <p:cmAuthor id="2" name="Petrnoušková Jaroslava (ČSSZ 11)" initials="PJ(1" lastIdx="13" clrIdx="2"/>
  <p:cmAuthor id="3" name="Žáčková Ivana (ČSSZ 11)" initials="" lastIdx="0" clrIdx="3"/>
  <p:cmAuthor id="4" name="Lerek Antonín (ČSSZ 11)" initials="L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7E1"/>
    <a:srgbClr val="F79F57"/>
    <a:srgbClr val="B9C8BA"/>
    <a:srgbClr val="206225"/>
    <a:srgbClr val="F5801F"/>
    <a:srgbClr val="184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29" autoAdjust="0"/>
    <p:restoredTop sz="92012" autoAdjust="0"/>
  </p:normalViewPr>
  <p:slideViewPr>
    <p:cSldViewPr>
      <p:cViewPr varScale="1">
        <p:scale>
          <a:sx n="100" d="100"/>
          <a:sy n="100" d="100"/>
        </p:scale>
        <p:origin x="6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12A78-BC29-4856-8EE7-DD0EBB5F0C79}" type="datetimeFigureOut">
              <a:rPr lang="cs-CZ" smtClean="0"/>
              <a:t>14.5.2015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F4AE8-EB55-41B2-AC14-896AE7A5A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426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DDB83-6D15-4316-A23E-83F667613444}" type="datetimeFigureOut">
              <a:rPr lang="cs-CZ" smtClean="0"/>
              <a:t>14.5.2015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9B783-31BA-4043-86AB-8145981F7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074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887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21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21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21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21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21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21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2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736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21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21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21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21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21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21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B783-31BA-4043-86AB-8145981F7B2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2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gstyle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C309-F76D-4674-A1DB-39B0689FC770}" type="datetime1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1F04-9C3C-44DE-B99A-224C45C8E6A4}" type="datetime1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A9C6-2B61-4186-A1BE-AABB12E6BF2C}" type="datetime1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E0E9-333A-4F58-9273-96104B9119D3}" type="datetime1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F8B4-152B-4DCD-8DD0-B5CEC20C650F}" type="datetime1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2706-4E92-4887-9D58-EEFD4AA6EB7A}" type="datetime1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9E89-E1B4-4B88-9790-F1E7EDDA844D}" type="datetime1">
              <a:rPr lang="en-US" smtClean="0"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C483-B5F8-49DB-9A37-5F51B9C92762}" type="datetime1">
              <a:rPr lang="en-US" smtClean="0"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81C2-4862-4130-9676-9B0CC7056756}" type="datetime1">
              <a:rPr lang="en-US" smtClean="0"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DCD8-7C51-4B49-A2D5-CB917042FC4E}" type="datetime1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82EC-D42F-4ECC-B5E3-C4B3F348493A}" type="datetime1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DBF9-D3E6-4414-9475-62933B6E9A86}" type="datetime1">
              <a:rPr lang="en-US" smtClean="0"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A10D-7D5E-4932-A76F-CD1632FD3D9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14340" name="Text Box 13"/>
          <p:cNvSpPr txBox="1">
            <a:spLocks noChangeArrowheads="1"/>
          </p:cNvSpPr>
          <p:nvPr/>
        </p:nvSpPr>
        <p:spPr bwMode="auto">
          <a:xfrm>
            <a:off x="755576" y="1576807"/>
            <a:ext cx="482160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sz="2800" dirty="0" smtClean="0"/>
              <a:t>90 let sociálního pojištění v České republice</a:t>
            </a:r>
          </a:p>
          <a:p>
            <a:pPr algn="ctr" eaLnBrk="1" hangingPunct="1"/>
            <a:r>
              <a:rPr lang="cs-CZ" sz="2800" dirty="0" smtClean="0"/>
              <a:t> </a:t>
            </a:r>
          </a:p>
          <a:p>
            <a:pPr algn="ctr" eaLnBrk="1" hangingPunct="1"/>
            <a:r>
              <a:rPr lang="cs-CZ" sz="2800" dirty="0" smtClean="0"/>
              <a:t> 25 let existence </a:t>
            </a:r>
            <a:br>
              <a:rPr lang="cs-CZ" sz="2800" dirty="0" smtClean="0"/>
            </a:br>
            <a:r>
              <a:rPr lang="cs-CZ" sz="2800" dirty="0" smtClean="0"/>
              <a:t>České správy sociálního zabezpečení</a:t>
            </a:r>
            <a:endParaRPr lang="cs-CZ" sz="2800" dirty="0"/>
          </a:p>
        </p:txBody>
      </p:sp>
      <p:pic>
        <p:nvPicPr>
          <p:cNvPr id="45058" name="Picture 2" descr="C:\Users\xxlerant\Desktop\IMG_47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56" y="1628800"/>
            <a:ext cx="2556519" cy="3834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1187624" y="5085184"/>
            <a:ext cx="3672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sz="1400" b="0" dirty="0" smtClean="0"/>
              <a:t>JUDr. Simona Urbánková, Brno, </a:t>
            </a:r>
          </a:p>
          <a:p>
            <a:pPr algn="ctr" eaLnBrk="1" hangingPunct="1"/>
            <a:r>
              <a:rPr lang="cs-CZ" sz="1400" b="0" dirty="0" smtClean="0"/>
              <a:t>12. </a:t>
            </a:r>
            <a:r>
              <a:rPr lang="cs-CZ" sz="1400" b="0" dirty="0"/>
              <a:t>5</a:t>
            </a:r>
            <a:r>
              <a:rPr lang="cs-CZ" sz="1400" b="0" dirty="0" smtClean="0"/>
              <a:t>. 2015</a:t>
            </a:r>
            <a:endParaRPr lang="cs-CZ" sz="1400" b="0" dirty="0"/>
          </a:p>
        </p:txBody>
      </p:sp>
    </p:spTree>
    <p:extLst>
      <p:ext uri="{BB962C8B-B14F-4D97-AF65-F5344CB8AC3E}">
        <p14:creationId xmlns:p14="http://schemas.microsoft.com/office/powerpoint/2010/main" val="27815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58496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Zákon č. 221/1924 Sb., o pojištění zaměstnanců </a:t>
            </a:r>
            <a:endParaRPr lang="cs-CZ" sz="1800" strike="sngStrike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31800" y="1478433"/>
            <a:ext cx="817244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IV. Pojistné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výše určena nemocenkou pojišťovnou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odle mzdových tříd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½ zaměstnavatel + ½ zaměstnanec </a:t>
            </a:r>
          </a:p>
          <a:p>
            <a:pPr lvl="1" algn="just">
              <a:spcBef>
                <a:spcPts val="600"/>
              </a:spcBef>
            </a:pPr>
            <a:endParaRPr lang="pl-PL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V. Pojišťovací 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soudnictví</a:t>
            </a:r>
          </a:p>
          <a:p>
            <a:pPr marL="800100" lvl="2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Odvolání proti rozhodnutí o pojistných dávkách – 60 dnů</a:t>
            </a:r>
          </a:p>
          <a:p>
            <a:pPr marL="800100" lvl="2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Nemocenské pojištění – Rozhodčí soud nemocenské pojišťovny</a:t>
            </a:r>
          </a:p>
          <a:p>
            <a:pPr marL="800100" lvl="2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Pojšťovací soud v sídle soudu I. instance – odvolací orgán Rozhodčího soudu nem. pojišťovny + spory o dávky důchodového pojištění</a:t>
            </a:r>
          </a:p>
          <a:p>
            <a:pPr marL="800100" lvl="2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Vrchní pojišťovací soud v Praze</a:t>
            </a:r>
          </a:p>
          <a:p>
            <a:pPr marL="457200" lvl="2" algn="just">
              <a:spcBef>
                <a:spcPts val="600"/>
              </a:spcBef>
            </a:pP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VI. Závěrečná, trestní, přechodná a prováděcí ustanovení </a:t>
            </a: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2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Mimořádné způsoby pojištění (zci plavebních podniků, posluhovačky, domácí švadleny, pojištění cizinců nebo vojínů, dobrovolné pojištění)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96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75953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Novely zákona č. 221/1924 Sb. a další </a:t>
            </a:r>
            <a:r>
              <a:rPr lang="cs-CZ" sz="1800" dirty="0" err="1" smtClean="0"/>
              <a:t>pr</a:t>
            </a:r>
            <a:r>
              <a:rPr lang="cs-CZ" sz="1800" dirty="0"/>
              <a:t>.</a:t>
            </a:r>
            <a:r>
              <a:rPr lang="cs-CZ" sz="1800" dirty="0" smtClean="0"/>
              <a:t> předpisy do roku 1948</a:t>
            </a:r>
            <a:endParaRPr lang="cs-CZ" sz="1800" strike="sngStrike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31800" y="1478433"/>
            <a:ext cx="8172448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1928 –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 pojištění vyloučeni mladiství pracovníci, úpravy pojistných tříd, snížení vdovského důchodu</a:t>
            </a:r>
          </a:p>
          <a:p>
            <a:pPr algn="just">
              <a:spcBef>
                <a:spcPts val="600"/>
              </a:spcBef>
            </a:pP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1934 –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zákaz výdělečné činnosti poživatele S, sociální důchod</a:t>
            </a:r>
          </a:p>
          <a:p>
            <a:pPr marL="0" lvl="1" algn="just">
              <a:spcBef>
                <a:spcPts val="600"/>
              </a:spcBef>
            </a:pP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1941 –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možnost poživatele I a S další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výdělečné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činnosti</a:t>
            </a:r>
          </a:p>
          <a:p>
            <a:pPr marL="0" lvl="1" algn="just">
              <a:spcBef>
                <a:spcPts val="600"/>
              </a:spcBef>
            </a:pP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1945 –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rozšíření počtu mzdových tříd, maximální hranice započitatelného přijmu</a:t>
            </a:r>
          </a:p>
          <a:p>
            <a:pPr marL="0" lvl="1" algn="just">
              <a:spcBef>
                <a:spcPts val="600"/>
              </a:spcBef>
            </a:pP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1946 – zákon o odstranění křivd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jako 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doba pojištění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považována též doba omezení osobní svobody z rasových, politických nebo nacionálních důvodů a doba aktivní účasti v odboji</a:t>
            </a:r>
          </a:p>
          <a:p>
            <a:pPr marL="342900" lvl="1" indent="-342900" algn="just">
              <a:spcBef>
                <a:spcPts val="600"/>
              </a:spcBef>
              <a:buFontTx/>
              <a:buChar char="•"/>
            </a:pP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1598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1948 - 1989</a:t>
            </a:r>
            <a:endParaRPr lang="cs-CZ" sz="1800" strike="sngStrike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32000" y="1475999"/>
            <a:ext cx="8172448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zák. č. 99/1948 Sb., o národním pojištění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přechod od sociálního pojištění k sociálnímu zabezpečení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rvní zákon o soc. zabezpečení, kde skutečně povinně pojištěni všichni zaměstnanci</a:t>
            </a:r>
          </a:p>
          <a:p>
            <a:pPr lvl="1" algn="just">
              <a:spcBef>
                <a:spcPts val="600"/>
              </a:spcBef>
            </a:pP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reformní vlny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1956 –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zákon o soc.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z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abezpečení, o nemocenském pojištění</a:t>
            </a:r>
          </a:p>
          <a:p>
            <a:pPr lvl="1" algn="just">
              <a:spcBef>
                <a:spcPts val="600"/>
              </a:spcBef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(účinný do r. 2008) + pracovní kategorie (do 31. 12. 1992)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1964 –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nové zákony o soc. zabezpečení, resp.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ro družstevní rolníky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1975 –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nový zákon o soc. zabezpečení 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zák. č. 100/1988 Sb.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sociálním zabezpečení (účinnost zásadních ustanovení do 31. 12. 1995, části do 31. 12. 2012) </a:t>
            </a:r>
          </a:p>
          <a:p>
            <a:pPr lvl="1" algn="just">
              <a:spcBef>
                <a:spcPts val="600"/>
              </a:spcBef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0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22958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období po r. 1989 </a:t>
            </a:r>
            <a:endParaRPr lang="cs-CZ" sz="1800" strike="sngStrike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32000" y="1475999"/>
            <a:ext cx="8172448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reforma důchodového systému – „Scénář sociální reformy”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 oblastech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pl-PL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zaměstnanosti –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zákon o zaměstnanosti, dohoda o vzájemném zaměstnávání čsl.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polských občanů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příjmové politiky –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zákon o kolektivním vyjednávání, novela ZP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rodinné politiky –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zákon o rodičovském příspěvku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sociálního zabezpečení – </a:t>
            </a:r>
          </a:p>
          <a:p>
            <a:pPr marL="1257300" lvl="2" indent="-34290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zákon č. 582/1991 Sb., o organizaci a provádění soc. zabezpečení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(účinnost dosud)</a:t>
            </a:r>
          </a:p>
          <a:p>
            <a:pPr marL="1257300" lvl="2" indent="-34290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zákon č. 589/1992 Sb., o pojistném na soc. </a:t>
            </a:r>
            <a:r>
              <a:rPr lang="pl-P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z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abezpečení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(účinnost dosud)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marL="1257300" lvl="2" indent="-34290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l-P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ystém valorizace důchodů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přechod od soc. zabezpečení k soc. pojištění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zák. č. 155/1995 Sb., o důchodovém pojištění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účinný dosud (desítky novelizací)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zák. č. 187/2006 Sb. –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nová právní úprava nemocenského pojištění </a:t>
            </a:r>
          </a:p>
          <a:p>
            <a:pPr algn="just">
              <a:spcBef>
                <a:spcPts val="600"/>
              </a:spcBef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8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1037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Shrnutí</a:t>
            </a:r>
            <a:endParaRPr lang="cs-CZ" sz="1800" strike="sngStrike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32000" y="1475999"/>
            <a:ext cx="8172448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spcBef>
                <a:spcPts val="600"/>
              </a:spcBef>
            </a:pP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9" y="1196752"/>
            <a:ext cx="83407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7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5200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Vznik České správy sociálního zabezpečení </a:t>
            </a:r>
            <a:endParaRPr lang="cs-CZ" sz="1800" strike="sngStrike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32000" y="1475999"/>
            <a:ext cx="8172448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od 1. 9. 1990 – zák. č. 210/1990 Sb.,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změnách v působnosti orgánů ČR 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sloučení orgánů důchodového a nemocenského pojištění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Úřad důchodového zabezpečení v Praze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Česká správa nemocenského pojištění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Správa nemocenského pojištění Svazu českých a moravských výrobních družstev  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90" y="1475999"/>
            <a:ext cx="3743325" cy="309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89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22637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Strojová evidence</a:t>
            </a:r>
            <a:endParaRPr lang="cs-CZ" sz="1800" strike="sngStrike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32000" y="1475999"/>
            <a:ext cx="8172448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000500" lvl="8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19" y="1683295"/>
            <a:ext cx="39989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03548"/>
            <a:ext cx="3286125" cy="238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96" y="3573016"/>
            <a:ext cx="4896544" cy="311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3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1059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1060" name="Text Box 6"/>
          <p:cNvSpPr txBox="1">
            <a:spLocks noChangeArrowheads="1"/>
          </p:cNvSpPr>
          <p:nvPr/>
        </p:nvSpPr>
        <p:spPr bwMode="auto">
          <a:xfrm>
            <a:off x="431800" y="612000"/>
            <a:ext cx="9124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Obsah</a:t>
            </a:r>
            <a:endParaRPr lang="cs-CZ" sz="1800" dirty="0"/>
          </a:p>
        </p:txBody>
      </p:sp>
      <p:pic>
        <p:nvPicPr>
          <p:cNvPr id="9" name="Picture 19" descr="img00038"/>
          <p:cNvPicPr>
            <a:picLocks noChangeAspect="1" noChangeArrowheads="1"/>
          </p:cNvPicPr>
          <p:nvPr/>
        </p:nvPicPr>
        <p:blipFill>
          <a:blip r:embed="rId4"/>
          <a:srcRect r="34691"/>
          <a:stretch>
            <a:fillRect/>
          </a:stretch>
        </p:blipFill>
        <p:spPr bwMode="auto">
          <a:xfrm>
            <a:off x="5829300" y="1978025"/>
            <a:ext cx="3135313" cy="3600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66415" y="1628800"/>
            <a:ext cx="507610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Historický úvod</a:t>
            </a:r>
          </a:p>
          <a:p>
            <a:pPr marL="342900" indent="-342900" algn="just">
              <a:lnSpc>
                <a:spcPct val="2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Zákon č. 221/1924 Sb.</a:t>
            </a:r>
          </a:p>
          <a:p>
            <a:pPr marL="342900" indent="-342900" algn="just">
              <a:lnSpc>
                <a:spcPct val="2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Vývoj sociálního zabezpečení po roce 1948</a:t>
            </a:r>
          </a:p>
          <a:p>
            <a:pPr marL="342900" indent="-342900" algn="just">
              <a:lnSpc>
                <a:spcPct val="2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Vznik ČSSZ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5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776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Úvod</a:t>
            </a:r>
            <a:endParaRPr lang="cs-CZ" sz="1800" strike="sngStrike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32000" y="1475999"/>
            <a:ext cx="8172448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sociální zabezpečení =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soubor právních, finančních a organizačních nástrojů a opatření, jejichž cílem je kompenzovat nepříznivé sociální a finanční důsledky různých životních událostí, které ohrožují státem uznaná sociální práva nebo těmto nepříznivým životním situacím předcházet </a:t>
            </a: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ts val="600"/>
              </a:spcBef>
            </a:pP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sociální pojištění =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povinný finanční systém s účelem zajištění občana pro případ budoucí sociální události</a:t>
            </a:r>
          </a:p>
          <a:p>
            <a:pPr algn="just">
              <a:spcBef>
                <a:spcPts val="600"/>
              </a:spcBef>
            </a:pP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sociální události =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právní skutečnosti, které mají dopad (zejm.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egativní) na sociální situaci člověka</a:t>
            </a:r>
          </a:p>
          <a:p>
            <a:pPr algn="just">
              <a:spcBef>
                <a:spcPts val="600"/>
              </a:spcBef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ts val="600"/>
              </a:spcBef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7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19864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Historický úvod</a:t>
            </a:r>
            <a:endParaRPr lang="cs-CZ" sz="1800" strike="sngStrike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32000" y="1475999"/>
            <a:ext cx="817244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Sociální zabezpečení v průběhu dějin</a:t>
            </a:r>
          </a:p>
          <a:p>
            <a:pPr algn="just">
              <a:spcBef>
                <a:spcPts val="600"/>
              </a:spcBef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rodina, církev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středověk –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podpůrné spolky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pol. 18 století –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Marie Terezie a Josef II., dva penzijní normály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80. léta 19. století –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Taafeho reformy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ts val="600"/>
              </a:spcBef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92" y="4356064"/>
            <a:ext cx="4248472" cy="250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35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1598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1918 - 1945</a:t>
            </a:r>
            <a:endParaRPr lang="cs-CZ" sz="1800" strike="sngStrike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32000" y="1475999"/>
            <a:ext cx="8172448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recepce právních norem Rakouska – Uherska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zákon č. 199/1919 Sb. –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organizaci péče o válečné poškozence 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1920 –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jednání o vzniku systému sociálního pojištění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„sektorové” sociální pojištění –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státní zaměstnanci, železniční zaměstnanci..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zákon č. 221/1924 Sb., o pojištění zaměstnanců pro případ nemoci, invalidity a stáří   </a:t>
            </a: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3584"/>
            <a:ext cx="607298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84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58496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Zákon č. 221/1924 Sb., o pojištění zaměstnanců </a:t>
            </a:r>
            <a:endParaRPr lang="cs-CZ" sz="1800" strike="sngStrike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32000" y="1475999"/>
            <a:ext cx="8172448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příprava od r. 1920</a:t>
            </a:r>
          </a:p>
          <a:p>
            <a:pPr algn="just">
              <a:spcBef>
                <a:spcPts val="600"/>
              </a:spcBef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1921-1923 – vytvořena odborná komise</a:t>
            </a:r>
          </a:p>
          <a:p>
            <a:pPr algn="just">
              <a:spcBef>
                <a:spcPts val="600"/>
              </a:spcBef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ú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činnost – 1. 7. 1926</a:t>
            </a:r>
          </a:p>
          <a:p>
            <a:pPr algn="just">
              <a:spcBef>
                <a:spcPts val="600"/>
              </a:spcBef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pouze na pracovníky, jejichž pojištění nebylo upraveno jiným zákonem</a:t>
            </a:r>
          </a:p>
          <a:p>
            <a:pPr algn="just">
              <a:spcBef>
                <a:spcPts val="600"/>
              </a:spcBef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=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&gt; 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výhradně na dělnické profese</a:t>
            </a:r>
          </a:p>
          <a:p>
            <a:pPr algn="just">
              <a:spcBef>
                <a:spcPts val="600"/>
              </a:spcBef>
            </a:pPr>
            <a:endParaRPr lang="cs-CZ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cs-CZ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 částí</a:t>
            </a:r>
          </a:p>
          <a:p>
            <a:pPr marL="857250" lvl="1" indent="-400050" algn="just">
              <a:spcBef>
                <a:spcPts val="600"/>
              </a:spcBef>
              <a:buAutoNum type="romanUcPeriod"/>
            </a:pP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všeobecná ustanovení </a:t>
            </a:r>
          </a:p>
          <a:p>
            <a:pPr marL="857250" lvl="1" indent="-400050" algn="just">
              <a:spcBef>
                <a:spcPts val="600"/>
              </a:spcBef>
              <a:buAutoNum type="romanUcPeriod"/>
            </a:pP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organizaci pojištění </a:t>
            </a:r>
          </a:p>
          <a:p>
            <a:pPr marL="857250" lvl="1" indent="-400050" algn="just">
              <a:spcBef>
                <a:spcPts val="600"/>
              </a:spcBef>
              <a:buAutoNum type="romanUcPeriod"/>
            </a:pP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pojistných dávkách </a:t>
            </a:r>
          </a:p>
          <a:p>
            <a:pPr marL="857250" lvl="1" indent="-400050" algn="just">
              <a:spcBef>
                <a:spcPts val="600"/>
              </a:spcBef>
              <a:buAutoNum type="romanUcPeriod"/>
            </a:pP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pojistném a peněžním hospodaření pojišťoven </a:t>
            </a:r>
          </a:p>
          <a:p>
            <a:pPr marL="857250" lvl="1" indent="-400050" algn="just">
              <a:spcBef>
                <a:spcPts val="600"/>
              </a:spcBef>
              <a:buAutoNum type="romanUcPeriod"/>
            </a:pP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řízení a soudnictví pojišťovacím </a:t>
            </a:r>
          </a:p>
          <a:p>
            <a:pPr marL="857250" lvl="1" indent="-400050" algn="just">
              <a:spcBef>
                <a:spcPts val="600"/>
              </a:spcBef>
              <a:buAutoNum type="romanUcPeriod"/>
            </a:pP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ustanovení závěrečná, trestní, přechodná a prováděcí </a:t>
            </a: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cs-CZ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58496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Zákon č. 221/1924 Sb., o pojištění zaměstnanců </a:t>
            </a:r>
            <a:endParaRPr lang="cs-CZ" sz="1800" strike="sngStrike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31800" y="1478433"/>
            <a:ext cx="8172448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I. Všeobecná ustanovení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pojištění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pro případ nemoci, invalidity a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stáří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pojištěn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výkon zaměstnání na území Československé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republiky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mzdové třídy (pův. 10)</a:t>
            </a:r>
          </a:p>
          <a:p>
            <a:pPr lvl="2" algn="just">
              <a:spcBef>
                <a:spcPts val="600"/>
              </a:spcBef>
            </a:pPr>
            <a:endParaRPr lang="pl-PL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II. Organizace pojištění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Nemocenské pojištění –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okresní nemocenské pojištovny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Důchodové pojištění –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Ústřední sociální pojišťovna v Praze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ts val="600"/>
              </a:spcBef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ts val="600"/>
              </a:spcBef>
            </a:pPr>
            <a:endParaRPr lang="cs-CZ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fld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95" y="4385929"/>
            <a:ext cx="3550936" cy="223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77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58496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Zákon č. 221/1924 Sb., o pojištění zaměstnanců </a:t>
            </a:r>
            <a:endParaRPr lang="cs-CZ" sz="1800" strike="sngStrike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31800" y="1478433"/>
            <a:ext cx="8172448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•"/>
            </a:pP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III. Pojistné dávky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Nemocenské pojištění </a:t>
            </a:r>
          </a:p>
          <a:p>
            <a:pPr marL="1257300" lvl="2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Pomoc v nemoci </a:t>
            </a:r>
          </a:p>
          <a:p>
            <a:pPr marL="1714500" lvl="3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zdarma lékařská pomoc, léčiva a nemocenské ošetřování</a:t>
            </a:r>
          </a:p>
          <a:p>
            <a:pPr marL="1714500" lvl="3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nemocenské – od 4. dne pracovní neschopnosti, max. 1 rok</a:t>
            </a:r>
          </a:p>
          <a:p>
            <a:pPr lvl="3" algn="just">
              <a:spcBef>
                <a:spcPts val="600"/>
              </a:spcBef>
            </a:pPr>
            <a:endParaRPr lang="pl-P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57300" lvl="2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Pomoc v mateřství</a:t>
            </a:r>
          </a:p>
          <a:p>
            <a:pPr marL="1714500" lvl="3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zdarma pomoc </a:t>
            </a: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porodní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asistentky</a:t>
            </a:r>
          </a:p>
          <a:p>
            <a:pPr marL="1714500" lvl="3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eněžitá dávka v mateřství – ve výši nemocenského</a:t>
            </a:r>
          </a:p>
          <a:p>
            <a:pPr marL="1714500" lvl="3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ávka kojícím matkám – ½ nemocenského</a:t>
            </a:r>
          </a:p>
          <a:p>
            <a:pPr lvl="3" algn="just">
              <a:spcBef>
                <a:spcPts val="600"/>
              </a:spcBef>
            </a:pP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57300" lvl="2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Pohřebné</a:t>
            </a:r>
          </a:p>
          <a:p>
            <a:pPr lvl="2" algn="just">
              <a:spcBef>
                <a:spcPts val="600"/>
              </a:spcBef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Lékařská služba a léčebná </a:t>
            </a: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péče</a:t>
            </a:r>
            <a:endParaRPr lang="pl-PL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70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543"/>
          <a:stretch/>
        </p:blipFill>
        <p:spPr>
          <a:xfrm>
            <a:off x="358775" y="0"/>
            <a:ext cx="8785225" cy="1056033"/>
          </a:xfrm>
          <a:prstGeom prst="rect">
            <a:avLst/>
          </a:prstGeo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1800" y="612000"/>
            <a:ext cx="58496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 smtClean="0"/>
              <a:t>Zákon č. 221/1924 Sb., o pojištění zaměstnanců </a:t>
            </a:r>
            <a:endParaRPr lang="cs-CZ" sz="1800" strike="sngStrike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31800" y="1478433"/>
            <a:ext cx="8172448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 algn="just">
              <a:spcBef>
                <a:spcPts val="600"/>
              </a:spcBef>
              <a:buFontTx/>
              <a:buChar char="•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Důchodové pojištění </a:t>
            </a:r>
          </a:p>
          <a:p>
            <a:pPr marL="1257300" lvl="2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Invalidní důchod</a:t>
            </a:r>
          </a:p>
          <a:p>
            <a:pPr marL="1257300" lvl="2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Starobní důchod –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důchodový věk 65 let</a:t>
            </a:r>
          </a:p>
          <a:p>
            <a:pPr marL="1257300" lvl="2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Příplatky na děti k důchodu invalidnímu a starobnímu</a:t>
            </a:r>
          </a:p>
          <a:p>
            <a:pPr marL="1257300" lvl="2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Vdovský a vdovecký důchod</a:t>
            </a:r>
          </a:p>
          <a:p>
            <a:pPr marL="1257300" lvl="2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Sirotčí důchod</a:t>
            </a:r>
          </a:p>
          <a:p>
            <a:pPr lvl="2" algn="just">
              <a:spcBef>
                <a:spcPts val="600"/>
              </a:spcBef>
            </a:pPr>
            <a:endParaRPr lang="pl-PL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57300" lvl="2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Odbytné </a:t>
            </a:r>
          </a:p>
          <a:p>
            <a:pPr marL="1257300" lvl="2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Státní příspěvek k důchodu –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 a S 500 Kč/rok, VD 250 Kč/rok, jednostranný SIR 100 Kč/rok, oboustranný SIR 200 Kč/rok</a:t>
            </a:r>
          </a:p>
          <a:p>
            <a:pPr marL="1257300" lvl="2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Věcná plnění místo peněžitých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se souhlasem důchodce bezplatné zaopatření v útulcích </a:t>
            </a:r>
          </a:p>
          <a:p>
            <a:pPr marL="1257300" lvl="2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57300" lvl="2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Výplata důchodu měsíčně napřed, dávky nemocenského pojištění týden zpětně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6448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ČESKÁ SPRÁVA SOCIÁLNÍHO ZABEZPEČENÍ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z="1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fld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0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5894</TotalTime>
  <Words>1075</Words>
  <Application>Microsoft Office PowerPoint</Application>
  <PresentationFormat>Předvádění na obrazovce (4:3)</PresentationFormat>
  <Paragraphs>220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Tahoma</vt:lpstr>
      <vt:lpstr>Wingdings</vt:lpstr>
      <vt:lpstr>Blank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ČSSZ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xxburja</dc:creator>
  <cp:lastModifiedBy>Zdeňka Gregorová</cp:lastModifiedBy>
  <cp:revision>636</cp:revision>
  <cp:lastPrinted>2015-01-14T10:19:56Z</cp:lastPrinted>
  <dcterms:created xsi:type="dcterms:W3CDTF">2014-01-25T11:18:55Z</dcterms:created>
  <dcterms:modified xsi:type="dcterms:W3CDTF">2015-05-14T11:49:18Z</dcterms:modified>
</cp:coreProperties>
</file>