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72" r:id="rId3"/>
    <p:sldId id="287" r:id="rId4"/>
    <p:sldId id="257" r:id="rId5"/>
    <p:sldId id="456" r:id="rId6"/>
    <p:sldId id="326" r:id="rId7"/>
    <p:sldId id="438" r:id="rId8"/>
    <p:sldId id="440" r:id="rId9"/>
    <p:sldId id="383" r:id="rId10"/>
    <p:sldId id="385" r:id="rId11"/>
    <p:sldId id="413" r:id="rId12"/>
    <p:sldId id="387" r:id="rId13"/>
    <p:sldId id="481" r:id="rId14"/>
    <p:sldId id="451" r:id="rId15"/>
    <p:sldId id="477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495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xburja" initials="JB" lastIdx="20" clrIdx="0"/>
  <p:cmAuthor id="1" name="Bolcková" initials="EB" lastIdx="3" clrIdx="1"/>
  <p:cmAuthor id="2" name="Petrnoušková Jaroslava (ČSSZ 11)" initials="PJ(1" lastIdx="13" clrIdx="2"/>
  <p:cmAuthor id="3" name="Žáčková Ivana (ČSSZ 11)" initials="" lastIdx="0" clrIdx="3"/>
  <p:cmAuthor id="4" name="Lerek Antonín (ČSSZ 11)" initials="L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7E1"/>
    <a:srgbClr val="F79F57"/>
    <a:srgbClr val="B9C8BA"/>
    <a:srgbClr val="206225"/>
    <a:srgbClr val="F5801F"/>
    <a:srgbClr val="184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2012" autoAdjust="0"/>
  </p:normalViewPr>
  <p:slideViewPr>
    <p:cSldViewPr>
      <p:cViewPr varScale="1">
        <p:scale>
          <a:sx n="100" d="100"/>
          <a:sy n="100" d="100"/>
        </p:scale>
        <p:origin x="6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6279B-48D8-4505-96B0-9D27C99C51B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9DA98D5-C593-455C-9DF3-8685F595D9FD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r>
            <a:rPr lang="cs-CZ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Ústřední ředitel</a:t>
          </a:r>
          <a:endParaRPr lang="cs-CZ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8165516-2D47-4BC9-91A5-03DE4DAF7337}" type="parTrans" cxnId="{9EF612DD-FD8A-47E3-9A8B-734F7366D5BB}">
      <dgm:prSet/>
      <dgm:spPr/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70B19D2-8A0B-421B-811C-F995ABC5B73D}" type="sibTrans" cxnId="{9EF612DD-FD8A-47E3-9A8B-734F7366D5BB}">
      <dgm:prSet/>
      <dgm:spPr/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402AABE-A873-4B46-BD6B-8D0F762199FA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r>
            <a:rPr lang="cs-CZ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Ústředí</a:t>
          </a:r>
          <a:endParaRPr lang="cs-CZ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57764D2-F304-4C0C-A91D-F7224FC33BBF}" type="parTrans" cxnId="{E7ECF886-CDFF-4A22-B261-69776C5F9931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424DECE-25C9-4646-8694-DA8E67BC5805}" type="sibTrans" cxnId="{E7ECF886-CDFF-4A22-B261-69776C5F9931}">
      <dgm:prSet/>
      <dgm:spPr/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B408E75-076B-457F-994F-C314411039AD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r>
            <a:rPr lang="cs-CZ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 regionálních pracovišť ČSSZ</a:t>
          </a:r>
          <a:endParaRPr lang="cs-CZ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3D493E1-95CE-4DD5-86E2-6776F64C3F31}" type="parTrans" cxnId="{2E6C4567-4418-4362-93F7-94E18B681573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15311CB-063C-429C-9E46-7E9C30D3188B}" type="sibTrans" cxnId="{2E6C4567-4418-4362-93F7-94E18B681573}">
      <dgm:prSet/>
      <dgm:spPr/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55E494F-34A8-468A-9640-72D06E836081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r>
            <a:rPr lang="cs-CZ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77 okresních správ sociálního zabezpečení</a:t>
          </a:r>
          <a:endParaRPr lang="cs-CZ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B291B86-FE29-48F5-8F51-EF5FD75C459C}" type="parTrans" cxnId="{33DAC0BC-54B9-43B9-830C-620E397F2251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1046EA3-1005-4F4D-8443-D21B72413782}" type="sibTrans" cxnId="{33DAC0BC-54B9-43B9-830C-620E397F2251}">
      <dgm:prSet/>
      <dgm:spPr/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8970B35-EDD2-4706-A7F7-A51CB8443A15}" type="pres">
      <dgm:prSet presAssocID="{F036279B-48D8-4505-96B0-9D27C99C51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76C9B9E-E944-440D-92E6-57C03CE47E63}" type="pres">
      <dgm:prSet presAssocID="{B9DA98D5-C593-455C-9DF3-8685F595D9FD}" presName="hierRoot1" presStyleCnt="0">
        <dgm:presLayoutVars>
          <dgm:hierBranch val="init"/>
        </dgm:presLayoutVars>
      </dgm:prSet>
      <dgm:spPr/>
    </dgm:pt>
    <dgm:pt modelId="{C5A46B40-0CAD-4722-98C3-C6E876280708}" type="pres">
      <dgm:prSet presAssocID="{B9DA98D5-C593-455C-9DF3-8685F595D9FD}" presName="rootComposite1" presStyleCnt="0"/>
      <dgm:spPr/>
    </dgm:pt>
    <dgm:pt modelId="{12D0BCDB-8991-4ACF-9993-C95BDD7E58C1}" type="pres">
      <dgm:prSet presAssocID="{B9DA98D5-C593-455C-9DF3-8685F595D9FD}" presName="rootText1" presStyleLbl="node0" presStyleIdx="0" presStyleCnt="1" custScaleX="4979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0FE558-BEB1-446D-9D9B-126F4AF5CFD7}" type="pres">
      <dgm:prSet presAssocID="{B9DA98D5-C593-455C-9DF3-8685F595D9FD}" presName="rootConnector1" presStyleLbl="node1" presStyleIdx="0" presStyleCnt="0"/>
      <dgm:spPr/>
      <dgm:t>
        <a:bodyPr/>
        <a:lstStyle/>
        <a:p>
          <a:endParaRPr lang="cs-CZ"/>
        </a:p>
      </dgm:t>
    </dgm:pt>
    <dgm:pt modelId="{BE8A7C3C-3BCF-43E7-952E-3371FEB0F8F4}" type="pres">
      <dgm:prSet presAssocID="{B9DA98D5-C593-455C-9DF3-8685F595D9FD}" presName="hierChild2" presStyleCnt="0"/>
      <dgm:spPr/>
    </dgm:pt>
    <dgm:pt modelId="{F58ABAB8-2647-42A9-A131-8504AF27D6F3}" type="pres">
      <dgm:prSet presAssocID="{257764D2-F304-4C0C-A91D-F7224FC33BBF}" presName="Name64" presStyleLbl="parChTrans1D2" presStyleIdx="0" presStyleCnt="2"/>
      <dgm:spPr/>
      <dgm:t>
        <a:bodyPr/>
        <a:lstStyle/>
        <a:p>
          <a:endParaRPr lang="cs-CZ"/>
        </a:p>
      </dgm:t>
    </dgm:pt>
    <dgm:pt modelId="{1FEDBFDC-16CD-47DD-B848-4AC5033AC233}" type="pres">
      <dgm:prSet presAssocID="{B402AABE-A873-4B46-BD6B-8D0F762199FA}" presName="hierRoot2" presStyleCnt="0">
        <dgm:presLayoutVars>
          <dgm:hierBranch val="init"/>
        </dgm:presLayoutVars>
      </dgm:prSet>
      <dgm:spPr/>
    </dgm:pt>
    <dgm:pt modelId="{4135B964-91CC-481B-AD8F-9BC9D85B73E3}" type="pres">
      <dgm:prSet presAssocID="{B402AABE-A873-4B46-BD6B-8D0F762199FA}" presName="rootComposite" presStyleCnt="0"/>
      <dgm:spPr/>
    </dgm:pt>
    <dgm:pt modelId="{7766DB93-A33A-4FDF-BC12-DCF0600AD068}" type="pres">
      <dgm:prSet presAssocID="{B402AABE-A873-4B46-BD6B-8D0F762199FA}" presName="rootText" presStyleLbl="node2" presStyleIdx="0" presStyleCnt="2" custScaleX="51091" custScaleY="4791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B41E3EB-B5C6-4464-BC19-7C18279C41CA}" type="pres">
      <dgm:prSet presAssocID="{B402AABE-A873-4B46-BD6B-8D0F762199FA}" presName="rootConnector" presStyleLbl="node2" presStyleIdx="0" presStyleCnt="2"/>
      <dgm:spPr/>
      <dgm:t>
        <a:bodyPr/>
        <a:lstStyle/>
        <a:p>
          <a:endParaRPr lang="cs-CZ"/>
        </a:p>
      </dgm:t>
    </dgm:pt>
    <dgm:pt modelId="{C1E37AAC-DA30-4893-B73F-B3B173CB5401}" type="pres">
      <dgm:prSet presAssocID="{B402AABE-A873-4B46-BD6B-8D0F762199FA}" presName="hierChild4" presStyleCnt="0"/>
      <dgm:spPr/>
    </dgm:pt>
    <dgm:pt modelId="{F07004D7-C134-4AA2-8E2F-B89B3D3ACCC3}" type="pres">
      <dgm:prSet presAssocID="{B402AABE-A873-4B46-BD6B-8D0F762199FA}" presName="hierChild5" presStyleCnt="0"/>
      <dgm:spPr/>
    </dgm:pt>
    <dgm:pt modelId="{D6ECD327-D0E1-4430-9F0C-94A000AA160E}" type="pres">
      <dgm:prSet presAssocID="{33D493E1-95CE-4DD5-86E2-6776F64C3F31}" presName="Name64" presStyleLbl="parChTrans1D2" presStyleIdx="1" presStyleCnt="2"/>
      <dgm:spPr/>
      <dgm:t>
        <a:bodyPr/>
        <a:lstStyle/>
        <a:p>
          <a:endParaRPr lang="cs-CZ"/>
        </a:p>
      </dgm:t>
    </dgm:pt>
    <dgm:pt modelId="{6CCAC241-BCF3-45E3-A8C8-94A4DEFCE433}" type="pres">
      <dgm:prSet presAssocID="{BB408E75-076B-457F-994F-C314411039AD}" presName="hierRoot2" presStyleCnt="0">
        <dgm:presLayoutVars>
          <dgm:hierBranch val="init"/>
        </dgm:presLayoutVars>
      </dgm:prSet>
      <dgm:spPr/>
    </dgm:pt>
    <dgm:pt modelId="{B45CB99A-A1AE-40A3-8746-48EB7C623754}" type="pres">
      <dgm:prSet presAssocID="{BB408E75-076B-457F-994F-C314411039AD}" presName="rootComposite" presStyleCnt="0"/>
      <dgm:spPr/>
    </dgm:pt>
    <dgm:pt modelId="{549533B3-6CEC-4C8A-A19F-DCCBC6E5F01F}" type="pres">
      <dgm:prSet presAssocID="{BB408E75-076B-457F-994F-C314411039AD}" presName="rootText" presStyleLbl="node2" presStyleIdx="1" presStyleCnt="2" custScaleX="51091" custScaleY="4791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96DFF15-7521-4176-BD1F-4858509602F5}" type="pres">
      <dgm:prSet presAssocID="{BB408E75-076B-457F-994F-C314411039AD}" presName="rootConnector" presStyleLbl="node2" presStyleIdx="1" presStyleCnt="2"/>
      <dgm:spPr/>
      <dgm:t>
        <a:bodyPr/>
        <a:lstStyle/>
        <a:p>
          <a:endParaRPr lang="cs-CZ"/>
        </a:p>
      </dgm:t>
    </dgm:pt>
    <dgm:pt modelId="{334E3415-7FF4-48C8-8BFB-7808DC064F5A}" type="pres">
      <dgm:prSet presAssocID="{BB408E75-076B-457F-994F-C314411039AD}" presName="hierChild4" presStyleCnt="0"/>
      <dgm:spPr/>
    </dgm:pt>
    <dgm:pt modelId="{1E66779B-21D9-4B4B-9F4D-55FF98546FA9}" type="pres">
      <dgm:prSet presAssocID="{AB291B86-FE29-48F5-8F51-EF5FD75C459C}" presName="Name64" presStyleLbl="parChTrans1D3" presStyleIdx="0" presStyleCnt="1"/>
      <dgm:spPr/>
      <dgm:t>
        <a:bodyPr/>
        <a:lstStyle/>
        <a:p>
          <a:endParaRPr lang="cs-CZ"/>
        </a:p>
      </dgm:t>
    </dgm:pt>
    <dgm:pt modelId="{9A3E2DC3-D577-4D16-90FD-9891321B5B19}" type="pres">
      <dgm:prSet presAssocID="{555E494F-34A8-468A-9640-72D06E836081}" presName="hierRoot2" presStyleCnt="0">
        <dgm:presLayoutVars>
          <dgm:hierBranch val="init"/>
        </dgm:presLayoutVars>
      </dgm:prSet>
      <dgm:spPr/>
    </dgm:pt>
    <dgm:pt modelId="{C2D70778-8F1C-48C9-B0B4-6FAA7A585C3A}" type="pres">
      <dgm:prSet presAssocID="{555E494F-34A8-468A-9640-72D06E836081}" presName="rootComposite" presStyleCnt="0"/>
      <dgm:spPr/>
    </dgm:pt>
    <dgm:pt modelId="{D150D245-4F6A-4873-950C-A334978B1599}" type="pres">
      <dgm:prSet presAssocID="{555E494F-34A8-468A-9640-72D06E836081}" presName="rootText" presStyleLbl="node3" presStyleIdx="0" presStyleCnt="1" custScaleX="104099" custScaleY="4797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72A8C05-9EEF-4896-8F02-62BBCAF8212D}" type="pres">
      <dgm:prSet presAssocID="{555E494F-34A8-468A-9640-72D06E836081}" presName="rootConnector" presStyleLbl="node3" presStyleIdx="0" presStyleCnt="1"/>
      <dgm:spPr/>
      <dgm:t>
        <a:bodyPr/>
        <a:lstStyle/>
        <a:p>
          <a:endParaRPr lang="cs-CZ"/>
        </a:p>
      </dgm:t>
    </dgm:pt>
    <dgm:pt modelId="{8333711E-0BD2-418E-8BD2-99648A616477}" type="pres">
      <dgm:prSet presAssocID="{555E494F-34A8-468A-9640-72D06E836081}" presName="hierChild4" presStyleCnt="0"/>
      <dgm:spPr/>
    </dgm:pt>
    <dgm:pt modelId="{37DB68F7-F106-4677-84C9-239C7EA2265D}" type="pres">
      <dgm:prSet presAssocID="{555E494F-34A8-468A-9640-72D06E836081}" presName="hierChild5" presStyleCnt="0"/>
      <dgm:spPr/>
    </dgm:pt>
    <dgm:pt modelId="{AE138E13-0BD8-406B-B75E-9FCFC7FB0C93}" type="pres">
      <dgm:prSet presAssocID="{BB408E75-076B-457F-994F-C314411039AD}" presName="hierChild5" presStyleCnt="0"/>
      <dgm:spPr/>
    </dgm:pt>
    <dgm:pt modelId="{A71630BD-77FD-4CE7-BBCB-76561C76D89F}" type="pres">
      <dgm:prSet presAssocID="{B9DA98D5-C593-455C-9DF3-8685F595D9FD}" presName="hierChild3" presStyleCnt="0"/>
      <dgm:spPr/>
    </dgm:pt>
  </dgm:ptLst>
  <dgm:cxnLst>
    <dgm:cxn modelId="{9CBA3890-497E-4F4F-82A5-3DB13B1FB9F2}" type="presOf" srcId="{555E494F-34A8-468A-9640-72D06E836081}" destId="{D150D245-4F6A-4873-950C-A334978B1599}" srcOrd="0" destOrd="0" presId="urn:microsoft.com/office/officeart/2009/3/layout/HorizontalOrganizationChart"/>
    <dgm:cxn modelId="{84373452-2367-4CD2-BC39-FB33CCDEB274}" type="presOf" srcId="{B402AABE-A873-4B46-BD6B-8D0F762199FA}" destId="{5B41E3EB-B5C6-4464-BC19-7C18279C41CA}" srcOrd="1" destOrd="0" presId="urn:microsoft.com/office/officeart/2009/3/layout/HorizontalOrganizationChart"/>
    <dgm:cxn modelId="{C202BF55-2EEE-4B1C-ADE5-FFAB453C04F9}" type="presOf" srcId="{257764D2-F304-4C0C-A91D-F7224FC33BBF}" destId="{F58ABAB8-2647-42A9-A131-8504AF27D6F3}" srcOrd="0" destOrd="0" presId="urn:microsoft.com/office/officeart/2009/3/layout/HorizontalOrganizationChart"/>
    <dgm:cxn modelId="{233BA426-894D-408A-9E53-8A9215C1EAF7}" type="presOf" srcId="{B9DA98D5-C593-455C-9DF3-8685F595D9FD}" destId="{580FE558-BEB1-446D-9D9B-126F4AF5CFD7}" srcOrd="1" destOrd="0" presId="urn:microsoft.com/office/officeart/2009/3/layout/HorizontalOrganizationChart"/>
    <dgm:cxn modelId="{33DAC0BC-54B9-43B9-830C-620E397F2251}" srcId="{BB408E75-076B-457F-994F-C314411039AD}" destId="{555E494F-34A8-468A-9640-72D06E836081}" srcOrd="0" destOrd="0" parTransId="{AB291B86-FE29-48F5-8F51-EF5FD75C459C}" sibTransId="{E1046EA3-1005-4F4D-8443-D21B72413782}"/>
    <dgm:cxn modelId="{2D42CC32-261E-4235-95D9-1B7DA854B0F3}" type="presOf" srcId="{BB408E75-076B-457F-994F-C314411039AD}" destId="{549533B3-6CEC-4C8A-A19F-DCCBC6E5F01F}" srcOrd="0" destOrd="0" presId="urn:microsoft.com/office/officeart/2009/3/layout/HorizontalOrganizationChart"/>
    <dgm:cxn modelId="{90106597-426F-4749-8762-C0E8B3705E55}" type="presOf" srcId="{BB408E75-076B-457F-994F-C314411039AD}" destId="{796DFF15-7521-4176-BD1F-4858509602F5}" srcOrd="1" destOrd="0" presId="urn:microsoft.com/office/officeart/2009/3/layout/HorizontalOrganizationChart"/>
    <dgm:cxn modelId="{E7ECF886-CDFF-4A22-B261-69776C5F9931}" srcId="{B9DA98D5-C593-455C-9DF3-8685F595D9FD}" destId="{B402AABE-A873-4B46-BD6B-8D0F762199FA}" srcOrd="0" destOrd="0" parTransId="{257764D2-F304-4C0C-A91D-F7224FC33BBF}" sibTransId="{9424DECE-25C9-4646-8694-DA8E67BC5805}"/>
    <dgm:cxn modelId="{113B2C39-C774-4E80-9B42-84250631C221}" type="presOf" srcId="{AB291B86-FE29-48F5-8F51-EF5FD75C459C}" destId="{1E66779B-21D9-4B4B-9F4D-55FF98546FA9}" srcOrd="0" destOrd="0" presId="urn:microsoft.com/office/officeart/2009/3/layout/HorizontalOrganizationChart"/>
    <dgm:cxn modelId="{2E6C4567-4418-4362-93F7-94E18B681573}" srcId="{B9DA98D5-C593-455C-9DF3-8685F595D9FD}" destId="{BB408E75-076B-457F-994F-C314411039AD}" srcOrd="1" destOrd="0" parTransId="{33D493E1-95CE-4DD5-86E2-6776F64C3F31}" sibTransId="{C15311CB-063C-429C-9E46-7E9C30D3188B}"/>
    <dgm:cxn modelId="{6E8FA396-C90F-433D-89D1-A8CEB22A1C4F}" type="presOf" srcId="{B9DA98D5-C593-455C-9DF3-8685F595D9FD}" destId="{12D0BCDB-8991-4ACF-9993-C95BDD7E58C1}" srcOrd="0" destOrd="0" presId="urn:microsoft.com/office/officeart/2009/3/layout/HorizontalOrganizationChart"/>
    <dgm:cxn modelId="{9EF612DD-FD8A-47E3-9A8B-734F7366D5BB}" srcId="{F036279B-48D8-4505-96B0-9D27C99C51B3}" destId="{B9DA98D5-C593-455C-9DF3-8685F595D9FD}" srcOrd="0" destOrd="0" parTransId="{08165516-2D47-4BC9-91A5-03DE4DAF7337}" sibTransId="{E70B19D2-8A0B-421B-811C-F995ABC5B73D}"/>
    <dgm:cxn modelId="{D00762E8-F030-428E-9B2B-867C5FDC4D84}" type="presOf" srcId="{555E494F-34A8-468A-9640-72D06E836081}" destId="{072A8C05-9EEF-4896-8F02-62BBCAF8212D}" srcOrd="1" destOrd="0" presId="urn:microsoft.com/office/officeart/2009/3/layout/HorizontalOrganizationChart"/>
    <dgm:cxn modelId="{705BC917-9451-4EB6-8712-91541946A06C}" type="presOf" srcId="{B402AABE-A873-4B46-BD6B-8D0F762199FA}" destId="{7766DB93-A33A-4FDF-BC12-DCF0600AD068}" srcOrd="0" destOrd="0" presId="urn:microsoft.com/office/officeart/2009/3/layout/HorizontalOrganizationChart"/>
    <dgm:cxn modelId="{7B3D93D6-E04E-406B-ACBB-EB55F86E8E3B}" type="presOf" srcId="{33D493E1-95CE-4DD5-86E2-6776F64C3F31}" destId="{D6ECD327-D0E1-4430-9F0C-94A000AA160E}" srcOrd="0" destOrd="0" presId="urn:microsoft.com/office/officeart/2009/3/layout/HorizontalOrganizationChart"/>
    <dgm:cxn modelId="{7DF7840F-0762-4ED7-B2B3-452F8DD82F59}" type="presOf" srcId="{F036279B-48D8-4505-96B0-9D27C99C51B3}" destId="{78970B35-EDD2-4706-A7F7-A51CB8443A15}" srcOrd="0" destOrd="0" presId="urn:microsoft.com/office/officeart/2009/3/layout/HorizontalOrganizationChart"/>
    <dgm:cxn modelId="{CD225431-B068-432D-9BBF-67FF133F2FC5}" type="presParOf" srcId="{78970B35-EDD2-4706-A7F7-A51CB8443A15}" destId="{876C9B9E-E944-440D-92E6-57C03CE47E63}" srcOrd="0" destOrd="0" presId="urn:microsoft.com/office/officeart/2009/3/layout/HorizontalOrganizationChart"/>
    <dgm:cxn modelId="{2D7EAD68-082D-4EED-B7DA-32F0FA9B3D12}" type="presParOf" srcId="{876C9B9E-E944-440D-92E6-57C03CE47E63}" destId="{C5A46B40-0CAD-4722-98C3-C6E876280708}" srcOrd="0" destOrd="0" presId="urn:microsoft.com/office/officeart/2009/3/layout/HorizontalOrganizationChart"/>
    <dgm:cxn modelId="{2A6B603F-F77C-426C-BDFF-A1D99CADDE95}" type="presParOf" srcId="{C5A46B40-0CAD-4722-98C3-C6E876280708}" destId="{12D0BCDB-8991-4ACF-9993-C95BDD7E58C1}" srcOrd="0" destOrd="0" presId="urn:microsoft.com/office/officeart/2009/3/layout/HorizontalOrganizationChart"/>
    <dgm:cxn modelId="{E8F933FC-D78A-4065-9C77-EAC8F444471A}" type="presParOf" srcId="{C5A46B40-0CAD-4722-98C3-C6E876280708}" destId="{580FE558-BEB1-446D-9D9B-126F4AF5CFD7}" srcOrd="1" destOrd="0" presId="urn:microsoft.com/office/officeart/2009/3/layout/HorizontalOrganizationChart"/>
    <dgm:cxn modelId="{97CD301F-DFE8-4328-B01A-C452B8745DC3}" type="presParOf" srcId="{876C9B9E-E944-440D-92E6-57C03CE47E63}" destId="{BE8A7C3C-3BCF-43E7-952E-3371FEB0F8F4}" srcOrd="1" destOrd="0" presId="urn:microsoft.com/office/officeart/2009/3/layout/HorizontalOrganizationChart"/>
    <dgm:cxn modelId="{0AB063B5-7569-46BE-96E1-D46761FC41D8}" type="presParOf" srcId="{BE8A7C3C-3BCF-43E7-952E-3371FEB0F8F4}" destId="{F58ABAB8-2647-42A9-A131-8504AF27D6F3}" srcOrd="0" destOrd="0" presId="urn:microsoft.com/office/officeart/2009/3/layout/HorizontalOrganizationChart"/>
    <dgm:cxn modelId="{A492DBF7-E3B3-4420-85DD-7142ECB9B908}" type="presParOf" srcId="{BE8A7C3C-3BCF-43E7-952E-3371FEB0F8F4}" destId="{1FEDBFDC-16CD-47DD-B848-4AC5033AC233}" srcOrd="1" destOrd="0" presId="urn:microsoft.com/office/officeart/2009/3/layout/HorizontalOrganizationChart"/>
    <dgm:cxn modelId="{4F52A817-6E62-41C9-A6C0-762C7842FC95}" type="presParOf" srcId="{1FEDBFDC-16CD-47DD-B848-4AC5033AC233}" destId="{4135B964-91CC-481B-AD8F-9BC9D85B73E3}" srcOrd="0" destOrd="0" presId="urn:microsoft.com/office/officeart/2009/3/layout/HorizontalOrganizationChart"/>
    <dgm:cxn modelId="{7AF85910-B808-4923-B350-117D718B7C85}" type="presParOf" srcId="{4135B964-91CC-481B-AD8F-9BC9D85B73E3}" destId="{7766DB93-A33A-4FDF-BC12-DCF0600AD068}" srcOrd="0" destOrd="0" presId="urn:microsoft.com/office/officeart/2009/3/layout/HorizontalOrganizationChart"/>
    <dgm:cxn modelId="{38D31715-81FB-4925-9266-FC36BA50824F}" type="presParOf" srcId="{4135B964-91CC-481B-AD8F-9BC9D85B73E3}" destId="{5B41E3EB-B5C6-4464-BC19-7C18279C41CA}" srcOrd="1" destOrd="0" presId="urn:microsoft.com/office/officeart/2009/3/layout/HorizontalOrganizationChart"/>
    <dgm:cxn modelId="{B0FD6D6D-7352-47B0-B04A-46035671E58D}" type="presParOf" srcId="{1FEDBFDC-16CD-47DD-B848-4AC5033AC233}" destId="{C1E37AAC-DA30-4893-B73F-B3B173CB5401}" srcOrd="1" destOrd="0" presId="urn:microsoft.com/office/officeart/2009/3/layout/HorizontalOrganizationChart"/>
    <dgm:cxn modelId="{7862E55C-3DF7-4F83-81ED-ADA4D10F05E0}" type="presParOf" srcId="{1FEDBFDC-16CD-47DD-B848-4AC5033AC233}" destId="{F07004D7-C134-4AA2-8E2F-B89B3D3ACCC3}" srcOrd="2" destOrd="0" presId="urn:microsoft.com/office/officeart/2009/3/layout/HorizontalOrganizationChart"/>
    <dgm:cxn modelId="{590FD809-B38F-4555-ADB6-19BE05B83B7C}" type="presParOf" srcId="{BE8A7C3C-3BCF-43E7-952E-3371FEB0F8F4}" destId="{D6ECD327-D0E1-4430-9F0C-94A000AA160E}" srcOrd="2" destOrd="0" presId="urn:microsoft.com/office/officeart/2009/3/layout/HorizontalOrganizationChart"/>
    <dgm:cxn modelId="{66CC1C3E-9215-402F-B254-11CDE19BBCF6}" type="presParOf" srcId="{BE8A7C3C-3BCF-43E7-952E-3371FEB0F8F4}" destId="{6CCAC241-BCF3-45E3-A8C8-94A4DEFCE433}" srcOrd="3" destOrd="0" presId="urn:microsoft.com/office/officeart/2009/3/layout/HorizontalOrganizationChart"/>
    <dgm:cxn modelId="{1ABA7E6F-9C6D-4CE7-98F8-74FB54D3014E}" type="presParOf" srcId="{6CCAC241-BCF3-45E3-A8C8-94A4DEFCE433}" destId="{B45CB99A-A1AE-40A3-8746-48EB7C623754}" srcOrd="0" destOrd="0" presId="urn:microsoft.com/office/officeart/2009/3/layout/HorizontalOrganizationChart"/>
    <dgm:cxn modelId="{50B97902-E42D-4F1C-9F1A-52D09AB1044E}" type="presParOf" srcId="{B45CB99A-A1AE-40A3-8746-48EB7C623754}" destId="{549533B3-6CEC-4C8A-A19F-DCCBC6E5F01F}" srcOrd="0" destOrd="0" presId="urn:microsoft.com/office/officeart/2009/3/layout/HorizontalOrganizationChart"/>
    <dgm:cxn modelId="{3AFDEA19-633A-4739-B800-12ED1DA959CE}" type="presParOf" srcId="{B45CB99A-A1AE-40A3-8746-48EB7C623754}" destId="{796DFF15-7521-4176-BD1F-4858509602F5}" srcOrd="1" destOrd="0" presId="urn:microsoft.com/office/officeart/2009/3/layout/HorizontalOrganizationChart"/>
    <dgm:cxn modelId="{23C05045-56A2-4555-A421-264B08AD6006}" type="presParOf" srcId="{6CCAC241-BCF3-45E3-A8C8-94A4DEFCE433}" destId="{334E3415-7FF4-48C8-8BFB-7808DC064F5A}" srcOrd="1" destOrd="0" presId="urn:microsoft.com/office/officeart/2009/3/layout/HorizontalOrganizationChart"/>
    <dgm:cxn modelId="{5F82AECC-017D-4E7B-BAAB-35D722810F05}" type="presParOf" srcId="{334E3415-7FF4-48C8-8BFB-7808DC064F5A}" destId="{1E66779B-21D9-4B4B-9F4D-55FF98546FA9}" srcOrd="0" destOrd="0" presId="urn:microsoft.com/office/officeart/2009/3/layout/HorizontalOrganizationChart"/>
    <dgm:cxn modelId="{73BF1BF0-CA69-4FAA-9A31-6175DAF3A563}" type="presParOf" srcId="{334E3415-7FF4-48C8-8BFB-7808DC064F5A}" destId="{9A3E2DC3-D577-4D16-90FD-9891321B5B19}" srcOrd="1" destOrd="0" presId="urn:microsoft.com/office/officeart/2009/3/layout/HorizontalOrganizationChart"/>
    <dgm:cxn modelId="{7528FF22-FC37-4D89-80FB-0614678DE5FE}" type="presParOf" srcId="{9A3E2DC3-D577-4D16-90FD-9891321B5B19}" destId="{C2D70778-8F1C-48C9-B0B4-6FAA7A585C3A}" srcOrd="0" destOrd="0" presId="urn:microsoft.com/office/officeart/2009/3/layout/HorizontalOrganizationChart"/>
    <dgm:cxn modelId="{25CE4E6E-E7D9-407A-9FD5-6A60447717AA}" type="presParOf" srcId="{C2D70778-8F1C-48C9-B0B4-6FAA7A585C3A}" destId="{D150D245-4F6A-4873-950C-A334978B1599}" srcOrd="0" destOrd="0" presId="urn:microsoft.com/office/officeart/2009/3/layout/HorizontalOrganizationChart"/>
    <dgm:cxn modelId="{2C489CC1-F62A-4307-B729-4D75507ECDB8}" type="presParOf" srcId="{C2D70778-8F1C-48C9-B0B4-6FAA7A585C3A}" destId="{072A8C05-9EEF-4896-8F02-62BBCAF8212D}" srcOrd="1" destOrd="0" presId="urn:microsoft.com/office/officeart/2009/3/layout/HorizontalOrganizationChart"/>
    <dgm:cxn modelId="{A5D5C4EE-C8D3-4178-AA12-AC319F2425AF}" type="presParOf" srcId="{9A3E2DC3-D577-4D16-90FD-9891321B5B19}" destId="{8333711E-0BD2-418E-8BD2-99648A616477}" srcOrd="1" destOrd="0" presId="urn:microsoft.com/office/officeart/2009/3/layout/HorizontalOrganizationChart"/>
    <dgm:cxn modelId="{A2D755C9-1ADA-46F5-A5FA-7BA59577ED37}" type="presParOf" srcId="{9A3E2DC3-D577-4D16-90FD-9891321B5B19}" destId="{37DB68F7-F106-4677-84C9-239C7EA2265D}" srcOrd="2" destOrd="0" presId="urn:microsoft.com/office/officeart/2009/3/layout/HorizontalOrganizationChart"/>
    <dgm:cxn modelId="{3D0DF7AE-A9E5-4E68-B4EB-40E2BF423C30}" type="presParOf" srcId="{6CCAC241-BCF3-45E3-A8C8-94A4DEFCE433}" destId="{AE138E13-0BD8-406B-B75E-9FCFC7FB0C93}" srcOrd="2" destOrd="0" presId="urn:microsoft.com/office/officeart/2009/3/layout/HorizontalOrganizationChart"/>
    <dgm:cxn modelId="{433B3E23-B61A-413D-B6C4-8E217CAF4777}" type="presParOf" srcId="{876C9B9E-E944-440D-92E6-57C03CE47E63}" destId="{A71630BD-77FD-4CE7-BBCB-76561C76D89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12A78-BC29-4856-8EE7-DD0EBB5F0C79}" type="datetimeFigureOut">
              <a:rPr lang="cs-CZ" smtClean="0"/>
              <a:t>14.5.2015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4AE8-EB55-41B2-AC14-896AE7A5A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426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DDB83-6D15-4316-A23E-83F667613444}" type="datetimeFigureOut">
              <a:rPr lang="cs-CZ" smtClean="0"/>
              <a:t>14.5.2015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9B783-31BA-4043-86AB-8145981F7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07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887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78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513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938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29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82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82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052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13C7D7-5B58-41CF-AC0F-CB3A2137F833}" type="slidenum">
              <a:rPr lang="cs-CZ" b="0" smtClean="0">
                <a:latin typeface="Arial" charset="0"/>
              </a:rPr>
              <a:pPr eaLnBrk="1" hangingPunct="1"/>
              <a:t>29</a:t>
            </a:fld>
            <a:endParaRPr lang="cs-CZ" b="0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3909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 (OSSZ)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ročně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vydá cca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 mil. rozhodnutí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věcech důchodového </a:t>
            </a:r>
            <a:r>
              <a:rPr lang="cs-CZ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pojištění, nemocenského pojištění a pojistného.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4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544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5050F1-EA5B-4131-820D-E320A80EF852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7395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46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40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61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C309-F76D-4674-A1DB-39B0689FC770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F04-9C3C-44DE-B99A-224C45C8E6A4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A9C6-2B61-4186-A1BE-AABB12E6BF2C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0E9-333A-4F58-9273-96104B9119D3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8B4-152B-4DCD-8DD0-B5CEC20C650F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2706-4E92-4887-9D58-EEFD4AA6EB7A}" type="datetime1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9E89-E1B4-4B88-9790-F1E7EDDA844D}" type="datetime1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C483-B5F8-49DB-9A37-5F51B9C92762}" type="datetime1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81C2-4862-4130-9676-9B0CC7056756}" type="datetime1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DCD8-7C51-4B49-A2D5-CB917042FC4E}" type="datetime1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82EC-D42F-4ECC-B5E3-C4B3F348493A}" type="datetime1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DBF9-D3E6-4414-9475-62933B6E9A86}" type="datetime1">
              <a:rPr lang="en-US" smtClean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692286" y="1121000"/>
            <a:ext cx="482160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cs-CZ" sz="4200" dirty="0" smtClean="0"/>
          </a:p>
          <a:p>
            <a:pPr algn="ctr" eaLnBrk="1" hangingPunct="1"/>
            <a:r>
              <a:rPr lang="cs-CZ" sz="4200" dirty="0" smtClean="0"/>
              <a:t>Činnost ČSSZ</a:t>
            </a:r>
          </a:p>
          <a:p>
            <a:pPr algn="ctr" eaLnBrk="1" hangingPunct="1"/>
            <a:endParaRPr lang="cs-CZ" sz="4200" dirty="0"/>
          </a:p>
          <a:p>
            <a:pPr algn="ctr" eaLnBrk="1" hangingPunct="1"/>
            <a:r>
              <a:rPr lang="cs-CZ" sz="4200" dirty="0"/>
              <a:t>Důchodová reforma</a:t>
            </a:r>
          </a:p>
          <a:p>
            <a:pPr algn="ctr" eaLnBrk="1" hangingPunct="1"/>
            <a:r>
              <a:rPr lang="cs-CZ" sz="4200" dirty="0" smtClean="0"/>
              <a:t> </a:t>
            </a:r>
            <a:endParaRPr lang="cs-CZ" sz="4200" dirty="0"/>
          </a:p>
        </p:txBody>
      </p:sp>
      <p:sp>
        <p:nvSpPr>
          <p:cNvPr id="14341" name="Text Box 33"/>
          <p:cNvSpPr txBox="1">
            <a:spLocks noChangeArrowheads="1"/>
          </p:cNvSpPr>
          <p:nvPr/>
        </p:nvSpPr>
        <p:spPr bwMode="auto">
          <a:xfrm>
            <a:off x="6677654" y="5493116"/>
            <a:ext cx="1977232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cs-CZ" sz="1000" b="0" dirty="0" smtClean="0"/>
              <a:t>(</a:t>
            </a:r>
            <a:r>
              <a:rPr lang="cs-CZ" sz="1000" b="0" dirty="0"/>
              <a:t>údaje k 31. 12. </a:t>
            </a:r>
            <a:r>
              <a:rPr lang="cs-CZ" sz="1000" b="0" dirty="0" smtClean="0"/>
              <a:t>2014</a:t>
            </a:r>
            <a:r>
              <a:rPr lang="cs-CZ" b="0" dirty="0" smtClean="0"/>
              <a:t>)</a:t>
            </a:r>
            <a:endParaRPr lang="cs-CZ" b="0" dirty="0"/>
          </a:p>
        </p:txBody>
      </p:sp>
      <p:pic>
        <p:nvPicPr>
          <p:cNvPr id="45058" name="Picture 2" descr="C:\Users\xxlerant\Desktop\IMG_4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56" y="1628800"/>
            <a:ext cx="2556519" cy="3834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978851" y="5185339"/>
            <a:ext cx="42484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sz="1400" b="0" dirty="0"/>
              <a:t>Mgr. Kryštof Zrcek, </a:t>
            </a:r>
            <a:r>
              <a:rPr lang="cs-CZ" sz="1400" b="0" dirty="0" smtClean="0"/>
              <a:t>Brno 12. 5. 2015 </a:t>
            </a:r>
            <a:endParaRPr lang="cs-CZ" sz="1400" b="0" dirty="0"/>
          </a:p>
        </p:txBody>
      </p:sp>
    </p:spTree>
    <p:extLst>
      <p:ext uri="{BB962C8B-B14F-4D97-AF65-F5344CB8AC3E}">
        <p14:creationId xmlns:p14="http://schemas.microsoft.com/office/powerpoint/2010/main" val="27815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6837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Výběr pojistného a </a:t>
            </a:r>
            <a:r>
              <a:rPr lang="cs-CZ" sz="1800" dirty="0"/>
              <a:t>správa pohledávek - </a:t>
            </a:r>
            <a:r>
              <a:rPr lang="cs-CZ" sz="1800" dirty="0" smtClean="0"/>
              <a:t>hodnocení </a:t>
            </a:r>
            <a:r>
              <a:rPr lang="cs-CZ" sz="1800" dirty="0"/>
              <a:t>stavu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32000" y="1476000"/>
            <a:ext cx="817244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Přednosti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stabilizované agendy, efektivně nastavené procesní modely řízení s důrazem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na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vstřícný klientský přístup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vysoká úroveň kvality a rychlosti rozhodování  (nalézací i vykonávací řízení)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systém metodického vedení, zaučování a vzdělávání zaměstnanců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zavedený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funkční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systém elektronického podání (přehledy o pojistném zaměstnavatelů a OSVČ)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schopnost aktivace všech zdrojů za účelem dosažení prioritních cílů a řešení krizových situací</a:t>
            </a:r>
          </a:p>
          <a:p>
            <a:pPr algn="just">
              <a:spcBef>
                <a:spcPts val="600"/>
              </a:spcBef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Nedostatky, rizika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složitá právní úprava v oblasti OSVČ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negativní dopady spojené s „pozůstatky“ JIM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nejasný osud úrazového pojištění</a:t>
            </a:r>
          </a:p>
        </p:txBody>
      </p:sp>
    </p:spTree>
    <p:extLst>
      <p:ext uri="{BB962C8B-B14F-4D97-AF65-F5344CB8AC3E}">
        <p14:creationId xmlns:p14="http://schemas.microsoft.com/office/powerpoint/2010/main" val="14967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31800" y="612000"/>
            <a:ext cx="57243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Lékařská posudková služba</a:t>
            </a:r>
            <a:endParaRPr lang="cs-CZ" sz="18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14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10827"/>
              </p:ext>
            </p:extLst>
          </p:nvPr>
        </p:nvGraphicFramePr>
        <p:xfrm>
          <a:off x="432000" y="1196752"/>
          <a:ext cx="8272016" cy="5127813"/>
        </p:xfrm>
        <a:graphic>
          <a:graphicData uri="http://schemas.openxmlformats.org/drawingml/2006/table">
            <a:tbl>
              <a:tblPr/>
              <a:tblGrid>
                <a:gridCol w="4067321"/>
                <a:gridCol w="840939"/>
                <a:gridCol w="840939"/>
                <a:gridCol w="840939"/>
                <a:gridCol w="840939"/>
                <a:gridCol w="840939"/>
              </a:tblGrid>
              <a:tr h="2970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Typy posudků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Zjišťovací prohlídky invalidity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66 371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51 763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51 490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48 837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51 218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Kontrolní prohlídky invalidity a změny jejího stupně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104 004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106 541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112 408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100 581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95 903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Námitkové řízení v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důchodovém pojištění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7 808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10 589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9 394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7 836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7 843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Posouzení dětí pro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dlouhodobě nepříznivý zdravotní stav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Prodloužení výplaty dávky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nemocenského pojištění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11 348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13 566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15 023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16 520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18 931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Ukončení DPN 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840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Pojistné systémy celkem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190 112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182 823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188 521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173 922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Calibri"/>
                        </a:rPr>
                        <a:t>174 921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Osoba zdravotně znevýhodněná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10 644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9 189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1 899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Calibri"/>
                        </a:rPr>
                        <a:t>3 906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Státní sociální podpora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12 539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13 923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1 047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Posudky pro mimořádné výhody a další posudky pro sociální péči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113 381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97 395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13 953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Příspěvek na mobilitu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37 400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36 707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5 117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Příspěvek na zvláštní pomůcku 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10 369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12 583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13 621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Průkaz </a:t>
                      </a: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osoby zdravotně postižené</a:t>
                      </a:r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(OZP)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23 917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34 085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528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Posouzení stupně závislosti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144 274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133 285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156 170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144 085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138 390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Nepojistné systémy celkem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280 838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253 792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244 755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227 460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258 562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Úhrn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470 950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436 615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433 276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401 382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433 483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0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1800" y="612000"/>
            <a:ext cx="3355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Lékařská posudková služba</a:t>
            </a:r>
            <a:endParaRPr lang="cs-CZ" sz="18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31800" y="1628800"/>
            <a:ext cx="8316664" cy="4248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Přednosti 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praxí ověřené metodické pokyny pro posuzování zdravotního stavu </a:t>
            </a:r>
            <a:endParaRPr lang="cs-CZ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vypracovaný systém hodnocení kvality; nastavené KPI´s (výkonnostní ukazatele)</a:t>
            </a:r>
          </a:p>
          <a:p>
            <a:pPr lvl="0" algn="just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zkušenosti, vysoká erudice atestovaných lékařů</a:t>
            </a:r>
          </a:p>
          <a:p>
            <a:pPr lvl="0" algn="just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specializovaný obor – posudkové lékařství a jeho soustavné rozvíjení</a:t>
            </a:r>
          </a:p>
          <a:p>
            <a:pPr lvl="0" algn="just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fungující systém kontinuálního vzdělávání pro lékaře i referentky</a:t>
            </a:r>
          </a:p>
          <a:p>
            <a:pPr lvl="0" algn="just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týmová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</a:t>
            </a:r>
          </a:p>
          <a:p>
            <a:pPr marL="0" lvl="0" indent="0" algn="just">
              <a:spcBef>
                <a:spcPts val="0"/>
              </a:spcBef>
              <a:buNone/>
              <a:tabLst>
                <a:tab pos="457200" algn="l"/>
              </a:tabLst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Nedostatky, rizika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vysoký počet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posudků v nepojistných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systémech = pokles výkonu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 krátkodobé posudkové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agendě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časté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legislativní změny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nedostatečné referenční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období pro vyhodnocení posudkových agend a kritérií</a:t>
            </a:r>
          </a:p>
          <a:p>
            <a:pPr algn="just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nedostatek posudkových lékařů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nevyhovující stávající aplikační podpora</a:t>
            </a:r>
          </a:p>
          <a:p>
            <a:pPr algn="just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nízká elektronizace agend z důvodu neochoty nebo nemožnosti ošetřujících lékařů komunikovat elektronicky</a:t>
            </a:r>
          </a:p>
        </p:txBody>
      </p:sp>
    </p:spTree>
    <p:extLst>
      <p:ext uri="{BB962C8B-B14F-4D97-AF65-F5344CB8AC3E}">
        <p14:creationId xmlns:p14="http://schemas.microsoft.com/office/powerpoint/2010/main" val="3856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214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Klientský přístup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340768"/>
            <a:ext cx="81724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nový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ePortál ČSSZ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zpřístupnění </a:t>
            </a:r>
            <a:r>
              <a:rPr lang="cs-CZ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on-line</a:t>
            </a: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informací 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klientům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nové </a:t>
            </a:r>
            <a:r>
              <a:rPr lang="cs-CZ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interaktivní tiskopisy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specializovaná </a:t>
            </a:r>
            <a:r>
              <a:rPr lang="cs-CZ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call centra 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pro </a:t>
            </a: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důchodové pojištění, nemocenské pojištění, technickou 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pomoc </a:t>
            </a:r>
            <a:r>
              <a:rPr lang="cs-CZ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Podání a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ePortál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ČSSZ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možnost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sjednání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termínu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konzultace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v klientském centru při ústředí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ČSSZ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nově též na všech OSSZ</a:t>
            </a: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informativní </a:t>
            </a: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výpočty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důchodů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poradenství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 složitých případech důchodového řízení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moderní klientská centra na většině OSSZ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publikační a informační činnost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fld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0" y="4509120"/>
            <a:ext cx="782307" cy="165849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09120"/>
            <a:ext cx="782830" cy="16596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62" y="4509120"/>
            <a:ext cx="782830" cy="165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52651"/>
            <a:ext cx="1463605" cy="221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87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3919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Klientský </a:t>
            </a:r>
            <a:r>
              <a:rPr lang="cs-CZ" sz="1800" dirty="0" smtClean="0"/>
              <a:t>přístup – </a:t>
            </a:r>
            <a:r>
              <a:rPr lang="cs-CZ" sz="1800" dirty="0" err="1" smtClean="0"/>
              <a:t>ePortál</a:t>
            </a:r>
            <a:r>
              <a:rPr lang="cs-CZ" sz="1800" dirty="0" smtClean="0"/>
              <a:t> ČSSZ</a:t>
            </a:r>
            <a:endParaRPr lang="cs-CZ" sz="18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30332" y="1124744"/>
            <a:ext cx="2773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Sekce Tiskopisy na </a:t>
            </a:r>
            <a:r>
              <a:rPr lang="cs-CZ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ePortálu</a:t>
            </a:r>
            <a:r>
              <a:rPr lang="cs-CZ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ČSSZ</a:t>
            </a:r>
            <a:endParaRPr lang="cs-CZ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938281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5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3919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Klientský </a:t>
            </a:r>
            <a:r>
              <a:rPr lang="cs-CZ" sz="1800" dirty="0" smtClean="0"/>
              <a:t>přístup – </a:t>
            </a:r>
            <a:r>
              <a:rPr lang="cs-CZ" sz="1800" dirty="0" err="1" smtClean="0"/>
              <a:t>ePortál</a:t>
            </a:r>
            <a:r>
              <a:rPr lang="cs-CZ" sz="1800" dirty="0" smtClean="0"/>
              <a:t> ČSSZ</a:t>
            </a:r>
            <a:endParaRPr lang="cs-CZ" sz="18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3673" y="1340768"/>
            <a:ext cx="3448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Ukázka interaktivního tiskopisu</a:t>
            </a:r>
            <a:endParaRPr lang="cs-CZ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26114" cy="46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3935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Systém sociálního pojištění v ČR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Pojistný princip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odvod pojistného na sociální zabezpečení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důchodové pojištění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nemocenské pojištění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příspěvek na státní politiku zaměstnanosti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Především důchodové pojištění – od 1. 1. 1996 zák. č. 155/1995 Sb., o důchodovém pojištění – též silně zastoupen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solidární princip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základní výměra důchodu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náhradní doby pojištění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zaměstnanci v DPN </a:t>
            </a:r>
          </a:p>
          <a:p>
            <a:pPr algn="just">
              <a:spcBef>
                <a:spcPts val="600"/>
              </a:spcBef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3260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Reformní snahy po r. 1996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Bezděkova komise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2004 – 2005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propočet dopadů návrhů politických stran na státní rozpočet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základní varianta – jen s „automatismy”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Varianta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ČSSD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PAYG + systém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pomyslných individuálních účtů (NDC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Varianta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KDU-ČSL – dobrovolné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vyvázání do PPSP, 8, resp. 8 + 2 p.b. 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Varianta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KSČM – parametrická optimalizace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Varianta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ODS – rovný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důchod (20 % PM), postupný přechod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Varianta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US-DEU – kombinovaný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systém, opt-out 3 + 6 p.b.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členů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výkonného týmu</a:t>
            </a: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16" y="4310705"/>
            <a:ext cx="3096344" cy="20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4147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Parametrické změny od 1. 1. 2010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2132856"/>
            <a:ext cx="817244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jeden invalidní důchod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pl-P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tři </a:t>
            </a:r>
            <a:r>
              <a:rPr lang="pl-P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stupně </a:t>
            </a:r>
            <a:r>
              <a:rPr lang="pl-P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invalidity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postupné navyšování </a:t>
            </a:r>
            <a:r>
              <a:rPr lang="pl-P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důchodového věku </a:t>
            </a:r>
            <a:endParaRPr lang="pl-PL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postupné navyšování potřebné doby pojištění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přechodná ustanovení  </a:t>
            </a:r>
            <a:endParaRPr lang="pl-P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4067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Poradní expertní sbor (PES) 2010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tzv</a:t>
            </a: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II. </a:t>
            </a: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Bezděkova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komise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leden 2010 – červen 2010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členové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cs-CZ" sz="1600" dirty="0"/>
              <a:t>Vladimír </a:t>
            </a:r>
            <a:r>
              <a:rPr lang="cs-CZ" sz="1600" dirty="0" smtClean="0"/>
              <a:t>Bezděk, Jiří Fialka, Michal </a:t>
            </a:r>
            <a:r>
              <a:rPr lang="cs-CZ" sz="1600" dirty="0" err="1" smtClean="0"/>
              <a:t>Frankl</a:t>
            </a:r>
            <a:r>
              <a:rPr lang="cs-CZ" sz="1600" dirty="0" smtClean="0"/>
              <a:t>, Marta </a:t>
            </a:r>
            <a:r>
              <a:rPr lang="cs-CZ" sz="1600" dirty="0" err="1" smtClean="0"/>
              <a:t>Gellová</a:t>
            </a:r>
            <a:r>
              <a:rPr lang="cs-CZ" sz="1600" dirty="0" smtClean="0"/>
              <a:t>,                 Klára Hájková, Jiří </a:t>
            </a:r>
            <a:r>
              <a:rPr lang="cs-CZ" sz="1600" dirty="0" err="1" smtClean="0"/>
              <a:t>Hoidekr</a:t>
            </a:r>
            <a:r>
              <a:rPr lang="cs-CZ" sz="1600" dirty="0" smtClean="0"/>
              <a:t>, Pavel Kohout, Jiří Král, Jiří Rusnok, Vít Samek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endParaRPr lang="cs-CZ" sz="1600" dirty="0"/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cíle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aktualizovat projekci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státního důchodového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systému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doporučit změny v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důchodovém systému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které by jej učinily středně a dlouhodobě </a:t>
            </a: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odolnějším vůči různým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rizikům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1060" name="Text Box 6"/>
          <p:cNvSpPr txBox="1">
            <a:spLocks noChangeArrowheads="1"/>
          </p:cNvSpPr>
          <p:nvPr/>
        </p:nvSpPr>
        <p:spPr bwMode="auto">
          <a:xfrm>
            <a:off x="431800" y="612000"/>
            <a:ext cx="21210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Působnost ČSSZ</a:t>
            </a:r>
            <a:endParaRPr lang="cs-CZ" sz="1800" dirty="0">
              <a:solidFill>
                <a:srgbClr val="FF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pic>
        <p:nvPicPr>
          <p:cNvPr id="1026" name="Picture 2" descr="C:\Users\xxlerant\Desktop\Nová složka (3)\images\Obrázek1_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26818"/>
            <a:ext cx="1592463" cy="4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xxlerant\Desktop\Nová složka (3)\images\Obrázek1_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72" y="1715843"/>
            <a:ext cx="2677654" cy="480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xxlerant\Desktop\Nová složka (3)\images\Obrázek1_1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33" y="5590673"/>
            <a:ext cx="2420807" cy="70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8333" y="1229645"/>
            <a:ext cx="2350170" cy="13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xxlerant\Desktop\Nová složka (3)\images\Obrázek1_1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07" y="4621069"/>
            <a:ext cx="2350168" cy="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xxlerant\Desktop\Nová složka (3)\images\Obrázek1_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44" y="3275152"/>
            <a:ext cx="2350169" cy="11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xxlerant\Desktop\Nová složka (3)\images\Obrázek1_06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4053"/>
          <a:stretch/>
        </p:blipFill>
        <p:spPr bwMode="auto">
          <a:xfrm>
            <a:off x="6869775" y="1652615"/>
            <a:ext cx="2173035" cy="36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56" y="2708920"/>
            <a:ext cx="2567570" cy="4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4057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Poradní expertní sbor (PES) 2010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79512" y="1340768"/>
            <a:ext cx="864096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poznatky a výstupy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systém je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extrémně solidární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dlouhodobě finančně neudržitelný</a:t>
            </a: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 třeba pokračovat v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parametrických změnách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nejvhodnější doba pro reformu již minula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zvýšit míru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diverzifikace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hledisko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fiskální udržitelnosti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spravedlivější rozložení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mezigeneračního břemene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čase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zvýšení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ekvivalence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PPSP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 sice účastní 70 % ekonom. aktivních osob, ale prostředků je málo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doporučení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„první pilíř”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DV, penzijní plány, automatické valorizace, zrušení doživotních pozůstalostních penzí, sdílení VZ mezi manželi, platby za NDP</a:t>
            </a: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„druhý pilíř”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nedosažen konsensus nad podobou</a:t>
            </a:r>
          </a:p>
          <a:p>
            <a:pPr marL="1714500" lvl="3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většina: povinně 3 % pro všechny občany mladší 40 let vyvést do FF </a:t>
            </a:r>
          </a:p>
          <a:p>
            <a:pPr marL="1714500" lvl="3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menšina: podpora III. pilíře 3 % od státu, pokud občan spoří stejnou částku, dobrovolné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4057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Další reformní snahy 2010 - 2013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malá </a:t>
            </a: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důchodová reforma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– říjen 2011, reakce na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nález Ústavního soudu           </a:t>
            </a:r>
            <a:r>
              <a:rPr lang="es-E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(Pl. ÚS 8/07, resp. </a:t>
            </a:r>
            <a:r>
              <a:rPr lang="es-E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</a:t>
            </a:r>
            <a:r>
              <a:rPr lang="es-E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 135/2010 Sb.)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– redukční hranice 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1. 2013 tzv. 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druhý důchodový pilíř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reforma penzijního připojištění –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nově důchodové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spoření a doplňkové penzijní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spoření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koncept „opt-out” – 3 % ze SP + 2 % navíc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krácení důchodu o 0,3 % výpočtového základu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projektován na 500 000 účastníků, zúčastnilo se cca 80 000 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již např. 20. 5. 2013 – B. Sobotka: „Druhý penzijní pilíř zrušíme”</a:t>
            </a:r>
          </a:p>
          <a:p>
            <a:pPr lvl="1" algn="just">
              <a:spcBef>
                <a:spcPts val="600"/>
              </a:spcBef>
            </a:pP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 1. 1. 2015 –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starobní důchod (SRN) za 15 „čistých” let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pojištění při vyšším než důchodovém věku 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5017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Odborná komise pro důchodovou reformu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7667" y="2348880"/>
            <a:ext cx="817244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Ustanovena v roce 2014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Mandát 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zhodnocení stavu českého důchodového systému v interdisciplinárním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pohledu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připravit široce sdílený návrh pokračování důchodové reformy v České republice </a:t>
            </a:r>
            <a:endParaRPr lang="cs-CZ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0" lvl="3" indent="-342900" algn="just">
              <a:spcBef>
                <a:spcPts val="600"/>
              </a:spcBef>
              <a:buFontTx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důstojný příjem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důchodců</a:t>
            </a:r>
          </a:p>
          <a:p>
            <a:pPr marL="1714500" lvl="3" indent="-342900" algn="just">
              <a:spcBef>
                <a:spcPts val="600"/>
              </a:spcBef>
              <a:buFontTx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dlouhodobě stabilní uspořádání a finanční udržitelnost důchodového systému </a:t>
            </a: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spcBef>
                <a:spcPts val="600"/>
              </a:spcBef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6" y="1378976"/>
            <a:ext cx="7620670" cy="9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3132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Členové Odborné komise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předseda: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Prof. PhDr. Martin Potůček, CSc. MSc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vedoucí pracovních týmů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zástupci parlamentních politických stran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experti 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akademici, ekonomičtí experti 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zástupci zájmových sdružení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ČAP, APS, RSČR, NRZP..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zástupci veřejné správy 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MPSV ČR, MF ČR, ČSÚ, GFŘ, ČNB, ČSSZ..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přizvaní odborníci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celkem se na práci Odborné komise podílí 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 stálých členů (hlasovací právo)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dalších cca 40 osob 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26" y="1196752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40719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3 pracovní týmy Odborné komise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58775" y="3284984"/>
            <a:ext cx="8172448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Pracovní tým č. 1: </a:t>
            </a: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ukončení </a:t>
            </a: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II. pilíře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nastavení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parametrů III. pilíře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vedoucí: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JUDr. Vít Samek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konce roku 2014 vypracován návrh na ukončení II. pilíře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pokročilá fáze legislativního procesu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problematika způsobu ukončení, ústavněprávní aspekty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nyní především návrhy úprav III. pilíře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10" y="1333784"/>
            <a:ext cx="2592289" cy="244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40719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3 pracovní týmy Odborné komise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58775" y="3284984"/>
            <a:ext cx="8172448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Pracovní tým č.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2: </a:t>
            </a:r>
          </a:p>
          <a:p>
            <a:pPr algn="just">
              <a:spcBef>
                <a:spcPts val="600"/>
              </a:spcBef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věk odchodu do důchodu, valorizace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vedoucí: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RNDr. Tomáš Kučera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konce roku 2014 vypracován návrh mechanismu stanovování důchodového věku – závislost na demografických prognózách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nyní především problematika valorizace – smysl, modely, cíle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8760"/>
            <a:ext cx="2917056" cy="27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40719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3 pracovní týmy Odborné komise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58775" y="3284984"/>
            <a:ext cx="817244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Pracovní tým č.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3: </a:t>
            </a:r>
          </a:p>
          <a:p>
            <a:pPr algn="just">
              <a:spcBef>
                <a:spcPts val="600"/>
              </a:spcBef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kompletními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systémové analýzy, </a:t>
            </a:r>
          </a:p>
          <a:p>
            <a:pPr algn="just">
              <a:spcBef>
                <a:spcPts val="600"/>
              </a:spcBef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zásluhovost </a:t>
            </a: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transfery</a:t>
            </a: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vedoucí: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Ing. Otakar Hampl, PhD.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zohlednění dětí v rámci systému sociálního pojištění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kompenzace nákladů na výchovu dětí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mapování transferů mezi rodinou a státem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sdílení vyměřovacích základů mezi manželi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0767"/>
            <a:ext cx="3063676" cy="28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3329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Výstupy z Odborné komise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65163" y="1556792"/>
            <a:ext cx="817244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Závěrečná zpráva o činnosti za rok 2014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předložené návrhy 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návrh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revizního systému nastavení hranice důchodového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věku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Sdílení vyměřovacích základů manželů pro uplatnění důchodových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nároků</a:t>
            </a: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způsobu ukončení systému důchodového spoření </a:t>
            </a:r>
            <a:endParaRPr lang="cs-CZ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Návrhy v rámci doplňkového penzijního spoření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</a:t>
            </a:r>
          </a:p>
          <a:p>
            <a:pPr marL="1714500" lvl="3" indent="-342900" algn="just">
              <a:spcBef>
                <a:spcPts val="600"/>
              </a:spcBef>
              <a:buFontTx/>
              <a:buChar char="•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rozšíření osvobození od daně z příjmů </a:t>
            </a:r>
          </a:p>
          <a:p>
            <a:pPr marL="1714500" lvl="3" indent="-342900" algn="just">
              <a:spcBef>
                <a:spcPts val="600"/>
              </a:spcBef>
              <a:buFontTx/>
              <a:buChar char="•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snížení minimálního věku pro účast</a:t>
            </a:r>
          </a:p>
          <a:p>
            <a:pPr marL="1714500" lvl="3" indent="-342900" algn="just">
              <a:spcBef>
                <a:spcPts val="600"/>
              </a:spcBef>
              <a:buFontTx/>
              <a:buChar char="•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další, spíše technické návrhy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cs-CZ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Zápisy z jednání 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cs-CZ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Projednávané materiály, analýzy, pracovní podklady </a:t>
            </a: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4160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Mediální kontext Odborné komise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65163" y="1556792"/>
            <a:ext cx="81724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V. Bezděk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– 26. 7. 2014: „Plný autobus: Na shodu má důchodová komise moc členů. Vladimír Bezděk je rád, že není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řidič”, „... </a:t>
            </a:r>
            <a:r>
              <a:rPr lang="cs-CZ" sz="1600" dirty="0" smtClean="0"/>
              <a:t>role komise bude spíš vnitřně osvětová, než že by se tam narodil nějaký konsenzus.“</a:t>
            </a: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endParaRPr lang="cs-CZ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J. Vostatek  -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9. 2014: „Odborná komise by měla vycházet z odborných studií, a ty v podstatě nejsou.“ </a:t>
            </a:r>
          </a:p>
          <a:p>
            <a:pPr algn="just">
              <a:spcBef>
                <a:spcPts val="600"/>
              </a:spcBef>
            </a:pPr>
            <a:endParaRPr lang="cs-CZ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Babiš</a:t>
            </a: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4. 2015: „... </a:t>
            </a:r>
            <a:r>
              <a:rPr lang="cs-CZ" sz="1600" dirty="0" smtClean="0"/>
              <a:t>přijdu </a:t>
            </a:r>
            <a:r>
              <a:rPr lang="cs-CZ" sz="1600" dirty="0"/>
              <a:t>a navrhnu nějaký nový </a:t>
            </a:r>
            <a:r>
              <a:rPr lang="cs-CZ" sz="1600" dirty="0" smtClean="0"/>
              <a:t>systém.“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cs-CZ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O. Hampl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18. 4. 2015: „Důchodový systém trestá rodiče, že mají děti“, „Zjednodušeně se dá říci, že rodiny s dětmi jsou velmi znevýhodněné oproti lidem, kteří děti nemají.“  </a:t>
            </a: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468313" y="1989138"/>
            <a:ext cx="7235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2000" dirty="0" smtClean="0"/>
              <a:t>Děkujeme </a:t>
            </a:r>
            <a:r>
              <a:rPr lang="cs-CZ" sz="2000" dirty="0"/>
              <a:t>za pozornost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4096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5086" y="3861048"/>
            <a:ext cx="3459864" cy="2304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</p:spTree>
    <p:extLst>
      <p:ext uri="{BB962C8B-B14F-4D97-AF65-F5344CB8AC3E}">
        <p14:creationId xmlns:p14="http://schemas.microsoft.com/office/powerpoint/2010/main" val="20036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31800" y="612000"/>
            <a:ext cx="20537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Působnost </a:t>
            </a:r>
            <a:r>
              <a:rPr lang="cs-CZ" sz="1800" dirty="0" smtClean="0"/>
              <a:t>ČSSZ</a:t>
            </a:r>
            <a:endParaRPr lang="cs-CZ" sz="18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29779"/>
              </p:ext>
            </p:extLst>
          </p:nvPr>
        </p:nvGraphicFramePr>
        <p:xfrm>
          <a:off x="358775" y="1623502"/>
          <a:ext cx="8533702" cy="445325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01057"/>
                <a:gridCol w="1166529"/>
                <a:gridCol w="1166529"/>
                <a:gridCol w="1166529"/>
                <a:gridCol w="1166529"/>
                <a:gridCol w="1166529"/>
              </a:tblGrid>
              <a:tr h="291600">
                <a:tc>
                  <a:txBody>
                    <a:bodyPr/>
                    <a:lstStyle/>
                    <a:p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2010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2011</a:t>
                      </a: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2012</a:t>
                      </a: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2013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Počet obyvatel ČR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10 532 770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10 505 445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10 516 125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10 513 834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10 528 477</a:t>
                      </a:r>
                      <a:r>
                        <a:rPr lang="cs-CZ" sz="1200" b="0" kern="1200" baseline="30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*)</a:t>
                      </a:r>
                      <a:endParaRPr lang="cs-CZ" sz="1200" b="0" kern="1200" baseline="30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Počet klientů ČSSZ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8 336 483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8 505 094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8 496 948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8 469 506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</a:t>
                      </a:r>
                      <a:r>
                        <a:rPr lang="cs-CZ" sz="12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529 963</a:t>
                      </a:r>
                      <a:endParaRPr lang="cs-CZ" sz="12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Počet pojištěnců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4 272 541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u="none" strike="noStrik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4 292 672</a:t>
                      </a:r>
                      <a:endParaRPr lang="cs-CZ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4 284 307</a:t>
                      </a:r>
                      <a:endParaRPr lang="cs-CZ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4 275 544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4 328 561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Počet OSVČ vykonávajících činnost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977 069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1 001 764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994 088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977 228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972 356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Počet důchodců celkem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2 819 093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u="none" strike="noStrik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2 873 004</a:t>
                      </a:r>
                      <a:endParaRPr lang="cs-CZ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2 866 056</a:t>
                      </a:r>
                      <a:endParaRPr lang="cs-CZ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2 857 856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2 863 210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z toho osoby pobírající důchody: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- starobní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2 260 032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2 340 147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2 341 220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2 340 321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2 355 144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- invalidní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466 329</a:t>
                      </a:r>
                      <a:endParaRPr kumimoji="0" lang="cs-CZ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445 033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438 509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433 414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428 298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- pozůstalostní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200" u="none" strike="noStrik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92 732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87 824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86 327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84 121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79 768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Počet občanů dobrovolně důchodově pojištěných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4 545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5 071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5 550</a:t>
                      </a:r>
                      <a:endParaRPr lang="cs-CZ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5 717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6 357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Počet zaměstnavatelů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263 235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263 792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269 291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269 734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271 432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Počet OSVČ povinných platit zálohy na důchodové pojištění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734 711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u="none" strike="noStrik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742 235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719 490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692 753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676 188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OSVČ dobrovolně účastné nemocenského pojištění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151 881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115 115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98 579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92 525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91 854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</a:tbl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32000" y="1290246"/>
            <a:ext cx="2130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Základní ukazatele</a:t>
            </a:r>
            <a:endParaRPr lang="cs-CZ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47265" y="60932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i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*)</a:t>
            </a:r>
            <a:r>
              <a:rPr lang="cs-CZ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</a:t>
            </a:r>
            <a:r>
              <a:rPr lang="cs-CZ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cs-CZ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9. 2014 (údaj dostupný na ČSÚ)</a:t>
            </a:r>
            <a:endParaRPr lang="cs-CZ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1759352062"/>
              </p:ext>
            </p:extLst>
          </p:nvPr>
        </p:nvGraphicFramePr>
        <p:xfrm>
          <a:off x="323528" y="1124744"/>
          <a:ext cx="8568953" cy="2903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459" name="Picture 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451" y="3573016"/>
            <a:ext cx="4859093" cy="247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289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Organizační uspořádání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5" r="1543"/>
          <a:stretch>
            <a:fillRect/>
          </a:stretch>
        </p:blipFill>
        <p:spPr bwMode="auto">
          <a:xfrm>
            <a:off x="358775" y="0"/>
            <a:ext cx="87852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31800" y="612775"/>
            <a:ext cx="2555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Důchodové pojištění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465719"/>
              </p:ext>
            </p:extLst>
          </p:nvPr>
        </p:nvGraphicFramePr>
        <p:xfrm>
          <a:off x="323528" y="1866824"/>
          <a:ext cx="8497195" cy="3578400"/>
        </p:xfrm>
        <a:graphic>
          <a:graphicData uri="http://schemas.openxmlformats.org/drawingml/2006/table">
            <a:tbl>
              <a:tblPr/>
              <a:tblGrid>
                <a:gridCol w="3045659"/>
                <a:gridCol w="1089665"/>
                <a:gridCol w="1091271"/>
                <a:gridCol w="1089664"/>
                <a:gridCol w="1089665"/>
                <a:gridCol w="1091271"/>
              </a:tblGrid>
              <a:tr h="291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2011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2012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2013</a:t>
                      </a: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2014</a:t>
                      </a: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</a:tr>
              <a:tr h="291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Počet uplatněných žádostí o důchod </a:t>
                      </a: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224 277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262 803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183 721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191 516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204 288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z toho důchody podle předpisů ČR</a:t>
                      </a: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208 584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248 982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168 463</a:t>
                      </a:r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175 134</a:t>
                      </a:r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187 608</a:t>
                      </a:r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</a:tr>
              <a:tr h="291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z toho důchody s mezinárod. prvkem</a:t>
                      </a: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15 693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13 821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15 285</a:t>
                      </a:r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16 382</a:t>
                      </a:r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16 680</a:t>
                      </a:r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Počet rozhodnutí v tzv. </a:t>
                      </a:r>
                      <a:r>
                        <a:rPr kumimoji="0" lang="cs-CZ" alt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povyměřovací</a:t>
                      </a: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agendě</a:t>
                      </a: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356 519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302 274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355 922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337 655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354 977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</a:tr>
              <a:tr h="4571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Počet výplat důchodů s exekuční srážkou</a:t>
                      </a:r>
                      <a:r>
                        <a:rPr kumimoji="0" lang="cs-CZ" altLang="cs-CZ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*)  </a:t>
                      </a: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51 184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60 874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67 614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70 997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75 315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Počet podání v exekuční agendě</a:t>
                      </a: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712 171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777 683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836 699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946 823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1 022 468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</a:tr>
              <a:tr h="291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Počet podaných námitek </a:t>
                      </a: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14 698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14 973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15 000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13 935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13 383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Počet zaslaných informativních osobních listů důchodového pojištění</a:t>
                      </a: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150 884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148 227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105 096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125 262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140 766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E1"/>
                    </a:solidFill>
                  </a:tcPr>
                </a:tc>
              </a:tr>
              <a:tr h="4571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Počet konzultací call centra důchodového pojištění</a:t>
                      </a: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184 893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193 979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189 399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189 378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200 042</a:t>
                      </a:r>
                    </a:p>
                  </a:txBody>
                  <a:tcPr marL="90000" marR="90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9" name="Text Box 5"/>
          <p:cNvSpPr txBox="1">
            <a:spLocks noChangeArrowheads="1"/>
          </p:cNvSpPr>
          <p:nvPr/>
        </p:nvSpPr>
        <p:spPr bwMode="auto">
          <a:xfrm>
            <a:off x="47625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chemeClr val="bg1"/>
                </a:solidFill>
                <a:latin typeface="Tahoma" pitchFamily="34" charset="0"/>
              </a:rPr>
              <a:t>ČESKÁ SPRÁVA SOCIÁLNÍHO ZABEZPEČENÍ</a:t>
            </a:r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67541-2800-4D97-921B-269C8EDB492C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5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395" y="5445224"/>
            <a:ext cx="85690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i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*)</a:t>
            </a:r>
            <a:r>
              <a:rPr lang="cs-CZ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Jedná se o měsíční objem  výplat.</a:t>
            </a:r>
          </a:p>
        </p:txBody>
      </p:sp>
    </p:spTree>
    <p:extLst>
      <p:ext uri="{BB962C8B-B14F-4D97-AF65-F5344CB8AC3E}">
        <p14:creationId xmlns:p14="http://schemas.microsoft.com/office/powerpoint/2010/main" val="3372253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4692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Důchodové pojištění </a:t>
            </a:r>
            <a:r>
              <a:rPr lang="cs-CZ" sz="1800" dirty="0" smtClean="0"/>
              <a:t>- hodnocení stavu</a:t>
            </a:r>
            <a:endParaRPr lang="cs-CZ" sz="18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32000" y="1476000"/>
            <a:ext cx="817244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Přednosti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konsolidovaná údajová základna pro rozhodovací proces (aktuální konta pojištěnců)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vysoká úroveň kvality a rychlosti rozhodování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astavené nástroje pro sledování výkonu a řízení procesu rozhodování o žádostech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systém metodického vedení, zaučování a vzdělávání zaměstnanců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platňování klientského přístupu v průběhu celého procesu, včetně poskytování vybraných údajů elektronicky </a:t>
            </a:r>
          </a:p>
          <a:p>
            <a:pPr algn="just">
              <a:spcBef>
                <a:spcPts val="600"/>
              </a:spcBef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Nedostatky, rizika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zastaralý technologický </a:t>
            </a: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systém zpracování důchodových 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agend a jeho obtížná optimalizace 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ložitost </a:t>
            </a: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merita důchodového 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pojištění a tudíž delší </a:t>
            </a: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doba potřebná pro získání odbornosti zaměstnanců 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č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asté výkyvy </a:t>
            </a: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v objemu zpracovávaných agend 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důsledku legislativních změn </a:t>
            </a: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32000" y="612000"/>
            <a:ext cx="27430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Nemocenské pojištění</a:t>
            </a:r>
            <a:endParaRPr lang="cs-CZ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2000" y="1535460"/>
            <a:ext cx="1901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Hlavní ukazatele</a:t>
            </a:r>
            <a:endParaRPr lang="cs-CZ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41317"/>
              </p:ext>
            </p:extLst>
          </p:nvPr>
        </p:nvGraphicFramePr>
        <p:xfrm>
          <a:off x="358775" y="1863200"/>
          <a:ext cx="8533703" cy="387005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05113"/>
                <a:gridCol w="1065718"/>
                <a:gridCol w="1065718"/>
                <a:gridCol w="1065718"/>
                <a:gridCol w="1065718"/>
                <a:gridCol w="1065718"/>
              </a:tblGrid>
              <a:tr h="291600">
                <a:tc>
                  <a:txBody>
                    <a:bodyPr/>
                    <a:lstStyle/>
                    <a:p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2010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2011</a:t>
                      </a: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2012</a:t>
                      </a: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2013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Počet zpracovaných dávek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2 924 279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u="none" strike="noStrik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2 542 386</a:t>
                      </a:r>
                      <a:endParaRPr lang="cs-CZ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2 371 285</a:t>
                      </a:r>
                      <a:endParaRPr lang="cs-CZ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2 487 658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2 786 089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z toho nemocenské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2 031 251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1 678 866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1 524 226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1 588 891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1 888 113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peněžitá pomoc v mateřství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664 727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567 052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543 462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534 978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534 628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ošetřovné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227 161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295 067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301 860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362 183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360 833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vyrovnávací příspěvek v těhotenství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a mateřství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1 140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1 401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1 737</a:t>
                      </a:r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1 606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2 515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Počet exekučních srážek z dávek nemocenského pojištění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</a:t>
                      </a:r>
                      <a:r>
                        <a:rPr lang="cs-CZ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610</a:t>
                      </a:r>
                      <a:endParaRPr lang="cs-CZ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44 020</a:t>
                      </a:r>
                      <a:endParaRPr lang="cs-CZ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61 745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88 682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Ukončené případy dočasné  pracovní neschopnosti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1 334 052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1 338 099</a:t>
                      </a:r>
                      <a:endParaRPr lang="cs-CZ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1 213 133</a:t>
                      </a:r>
                      <a:endParaRPr lang="cs-CZ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1 326</a:t>
                      </a:r>
                      <a:r>
                        <a:rPr lang="cs-CZ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884</a:t>
                      </a:r>
                      <a:endParaRPr lang="cs-CZ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1 285 642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Prostonané dny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62 078 690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59 937 951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54 901 565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57 132 916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57 542 021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Průměrné trvání 1 případu DPN (ve dnech)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46,53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44,79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45,26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43,06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44,76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  <a:tr h="40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Počet </a:t>
                      </a:r>
                      <a:r>
                        <a:rPr kumimoji="0" lang="cs-CZ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konzultací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call centra pro nemocenské pojištění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</a:t>
                      </a:r>
                      <a:r>
                        <a:rPr lang="cs-CZ" sz="12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970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2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71 854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48 191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56 249 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effectLst/>
                          <a:latin typeface="Tahoma"/>
                          <a:ea typeface="Calibri"/>
                        </a:rPr>
                        <a:t>122 790</a:t>
                      </a:r>
                      <a:endParaRPr lang="cs-CZ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3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5022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Nemocenské </a:t>
            </a:r>
            <a:r>
              <a:rPr lang="cs-CZ" sz="1800" dirty="0"/>
              <a:t>pojištění - </a:t>
            </a:r>
            <a:r>
              <a:rPr lang="cs-CZ" sz="1800" dirty="0" smtClean="0"/>
              <a:t>hodnocení stavu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stabilizovaná agenda, efektivně nastavený procesní model řízení s důrazem             na vstřícný klientský přístup</a:t>
            </a:r>
          </a:p>
          <a:p>
            <a:pPr algn="just">
              <a:spcBef>
                <a:spcPts val="600"/>
              </a:spcBef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vysoká úroveň kvality a rychlosti rozhodování</a:t>
            </a:r>
          </a:p>
          <a:p>
            <a:pPr algn="just">
              <a:spcBef>
                <a:spcPts val="600"/>
              </a:spcBef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systém metodického vedení, zaučování a vzdělávání zaměstnanců</a:t>
            </a:r>
          </a:p>
          <a:p>
            <a:pPr algn="just">
              <a:spcBef>
                <a:spcPts val="600"/>
              </a:spcBef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zavedený funkční systém elektronického podání</a:t>
            </a:r>
          </a:p>
          <a:p>
            <a:pPr algn="just">
              <a:spcBef>
                <a:spcPts val="600"/>
              </a:spcBef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schopnost aktivace všech zdrojů za účelem dosažení prioritních cílů a řešení krizových situací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4743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Výběr </a:t>
            </a:r>
            <a:r>
              <a:rPr lang="cs-CZ" sz="1800" dirty="0" smtClean="0"/>
              <a:t>pojistného a správa </a:t>
            </a:r>
            <a:r>
              <a:rPr lang="cs-CZ" sz="1800" dirty="0"/>
              <a:t>pohledávek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16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délník 6"/>
          <p:cNvSpPr>
            <a:spLocks noChangeArrowheads="1"/>
          </p:cNvSpPr>
          <p:nvPr/>
        </p:nvSpPr>
        <p:spPr bwMode="auto">
          <a:xfrm>
            <a:off x="432000" y="1124744"/>
            <a:ext cx="8442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600" b="1" dirty="0">
                <a:solidFill>
                  <a:srgbClr val="000000"/>
                </a:solidFill>
                <a:latin typeface="Tahoma"/>
              </a:rPr>
              <a:t>Výběr </a:t>
            </a:r>
            <a:r>
              <a:rPr lang="cs-CZ" sz="1600" b="1" dirty="0" smtClean="0">
                <a:solidFill>
                  <a:srgbClr val="000000"/>
                </a:solidFill>
                <a:latin typeface="Tahoma"/>
              </a:rPr>
              <a:t>pojistného </a:t>
            </a:r>
            <a:r>
              <a:rPr lang="cs-CZ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</a:t>
            </a:r>
            <a:r>
              <a:rPr lang="cs-CZ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letech </a:t>
            </a:r>
            <a:r>
              <a:rPr lang="cs-CZ" sz="1600" b="1" dirty="0" smtClean="0">
                <a:latin typeface="Tahoma" pitchFamily="34" charset="0"/>
                <a:cs typeface="Tahoma" pitchFamily="34" charset="0"/>
              </a:rPr>
              <a:t>2010–2014</a:t>
            </a:r>
            <a:endParaRPr lang="cs-CZ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Tahoma"/>
              </a:rPr>
              <a:t>(v mld. Kč</a:t>
            </a:r>
            <a:r>
              <a:rPr lang="cs-CZ" sz="1600" dirty="0" smtClean="0">
                <a:solidFill>
                  <a:srgbClr val="000000"/>
                </a:solidFill>
                <a:latin typeface="Tahoma"/>
              </a:rPr>
              <a:t>)</a:t>
            </a:r>
            <a:r>
              <a:rPr lang="cs-CZ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8945" y="3645024"/>
            <a:ext cx="83753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příjmy pojistného od roku 1993: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5,9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bilionu Kč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kumulované pohledávky od roku 1993 vůči plátcům pojistného ve výši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63,9 miliardy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Kč, z toho:</a:t>
            </a:r>
          </a:p>
          <a:p>
            <a:pPr marL="800100" lvl="1" indent="-342900" algn="just"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37,3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miliard Kč na pojistném</a:t>
            </a:r>
          </a:p>
          <a:p>
            <a:pPr marL="800100" lvl="1" indent="-342900" algn="just"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24,9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miliardy Kč na penále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nevýběr jistiny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od roku 1993: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„jen”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0,6 </a:t>
            </a: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stabilní vysoká </a:t>
            </a: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úspěšnost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výběru pojistného (vč. příslušenství) - přes </a:t>
            </a: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99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</a:p>
          <a:p>
            <a:pPr marL="800100" lvl="1" indent="-342900" algn="just">
              <a:buFontTx/>
              <a:buChar char="•"/>
            </a:pPr>
            <a:r>
              <a:rPr lang="cs-CZ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vybrané pojistné 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</a:t>
            </a:r>
            <a:r>
              <a:rPr lang="cs-CZ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1/3 státního rozpočtu 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ČR</a:t>
            </a:r>
          </a:p>
          <a:p>
            <a:pPr marL="800100" lvl="1" indent="-342900" algn="just">
              <a:buFontTx/>
              <a:buChar char="•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stabilizovaná agenda, systémové </a:t>
            </a: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 efektivní řešení výběru pojistného v čase (účtování, kontrolní činnost, ošetřování dluhu, vymáhání pohledávek)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cs-CZ" sz="16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26846"/>
              </p:ext>
            </p:extLst>
          </p:nvPr>
        </p:nvGraphicFramePr>
        <p:xfrm>
          <a:off x="514787" y="1772816"/>
          <a:ext cx="7521869" cy="1763524"/>
        </p:xfrm>
        <a:graphic>
          <a:graphicData uri="http://schemas.openxmlformats.org/drawingml/2006/table">
            <a:tbl>
              <a:tblPr firstRow="1" firstCol="1" bandRow="1"/>
              <a:tblGrid>
                <a:gridCol w="2319244"/>
                <a:gridCol w="1040525"/>
                <a:gridCol w="1040525"/>
                <a:gridCol w="1040525"/>
                <a:gridCol w="1040525"/>
                <a:gridCol w="1040525"/>
              </a:tblGrid>
              <a:tr h="4408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2014</a:t>
                      </a:r>
                      <a:endParaRPr lang="cs-CZ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E1"/>
                    </a:solidFill>
                  </a:tcPr>
                </a:tc>
              </a:tr>
              <a:tr h="4408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Předpis pojistného a příslušenství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346,7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359,3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365,6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366,2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375,7</a:t>
                      </a:r>
                      <a:endParaRPr lang="cs-CZ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8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Výběr pojistného a příslušenství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346,1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357,9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362,1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362,8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373,3</a:t>
                      </a:r>
                      <a:endParaRPr lang="cs-CZ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E1"/>
                    </a:solidFill>
                  </a:tcPr>
                </a:tc>
              </a:tr>
              <a:tr h="4408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Vyjádření v %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99,83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99,61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99,04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99,07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99,36</a:t>
                      </a:r>
                      <a:endParaRPr lang="cs-CZ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5697</TotalTime>
  <Words>2315</Words>
  <Application>Microsoft Office PowerPoint</Application>
  <PresentationFormat>Předvádění na obrazovce (4:3)</PresentationFormat>
  <Paragraphs>664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Tahoma</vt:lpstr>
      <vt:lpstr>Blank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ČSSZ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xxburja</dc:creator>
  <cp:lastModifiedBy>Zdeňka Gregorová</cp:lastModifiedBy>
  <cp:revision>614</cp:revision>
  <cp:lastPrinted>2015-01-14T10:19:56Z</cp:lastPrinted>
  <dcterms:created xsi:type="dcterms:W3CDTF">2014-01-25T11:18:55Z</dcterms:created>
  <dcterms:modified xsi:type="dcterms:W3CDTF">2015-05-14T11:48:39Z</dcterms:modified>
</cp:coreProperties>
</file>