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33"/>
    <a:srgbClr val="FF6600"/>
    <a:srgbClr val="0000CC"/>
    <a:srgbClr val="33CC33"/>
    <a:srgbClr val="9EFE6E"/>
    <a:srgbClr val="B3FA72"/>
    <a:srgbClr val="99FF99"/>
    <a:srgbClr val="00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1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23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83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30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99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78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07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57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41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75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38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43625-148C-499F-B9F0-CB297B55D2FB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79A30-BE9A-4015-921F-2E67757B0D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23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  <a:solidFill>
            <a:srgbClr val="008080"/>
          </a:solidFill>
        </p:spPr>
        <p:txBody>
          <a:bodyPr/>
          <a:lstStyle/>
          <a:p>
            <a:r>
              <a:rPr lang="cs-CZ" b="1" dirty="0" smtClean="0">
                <a:solidFill>
                  <a:srgbClr val="FFFFCC"/>
                </a:solidFill>
              </a:rPr>
              <a:t>Imunita státu v mezinárodním právu</a:t>
            </a:r>
            <a:endParaRPr lang="cs-CZ" b="1" dirty="0">
              <a:solidFill>
                <a:srgbClr val="FFFFCC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437112"/>
            <a:ext cx="6400800" cy="1752600"/>
          </a:xfrm>
        </p:spPr>
        <p:txBody>
          <a:bodyPr/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62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dirty="0" smtClean="0"/>
              <a:t>Úmluva OSN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EXEKUCE:</a:t>
            </a:r>
          </a:p>
          <a:p>
            <a:r>
              <a:rPr lang="cs-CZ" dirty="0" smtClean="0"/>
              <a:t>na rozdíl od Evropské úmluvy (= absolutní) zde se rozlišuje podle určení majetku (= funkční)</a:t>
            </a:r>
          </a:p>
          <a:p>
            <a:endParaRPr lang="cs-CZ" dirty="0" smtClean="0"/>
          </a:p>
          <a:p>
            <a:r>
              <a:rPr lang="cs-CZ" dirty="0" smtClean="0"/>
              <a:t>příklad: </a:t>
            </a:r>
            <a:r>
              <a:rPr lang="cs-CZ" dirty="0" err="1" smtClean="0"/>
              <a:t>Diag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– zabavení českých obrazů v Rakousku – odvolací soud tuto exekuci nepovolil </a:t>
            </a:r>
            <a:r>
              <a:rPr lang="cs-CZ" dirty="0" smtClean="0"/>
              <a:t>(absolutní imunita ve </a:t>
            </a:r>
            <a:r>
              <a:rPr lang="cs-CZ" dirty="0" smtClean="0"/>
              <a:t>smyslu Evropské úmluvy)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816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9933"/>
          </a:solidFill>
        </p:spPr>
        <p:txBody>
          <a:bodyPr/>
          <a:lstStyle/>
          <a:p>
            <a:r>
              <a:rPr lang="cs-CZ" dirty="0" smtClean="0"/>
              <a:t>Výsady a imunity hlavy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66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za pobytu v cizím státu: rozsáhlejší než diplomatičtí zástupci</a:t>
            </a:r>
          </a:p>
          <a:p>
            <a:r>
              <a:rPr lang="cs-CZ" dirty="0" smtClean="0"/>
              <a:t>a) právo na pocty, používat vlajku apod.</a:t>
            </a:r>
          </a:p>
          <a:p>
            <a:r>
              <a:rPr lang="cs-CZ" dirty="0" smtClean="0"/>
              <a:t>b) </a:t>
            </a:r>
            <a:r>
              <a:rPr lang="cs-CZ" u="sng" dirty="0" smtClean="0"/>
              <a:t>právo na zvláštní ochranu osobní nedotknutelnosti a bezpečnosti (urážka státu)</a:t>
            </a:r>
          </a:p>
          <a:p>
            <a:r>
              <a:rPr lang="cs-CZ" dirty="0" smtClean="0"/>
              <a:t>c) </a:t>
            </a:r>
            <a:r>
              <a:rPr lang="cs-CZ" u="sng" dirty="0" smtClean="0"/>
              <a:t>svoboda styku s orgány vlastního státu i jiných států, vykonávat vládní funkce</a:t>
            </a:r>
          </a:p>
          <a:p>
            <a:r>
              <a:rPr lang="cs-CZ" dirty="0" smtClean="0"/>
              <a:t>d) nedotknutelnost obydlí, dopravního prostředku apod.</a:t>
            </a:r>
          </a:p>
          <a:p>
            <a:r>
              <a:rPr lang="cs-CZ" dirty="0" smtClean="0"/>
              <a:t>e) vynětí z trestní i civilní jurisdikce státu pobytu</a:t>
            </a:r>
          </a:p>
          <a:p>
            <a:r>
              <a:rPr lang="cs-CZ" dirty="0" smtClean="0"/>
              <a:t>f) osvobození od daní, poplatků, cel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534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solidFill>
            <a:srgbClr val="FF9933"/>
          </a:solidFill>
        </p:spPr>
        <p:txBody>
          <a:bodyPr>
            <a:normAutofit/>
          </a:bodyPr>
          <a:lstStyle/>
          <a:p>
            <a:r>
              <a:rPr lang="cs-CZ" dirty="0" smtClean="0"/>
              <a:t>Výsady a imunity představitele </a:t>
            </a:r>
            <a:r>
              <a:rPr lang="cs-CZ" b="1" dirty="0" smtClean="0"/>
              <a:t>vlády</a:t>
            </a:r>
            <a:r>
              <a:rPr lang="cs-CZ" dirty="0" smtClean="0"/>
              <a:t> vč. ministra zahraničních věcí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solidFill>
            <a:srgbClr val="FFCC66"/>
          </a:solidFill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stejný rozsah jako diplomatičtí zástupci 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27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dirty="0" smtClean="0"/>
              <a:t>Vymezení imunity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EFE6E"/>
          </a:solidFill>
        </p:spPr>
        <p:txBody>
          <a:bodyPr/>
          <a:lstStyle/>
          <a:p>
            <a:r>
              <a:rPr lang="cs-CZ" dirty="0" smtClean="0"/>
              <a:t>Imunita státu a jeho majetku vůči </a:t>
            </a:r>
          </a:p>
          <a:p>
            <a:pPr lvl="1"/>
            <a:r>
              <a:rPr lang="cs-CZ" dirty="0" smtClean="0"/>
              <a:t>rozhodovací pravomoci soudů jiných států</a:t>
            </a:r>
          </a:p>
          <a:p>
            <a:pPr lvl="1"/>
            <a:r>
              <a:rPr lang="cs-CZ" dirty="0" smtClean="0"/>
              <a:t>donucovacím opatřením souvisejícím se soudním řízením (exekuce, předběžná opatření)</a:t>
            </a:r>
          </a:p>
          <a:p>
            <a:r>
              <a:rPr lang="cs-CZ" dirty="0" smtClean="0"/>
              <a:t>prameny: </a:t>
            </a:r>
          </a:p>
          <a:p>
            <a:pPr lvl="1"/>
            <a:r>
              <a:rPr lang="cs-CZ" dirty="0" smtClean="0"/>
              <a:t>mezinárodní obyčej</a:t>
            </a:r>
          </a:p>
          <a:p>
            <a:pPr lvl="1"/>
            <a:r>
              <a:rPr lang="cs-CZ" dirty="0" smtClean="0"/>
              <a:t>mezinárodní smlouvy:</a:t>
            </a:r>
          </a:p>
          <a:p>
            <a:pPr lvl="2"/>
            <a:r>
              <a:rPr lang="cs-CZ" dirty="0" smtClean="0"/>
              <a:t>Úmluva OSN o jurisdikční imunitě států a jejich majetku</a:t>
            </a:r>
          </a:p>
          <a:p>
            <a:pPr lvl="2"/>
            <a:r>
              <a:rPr lang="cs-CZ" dirty="0" smtClean="0"/>
              <a:t>Evropská úmluva o imunitě 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67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dirty="0" smtClean="0"/>
              <a:t>Podstata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EFE6E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Východisko: svrchovaná rovnost států</a:t>
            </a:r>
          </a:p>
          <a:p>
            <a:r>
              <a:rPr lang="cs-CZ" b="1" dirty="0" smtClean="0"/>
              <a:t>státy si navzájem nepodléhají</a:t>
            </a:r>
          </a:p>
          <a:p>
            <a:r>
              <a:rPr lang="cs-CZ" dirty="0" smtClean="0"/>
              <a:t>par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parem</a:t>
            </a:r>
            <a:r>
              <a:rPr lang="cs-CZ" dirty="0" smtClean="0"/>
              <a:t> non </a:t>
            </a:r>
            <a:r>
              <a:rPr lang="cs-CZ" dirty="0" err="1" smtClean="0"/>
              <a:t>habet</a:t>
            </a:r>
            <a:r>
              <a:rPr lang="cs-CZ" dirty="0" smtClean="0"/>
              <a:t> </a:t>
            </a:r>
            <a:r>
              <a:rPr lang="cs-CZ" dirty="0" err="1" smtClean="0"/>
              <a:t>imperium</a:t>
            </a:r>
            <a:r>
              <a:rPr lang="cs-CZ" dirty="0" smtClean="0"/>
              <a:t> (</a:t>
            </a:r>
            <a:r>
              <a:rPr lang="cs-CZ" dirty="0" err="1" smtClean="0"/>
              <a:t>jurisdictionem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ochrana svrchovanosti státu před uplatněním pravomoci soudů jiného státu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	</a:t>
            </a:r>
            <a:r>
              <a:rPr lang="cs-CZ" b="1" dirty="0" smtClean="0">
                <a:solidFill>
                  <a:srgbClr val="FF0000"/>
                </a:solidFill>
              </a:rPr>
              <a:t>kontra: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oprávněný zájem jednotlivce (nároky vůči cizímu státu)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2153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Rozsah imunity: absolutní  x  funkční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EFE6E"/>
          </a:solidFill>
        </p:spPr>
        <p:txBody>
          <a:bodyPr>
            <a:normAutofit/>
          </a:bodyPr>
          <a:lstStyle/>
          <a:p>
            <a:r>
              <a:rPr lang="cs-CZ" dirty="0" smtClean="0"/>
              <a:t>acta iure </a:t>
            </a:r>
            <a:r>
              <a:rPr lang="cs-CZ" dirty="0" err="1" smtClean="0"/>
              <a:t>imperii</a:t>
            </a:r>
            <a:r>
              <a:rPr lang="cs-CZ" dirty="0" smtClean="0"/>
              <a:t>  x  acta iure </a:t>
            </a:r>
            <a:r>
              <a:rPr lang="cs-CZ" dirty="0" err="1" smtClean="0"/>
              <a:t>gestionis</a:t>
            </a:r>
            <a:endParaRPr lang="cs-CZ" dirty="0" smtClean="0"/>
          </a:p>
          <a:p>
            <a:r>
              <a:rPr lang="cs-CZ" dirty="0" smtClean="0"/>
              <a:t>rozlišování:</a:t>
            </a:r>
          </a:p>
          <a:p>
            <a:pPr lvl="1"/>
            <a:r>
              <a:rPr lang="cs-CZ" dirty="0" smtClean="0"/>
              <a:t>objektivní – povaha úkonu státu</a:t>
            </a:r>
          </a:p>
          <a:p>
            <a:pPr lvl="1"/>
            <a:r>
              <a:rPr lang="cs-CZ" dirty="0" smtClean="0"/>
              <a:t>subjektivní – účel úkonu</a:t>
            </a:r>
          </a:p>
          <a:p>
            <a:r>
              <a:rPr lang="cs-CZ" dirty="0" smtClean="0"/>
              <a:t>nesnadné rozlišení např. u obchodních transakcí</a:t>
            </a:r>
          </a:p>
          <a:p>
            <a:r>
              <a:rPr lang="cs-CZ" dirty="0" smtClean="0"/>
              <a:t>diplomatické právo (absolutní imunita): lex </a:t>
            </a:r>
            <a:r>
              <a:rPr lang="cs-CZ" dirty="0" err="1" smtClean="0"/>
              <a:t>specialis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76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dirty="0" smtClean="0"/>
              <a:t>Absolutní  x  funkční: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solidFill>
            <a:srgbClr val="9EFE6E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angloamerická </a:t>
            </a:r>
            <a:r>
              <a:rPr lang="cs-CZ" dirty="0" err="1" smtClean="0"/>
              <a:t>doktrina</a:t>
            </a:r>
            <a:r>
              <a:rPr lang="cs-CZ" dirty="0" smtClean="0"/>
              <a:t>: dlouho absolutní (do poloviny XX. st.)</a:t>
            </a:r>
          </a:p>
          <a:p>
            <a:pPr lvl="1"/>
            <a:r>
              <a:rPr lang="cs-CZ" dirty="0" smtClean="0"/>
              <a:t>GB: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Immunity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1978 – funkční (restrikce)</a:t>
            </a:r>
          </a:p>
          <a:p>
            <a:pPr lvl="1"/>
            <a:r>
              <a:rPr lang="cs-CZ" dirty="0" smtClean="0"/>
              <a:t>USA: od 1952 funkční (reakce na vývoj)</a:t>
            </a:r>
          </a:p>
          <a:p>
            <a:pPr lvl="2"/>
            <a:r>
              <a:rPr lang="cs-CZ" dirty="0" smtClean="0"/>
              <a:t>1976 – zákon </a:t>
            </a:r>
            <a:r>
              <a:rPr lang="cs-CZ" dirty="0" err="1" smtClean="0"/>
              <a:t>Foreign</a:t>
            </a:r>
            <a:r>
              <a:rPr lang="cs-CZ" dirty="0" smtClean="0"/>
              <a:t> Sovereign </a:t>
            </a:r>
            <a:r>
              <a:rPr lang="cs-CZ" dirty="0" err="1" smtClean="0"/>
              <a:t>Immunities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– funkční imunita</a:t>
            </a:r>
          </a:p>
          <a:p>
            <a:r>
              <a:rPr lang="cs-CZ" dirty="0" smtClean="0"/>
              <a:t>Evropské kontinentální právo: omezená imunita částečně již po 1. sv. válce</a:t>
            </a:r>
          </a:p>
          <a:p>
            <a:pPr lvl="1"/>
            <a:r>
              <a:rPr lang="cs-CZ" dirty="0" smtClean="0"/>
              <a:t>problém: sovětské Rusko: vyvázat se z carských dluhů</a:t>
            </a:r>
          </a:p>
          <a:p>
            <a:pPr lvl="1"/>
            <a:r>
              <a:rPr lang="cs-CZ" dirty="0" smtClean="0"/>
              <a:t>mírové smlouvy Versailleského systému: funkční (obchod)</a:t>
            </a:r>
          </a:p>
          <a:p>
            <a:pPr lvl="1"/>
            <a:r>
              <a:rPr lang="cs-CZ" dirty="0" smtClean="0"/>
              <a:t>ve velkém tendence k funkční </a:t>
            </a:r>
            <a:r>
              <a:rPr lang="cs-CZ" dirty="0" err="1" smtClean="0"/>
              <a:t>im</a:t>
            </a:r>
            <a:r>
              <a:rPr lang="cs-CZ" dirty="0" smtClean="0"/>
              <a:t>. až po 2. sv. válce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86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Evropská úmluva o imunitě států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9EFE6E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přijata 1972, </a:t>
            </a:r>
            <a:r>
              <a:rPr lang="cs-CZ" dirty="0" err="1" smtClean="0"/>
              <a:t>platn</a:t>
            </a:r>
            <a:r>
              <a:rPr lang="cs-CZ" dirty="0" smtClean="0"/>
              <a:t>. 1976 (8 </a:t>
            </a:r>
            <a:r>
              <a:rPr lang="cs-CZ" dirty="0" err="1" smtClean="0"/>
              <a:t>sml</a:t>
            </a:r>
            <a:r>
              <a:rPr lang="cs-CZ" dirty="0" smtClean="0"/>
              <a:t>. států, bez ČR, SR)</a:t>
            </a:r>
          </a:p>
          <a:p>
            <a:r>
              <a:rPr lang="cs-CZ" dirty="0" smtClean="0"/>
              <a:t>rámec dřívější Rady Evropy</a:t>
            </a:r>
          </a:p>
          <a:p>
            <a:r>
              <a:rPr lang="cs-CZ" u="sng" dirty="0" smtClean="0"/>
              <a:t>restriktivní pojetí imunity</a:t>
            </a:r>
          </a:p>
          <a:p>
            <a:r>
              <a:rPr lang="cs-CZ" dirty="0" smtClean="0"/>
              <a:t>metoda: </a:t>
            </a:r>
            <a:r>
              <a:rPr lang="cs-CZ" u="sng" dirty="0" smtClean="0"/>
              <a:t>zásada = absolutní imunita, ale s výjimkami</a:t>
            </a:r>
          </a:p>
          <a:p>
            <a:r>
              <a:rPr lang="cs-CZ" dirty="0" smtClean="0"/>
              <a:t>za stát nelze považovat státní právnickou osobu s vlastní právní subjektivitou </a:t>
            </a:r>
          </a:p>
          <a:p>
            <a:pPr lvl="1"/>
            <a:r>
              <a:rPr lang="cs-CZ" dirty="0" smtClean="0"/>
              <a:t>SSSR: </a:t>
            </a:r>
            <a:r>
              <a:rPr lang="cs-CZ" dirty="0" err="1" smtClean="0"/>
              <a:t>torgpredstva</a:t>
            </a:r>
            <a:r>
              <a:rPr lang="cs-CZ" dirty="0" smtClean="0"/>
              <a:t>, ČSSR: PZO</a:t>
            </a:r>
          </a:p>
          <a:p>
            <a:r>
              <a:rPr lang="cs-CZ" u="sng" dirty="0" smtClean="0"/>
              <a:t>exekuční imunita absolutní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2855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00FF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Rozsah imunity v českém právu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88632"/>
          </a:xfrm>
          <a:solidFill>
            <a:srgbClr val="9EFE6E"/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starý zákon o MPS – § 47 – </a:t>
            </a:r>
            <a:r>
              <a:rPr lang="cs-CZ" b="1" u="sng" dirty="0" smtClean="0"/>
              <a:t>absolutní</a:t>
            </a:r>
          </a:p>
          <a:p>
            <a:r>
              <a:rPr lang="cs-CZ" dirty="0" smtClean="0"/>
              <a:t>nový zákon (91/2012 Sb.): </a:t>
            </a:r>
            <a:r>
              <a:rPr lang="cs-CZ" b="1" u="sng" dirty="0" smtClean="0"/>
              <a:t>funkční</a:t>
            </a:r>
          </a:p>
          <a:p>
            <a:r>
              <a:rPr lang="cs-CZ" dirty="0" smtClean="0"/>
              <a:t>§ 7 - </a:t>
            </a:r>
            <a:r>
              <a:rPr lang="cs-CZ" b="1" dirty="0" smtClean="0"/>
              <a:t>Vynětí z pravomoci českých soudů </a:t>
            </a:r>
            <a:r>
              <a:rPr lang="cs-CZ" b="1" i="1" dirty="0" smtClean="0">
                <a:solidFill>
                  <a:srgbClr val="0000CC"/>
                </a:solidFill>
              </a:rPr>
              <a:t>(včetně výkonu rozhodnutí)</a:t>
            </a:r>
          </a:p>
          <a:p>
            <a:pPr lvl="1"/>
            <a:r>
              <a:rPr lang="cs-CZ" i="1" dirty="0" smtClean="0"/>
              <a:t>(1)</a:t>
            </a:r>
            <a:r>
              <a:rPr lang="cs-CZ" dirty="0" smtClean="0"/>
              <a:t> Z pravomoci českých soudů jsou vyňaty cizí státy, pokud jde o řízení vyplývající z jejich </a:t>
            </a:r>
            <a:r>
              <a:rPr lang="cs-CZ" b="1" dirty="0" smtClean="0">
                <a:solidFill>
                  <a:srgbClr val="C00000"/>
                </a:solidFill>
              </a:rPr>
              <a:t>jednání a úkonů učiněných při výkonu jejich státních, vládních a jiných veřejných pravomocí a funkcí, </a:t>
            </a:r>
            <a:r>
              <a:rPr lang="cs-CZ" dirty="0" smtClean="0"/>
              <a:t>včetně jejich majetku, který je k takovému výkonu používán nebo určen.</a:t>
            </a:r>
          </a:p>
          <a:p>
            <a:pPr lvl="1"/>
            <a:r>
              <a:rPr lang="cs-CZ" i="1" dirty="0" smtClean="0"/>
              <a:t>(2)</a:t>
            </a:r>
            <a:r>
              <a:rPr lang="cs-CZ" dirty="0" smtClean="0"/>
              <a:t> </a:t>
            </a:r>
            <a:r>
              <a:rPr lang="cs-CZ" b="1" dirty="0" smtClean="0"/>
              <a:t>Vynětí </a:t>
            </a:r>
            <a:r>
              <a:rPr lang="cs-CZ" dirty="0" smtClean="0"/>
              <a:t>z pravomoci českých soudů </a:t>
            </a:r>
            <a:r>
              <a:rPr lang="cs-CZ" b="1" dirty="0" smtClean="0"/>
              <a:t>se nevztahuje </a:t>
            </a:r>
            <a:r>
              <a:rPr lang="cs-CZ" dirty="0" smtClean="0"/>
              <a:t>na jiná jednání, úkony nebo případy, a to v rozsahu, v němž podle obecného mezinárodního práva nebo mezinárodní smlouvy lze proti cizímu státu uplatňovat práva </a:t>
            </a:r>
            <a:r>
              <a:rPr lang="cs-CZ" b="1" dirty="0" smtClean="0"/>
              <a:t>u soudů jiného státu.</a:t>
            </a:r>
          </a:p>
          <a:p>
            <a:pPr lvl="1"/>
            <a:r>
              <a:rPr lang="cs-CZ" i="1" dirty="0" smtClean="0"/>
              <a:t>(3)</a:t>
            </a:r>
            <a:r>
              <a:rPr lang="cs-CZ" dirty="0" smtClean="0"/>
              <a:t> Pravomoci českých soudů nejsou podrobeny </a:t>
            </a:r>
            <a:r>
              <a:rPr lang="cs-CZ" b="1" dirty="0" smtClean="0">
                <a:solidFill>
                  <a:srgbClr val="C00000"/>
                </a:solidFill>
              </a:rPr>
              <a:t>osoby, mezinárodní organizace a instituce, </a:t>
            </a:r>
            <a:r>
              <a:rPr lang="cs-CZ" dirty="0" smtClean="0"/>
              <a:t>které podle </a:t>
            </a:r>
            <a:r>
              <a:rPr lang="cs-CZ" b="1" dirty="0" smtClean="0"/>
              <a:t>mezinárodních smluv, obecného mezinárodního práva nebo českých právních předpisů </a:t>
            </a:r>
            <a:r>
              <a:rPr lang="cs-CZ" dirty="0" smtClean="0"/>
              <a:t>požívají v České republice imunity, a to v rozsahu, který je v nich uveden.</a:t>
            </a:r>
          </a:p>
          <a:p>
            <a:pPr lvl="1"/>
            <a:r>
              <a:rPr lang="cs-CZ" i="1" dirty="0" smtClean="0"/>
              <a:t>(4)</a:t>
            </a:r>
            <a:r>
              <a:rPr lang="cs-CZ" dirty="0" smtClean="0"/>
              <a:t> Ustanovení odstavců 1 a 3 platí i pro doručování písemností, předvolávání svědků, </a:t>
            </a:r>
            <a:r>
              <a:rPr lang="cs-CZ" b="1" dirty="0" smtClean="0">
                <a:solidFill>
                  <a:srgbClr val="C00000"/>
                </a:solidFill>
              </a:rPr>
              <a:t>výkon rozhodnutí </a:t>
            </a:r>
            <a:r>
              <a:rPr lang="cs-CZ" dirty="0" smtClean="0"/>
              <a:t>nebo jiné </a:t>
            </a:r>
            <a:r>
              <a:rPr lang="cs-CZ" b="1" dirty="0" smtClean="0"/>
              <a:t>procesní úkony.</a:t>
            </a:r>
          </a:p>
          <a:p>
            <a:pPr lvl="1"/>
            <a:r>
              <a:rPr lang="cs-CZ" i="1" dirty="0" smtClean="0"/>
              <a:t>(5)</a:t>
            </a:r>
            <a:r>
              <a:rPr lang="cs-CZ" dirty="0" smtClean="0"/>
              <a:t> Doručení cizím státům, mezinárodním organizacím, institucím a osobám požívajícím imunity v případech, kdy nejsou vyňaty z pravomoci českých soudů, zprostředkuje Ministerstvo zahraničních věcí. Nelze-li takto doručit, ustanoví soud opatrovníka.</a:t>
            </a:r>
          </a:p>
          <a:p>
            <a:pPr lvl="1"/>
            <a:r>
              <a:rPr lang="cs-CZ" i="1" dirty="0" smtClean="0"/>
              <a:t>(6)</a:t>
            </a:r>
            <a:r>
              <a:rPr lang="cs-CZ" dirty="0" smtClean="0"/>
              <a:t> Ustanovení odstavců 1 až 5 se použijí i pro postup jiných českých orgánů veřejné moci, rozhodují-li ve věcech upravených tímto zákonem, přiměřeně.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36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CC66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Úmluva OSN o jurisdikční imunitě států  a jejich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přijata 2004, zatím nevstoupila v platnost</a:t>
            </a:r>
          </a:p>
          <a:p>
            <a:r>
              <a:rPr lang="cs-CZ" dirty="0" smtClean="0"/>
              <a:t>zatím 28 podpisů, 16 ratifikací (ČR a SR jen podpis)</a:t>
            </a:r>
          </a:p>
          <a:p>
            <a:r>
              <a:rPr lang="cs-CZ" dirty="0" smtClean="0"/>
              <a:t>představuje kodifikaci stávajícího obyčejového práva</a:t>
            </a:r>
          </a:p>
          <a:p>
            <a:r>
              <a:rPr lang="cs-CZ" dirty="0" smtClean="0"/>
              <a:t>Komise pro mezinárodní právo: práce od 1978</a:t>
            </a:r>
          </a:p>
          <a:p>
            <a:r>
              <a:rPr lang="cs-CZ" b="1" u="sng" dirty="0" smtClean="0">
                <a:solidFill>
                  <a:srgbClr val="C00000"/>
                </a:solidFill>
              </a:rPr>
              <a:t>restriktivní</a:t>
            </a:r>
            <a:r>
              <a:rPr lang="cs-CZ" b="1" dirty="0" smtClean="0">
                <a:solidFill>
                  <a:srgbClr val="C00000"/>
                </a:solidFill>
              </a:rPr>
              <a:t> pojetí imunity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121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00"/>
          </a:solidFill>
        </p:spPr>
        <p:txBody>
          <a:bodyPr/>
          <a:lstStyle/>
          <a:p>
            <a:r>
              <a:rPr lang="cs-CZ" dirty="0" smtClean="0"/>
              <a:t>Úmluva OSN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r>
              <a:rPr lang="cs-CZ" b="1" u="sng" dirty="0" smtClean="0"/>
              <a:t>Restriktivní pojetí – výjimky z imunity:</a:t>
            </a:r>
          </a:p>
          <a:p>
            <a:r>
              <a:rPr lang="cs-CZ" dirty="0" smtClean="0"/>
              <a:t>výslovný souhlas státu </a:t>
            </a:r>
            <a:r>
              <a:rPr lang="cs-CZ" u="sng" dirty="0" smtClean="0">
                <a:solidFill>
                  <a:srgbClr val="C00000"/>
                </a:solidFill>
              </a:rPr>
              <a:t>(vzdání se)</a:t>
            </a:r>
          </a:p>
          <a:p>
            <a:pPr lvl="1"/>
            <a:r>
              <a:rPr lang="cs-CZ" dirty="0" smtClean="0"/>
              <a:t>nestačí volba práva</a:t>
            </a:r>
          </a:p>
          <a:p>
            <a:r>
              <a:rPr lang="cs-CZ" dirty="0" smtClean="0"/>
              <a:t>stát sám zahájil řízení, nenamítá pravomoc (mlčky)</a:t>
            </a:r>
          </a:p>
          <a:p>
            <a:r>
              <a:rPr lang="cs-CZ" u="sng" dirty="0" smtClean="0">
                <a:solidFill>
                  <a:srgbClr val="C00000"/>
                </a:solidFill>
              </a:rPr>
              <a:t>obchodní transakce </a:t>
            </a:r>
          </a:p>
          <a:p>
            <a:r>
              <a:rPr lang="cs-CZ" u="sng" dirty="0" smtClean="0">
                <a:solidFill>
                  <a:srgbClr val="C00000"/>
                </a:solidFill>
              </a:rPr>
              <a:t>státní podnik </a:t>
            </a:r>
            <a:r>
              <a:rPr lang="cs-CZ" dirty="0" smtClean="0"/>
              <a:t>s právní subjektivitou</a:t>
            </a:r>
          </a:p>
          <a:p>
            <a:r>
              <a:rPr lang="cs-CZ" dirty="0" smtClean="0"/>
              <a:t>pracovně právní vztahy</a:t>
            </a:r>
          </a:p>
          <a:p>
            <a:r>
              <a:rPr lang="cs-CZ" u="sng" dirty="0" smtClean="0">
                <a:solidFill>
                  <a:srgbClr val="C00000"/>
                </a:solidFill>
              </a:rPr>
              <a:t>náhrada škody </a:t>
            </a:r>
            <a:r>
              <a:rPr lang="cs-CZ" dirty="0" smtClean="0"/>
              <a:t>na zdraví a na majetku (ochrana jednotlivce)</a:t>
            </a:r>
          </a:p>
          <a:p>
            <a:r>
              <a:rPr lang="cs-CZ" dirty="0" smtClean="0"/>
              <a:t>určení práva polohy nemovitosti (jen hraniční určovatel)</a:t>
            </a:r>
          </a:p>
          <a:p>
            <a:r>
              <a:rPr lang="cs-CZ" dirty="0" smtClean="0"/>
              <a:t>duševní vlastnictví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2884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788</Words>
  <Application>Microsoft Office PowerPoint</Application>
  <PresentationFormat>Předvádění na obrazovce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Imunita státu v mezinárodním právu</vt:lpstr>
      <vt:lpstr>Vymezení imunity státu</vt:lpstr>
      <vt:lpstr>Podstata problému</vt:lpstr>
      <vt:lpstr>Rozsah imunity: absolutní  x  funkční</vt:lpstr>
      <vt:lpstr>Absolutní  x  funkční: vývoj</vt:lpstr>
      <vt:lpstr>Evropská úmluva o imunitě států</vt:lpstr>
      <vt:lpstr>Rozsah imunity v českém právu</vt:lpstr>
      <vt:lpstr>Úmluva OSN o jurisdikční imunitě států  a jejich majetku</vt:lpstr>
      <vt:lpstr>Úmluva OSN …</vt:lpstr>
      <vt:lpstr>Úmluva OSN …</vt:lpstr>
      <vt:lpstr>Výsady a imunity hlavy státu</vt:lpstr>
      <vt:lpstr>Výsady a imunity představitele vlády vč. ministra zahraničních věcí 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Imunita státu v mezinárodním právu</dc:title>
  <dc:creator>1224</dc:creator>
  <cp:lastModifiedBy>Vladimír Týč</cp:lastModifiedBy>
  <cp:revision>14</cp:revision>
  <dcterms:created xsi:type="dcterms:W3CDTF">2014-11-30T18:57:07Z</dcterms:created>
  <dcterms:modified xsi:type="dcterms:W3CDTF">2015-03-26T13:07:29Z</dcterms:modified>
</cp:coreProperties>
</file>